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6" r:id="rId3"/>
    <p:sldId id="277" r:id="rId4"/>
    <p:sldId id="258" r:id="rId5"/>
    <p:sldId id="293" r:id="rId6"/>
    <p:sldId id="270" r:id="rId7"/>
    <p:sldId id="294" r:id="rId8"/>
    <p:sldId id="295" r:id="rId9"/>
    <p:sldId id="296" r:id="rId10"/>
    <p:sldId id="297" r:id="rId11"/>
    <p:sldId id="271" r:id="rId12"/>
    <p:sldId id="261" r:id="rId13"/>
    <p:sldId id="283" r:id="rId14"/>
    <p:sldId id="284" r:id="rId15"/>
    <p:sldId id="285" r:id="rId16"/>
    <p:sldId id="286" r:id="rId17"/>
    <p:sldId id="287" r:id="rId18"/>
    <p:sldId id="288" r:id="rId19"/>
    <p:sldId id="264" r:id="rId20"/>
    <p:sldId id="291" r:id="rId21"/>
    <p:sldId id="265" r:id="rId22"/>
    <p:sldId id="275" r:id="rId23"/>
    <p:sldId id="298" r:id="rId24"/>
    <p:sldId id="292" r:id="rId25"/>
    <p:sldId id="266" r:id="rId26"/>
    <p:sldId id="290" r:id="rId27"/>
    <p:sldId id="272" r:id="rId28"/>
    <p:sldId id="267" r:id="rId29"/>
    <p:sldId id="268" r:id="rId30"/>
    <p:sldId id="269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04" autoAdjust="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21C1-6774-4D6E-A130-36CCBAB5AAE2}" type="datetimeFigureOut">
              <a:rPr lang="fr-FR" smtClean="0"/>
              <a:pPr/>
              <a:t>21/12/2012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02FD7F-EC26-4673-85CD-FD5794CD29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21C1-6774-4D6E-A130-36CCBAB5AAE2}" type="datetimeFigureOut">
              <a:rPr lang="fr-FR" smtClean="0"/>
              <a:pPr/>
              <a:t>21/12/2012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FD7F-EC26-4673-85CD-FD5794CD29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902FD7F-EC26-4673-85CD-FD5794CD29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21C1-6774-4D6E-A130-36CCBAB5AAE2}" type="datetimeFigureOut">
              <a:rPr lang="fr-FR" smtClean="0"/>
              <a:pPr/>
              <a:t>21/12/2012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21C1-6774-4D6E-A130-36CCBAB5AAE2}" type="datetimeFigureOut">
              <a:rPr lang="fr-FR" smtClean="0"/>
              <a:pPr/>
              <a:t>21/12/2012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902FD7F-EC26-4673-85CD-FD5794CD29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21C1-6774-4D6E-A130-36CCBAB5AAE2}" type="datetimeFigureOut">
              <a:rPr lang="fr-FR" smtClean="0"/>
              <a:pPr/>
              <a:t>21/12/2012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02FD7F-EC26-4673-85CD-FD5794CD29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FD621C1-6774-4D6E-A130-36CCBAB5AAE2}" type="datetimeFigureOut">
              <a:rPr lang="fr-FR" smtClean="0"/>
              <a:pPr/>
              <a:t>21/12/2012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FD7F-EC26-4673-85CD-FD5794CD29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21C1-6774-4D6E-A130-36CCBAB5AAE2}" type="datetimeFigureOut">
              <a:rPr lang="fr-FR" smtClean="0"/>
              <a:pPr/>
              <a:t>21/12/2012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902FD7F-EC26-4673-85CD-FD5794CD29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21C1-6774-4D6E-A130-36CCBAB5AAE2}" type="datetimeFigureOut">
              <a:rPr lang="fr-FR" smtClean="0"/>
              <a:pPr/>
              <a:t>21/12/2012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902FD7F-EC26-4673-85CD-FD5794CD29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21C1-6774-4D6E-A130-36CCBAB5AAE2}" type="datetimeFigureOut">
              <a:rPr lang="fr-FR" smtClean="0"/>
              <a:pPr/>
              <a:t>21/12/2012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02FD7F-EC26-4673-85CD-FD5794CD29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02FD7F-EC26-4673-85CD-FD5794CD29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21C1-6774-4D6E-A130-36CCBAB5AAE2}" type="datetimeFigureOut">
              <a:rPr lang="fr-FR" smtClean="0"/>
              <a:pPr/>
              <a:t>21/12/2012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902FD7F-EC26-4673-85CD-FD5794CD29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FD621C1-6774-4D6E-A130-36CCBAB5AAE2}" type="datetimeFigureOut">
              <a:rPr lang="fr-FR" smtClean="0"/>
              <a:pPr/>
              <a:t>21/12/2012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21/12/2012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02FD7F-EC26-4673-85CD-FD5794CD29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4293096"/>
            <a:ext cx="3200400" cy="17526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Navneet</a:t>
            </a:r>
            <a:r>
              <a:rPr lang="en-US" dirty="0" smtClean="0"/>
              <a:t> </a:t>
            </a:r>
            <a:r>
              <a:rPr lang="en-US" dirty="0" err="1" smtClean="0"/>
              <a:t>Dalal</a:t>
            </a:r>
            <a:endParaRPr lang="en-US" dirty="0" smtClean="0"/>
          </a:p>
          <a:p>
            <a:pPr algn="l"/>
            <a:r>
              <a:rPr lang="en-US" dirty="0" smtClean="0"/>
              <a:t>Bill </a:t>
            </a:r>
            <a:r>
              <a:rPr lang="en-US" dirty="0" err="1" smtClean="0"/>
              <a:t>Triggs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INRIA </a:t>
            </a:r>
            <a:r>
              <a:rPr lang="en-US" dirty="0" err="1" smtClean="0"/>
              <a:t>Montbonnot</a:t>
            </a:r>
            <a:endParaRPr lang="fr-FR" dirty="0" smtClean="0"/>
          </a:p>
          <a:p>
            <a:pPr algn="l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Histograms of Oriented Gradients for Human Detection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211960" y="4653136"/>
            <a:ext cx="3816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Marion </a:t>
            </a:r>
            <a:r>
              <a:rPr lang="en-US" dirty="0" err="1" smtClean="0"/>
              <a:t>Millien-Lepine</a:t>
            </a:r>
            <a:endParaRPr lang="en-US" dirty="0" smtClean="0"/>
          </a:p>
          <a:p>
            <a:pPr algn="r"/>
            <a:r>
              <a:rPr lang="fr-FR" dirty="0" err="1" smtClean="0"/>
              <a:t>Chamara</a:t>
            </a:r>
            <a:r>
              <a:rPr lang="fr-FR" dirty="0" smtClean="0"/>
              <a:t> </a:t>
            </a:r>
            <a:r>
              <a:rPr lang="fr-FR" dirty="0" err="1" smtClean="0"/>
              <a:t>Jayalath</a:t>
            </a:r>
            <a:endParaRPr lang="fr-FR" dirty="0" smtClean="0"/>
          </a:p>
          <a:p>
            <a:pPr algn="r"/>
            <a:endParaRPr lang="fr-FR" dirty="0"/>
          </a:p>
          <a:p>
            <a:pPr algn="r"/>
            <a:r>
              <a:rPr lang="fr-FR" dirty="0" smtClean="0"/>
              <a:t>M2R </a:t>
            </a:r>
            <a:r>
              <a:rPr lang="fr-FR" dirty="0" err="1" smtClean="0"/>
              <a:t>Mosig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SIFT and HOG in </a:t>
            </a:r>
            <a:r>
              <a:rPr lang="fr-FR" dirty="0" err="1" smtClean="0"/>
              <a:t>Human</a:t>
            </a:r>
            <a:r>
              <a:rPr lang="fr-FR" dirty="0" smtClean="0"/>
              <a:t> </a:t>
            </a:r>
            <a:r>
              <a:rPr lang="fr-FR" dirty="0" err="1" smtClean="0"/>
              <a:t>Detection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fr-FR" dirty="0" smtClean="0"/>
              <a:t>SIFT uses </a:t>
            </a:r>
            <a:r>
              <a:rPr lang="fr-FR" dirty="0" err="1" smtClean="0"/>
              <a:t>Oriented</a:t>
            </a:r>
            <a:r>
              <a:rPr lang="fr-FR" dirty="0" smtClean="0"/>
              <a:t> Gradients to select the </a:t>
            </a:r>
            <a:r>
              <a:rPr lang="fr-FR" dirty="0" err="1" smtClean="0"/>
              <a:t>feature</a:t>
            </a:r>
            <a:r>
              <a:rPr lang="fr-FR" dirty="0" smtClean="0"/>
              <a:t> </a:t>
            </a:r>
            <a:r>
              <a:rPr lang="fr-FR" dirty="0" err="1" smtClean="0"/>
              <a:t>vectors</a:t>
            </a:r>
            <a:r>
              <a:rPr lang="fr-FR" dirty="0" smtClean="0"/>
              <a:t> &gt;&gt; But local</a:t>
            </a:r>
          </a:p>
          <a:p>
            <a:pPr algn="just"/>
            <a:r>
              <a:rPr lang="fr-FR" dirty="0" smtClean="0"/>
              <a:t>HOG as a dense image </a:t>
            </a:r>
            <a:r>
              <a:rPr lang="fr-FR" dirty="0" err="1" smtClean="0"/>
              <a:t>descriptor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928934"/>
            <a:ext cx="261937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mtClean="0"/>
              <a:t>Previous work</a:t>
            </a:r>
          </a:p>
          <a:p>
            <a:pPr lvl="1"/>
            <a:r>
              <a:rPr lang="en-US" smtClean="0"/>
              <a:t>Hog</a:t>
            </a:r>
          </a:p>
          <a:p>
            <a:r>
              <a:rPr lang="en-US" smtClean="0"/>
              <a:t>Method</a:t>
            </a:r>
          </a:p>
          <a:p>
            <a:pPr lvl="1"/>
            <a:r>
              <a:rPr lang="en-US" smtClean="0"/>
              <a:t>Dataset and results</a:t>
            </a: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method</a:t>
            </a:r>
            <a:endParaRPr lang="en-US"/>
          </a:p>
        </p:txBody>
      </p:sp>
      <p:pic>
        <p:nvPicPr>
          <p:cNvPr id="5" name="Espace réservé du contenu 4" descr="meth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5553" y="2060848"/>
            <a:ext cx="8903943" cy="7829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Normalize</a:t>
            </a:r>
            <a:r>
              <a:rPr lang="fr-FR" dirty="0" smtClean="0"/>
              <a:t> gamma/</a:t>
            </a:r>
            <a:r>
              <a:rPr lang="fr-FR" dirty="0" err="1" smtClean="0"/>
              <a:t>colour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fr-FR" dirty="0" smtClean="0"/>
              <a:t>Evaluation of </a:t>
            </a:r>
            <a:r>
              <a:rPr lang="fr-FR" dirty="0" err="1" smtClean="0"/>
              <a:t>several</a:t>
            </a:r>
            <a:r>
              <a:rPr lang="fr-FR" dirty="0" smtClean="0"/>
              <a:t> input pixel </a:t>
            </a:r>
            <a:r>
              <a:rPr lang="fr-FR" dirty="0" err="1" smtClean="0"/>
              <a:t>representations</a:t>
            </a:r>
            <a:r>
              <a:rPr lang="fr-FR" dirty="0" smtClean="0"/>
              <a:t>;</a:t>
            </a:r>
          </a:p>
          <a:p>
            <a:pPr lvl="2" algn="just"/>
            <a:r>
              <a:rPr lang="fr-FR" dirty="0" smtClean="0"/>
              <a:t>Gray </a:t>
            </a:r>
            <a:r>
              <a:rPr lang="fr-FR" dirty="0" err="1" smtClean="0"/>
              <a:t>Scale</a:t>
            </a:r>
            <a:endParaRPr lang="fr-FR" dirty="0" smtClean="0"/>
          </a:p>
          <a:p>
            <a:pPr lvl="2" algn="just"/>
            <a:r>
              <a:rPr lang="fr-FR" dirty="0" smtClean="0"/>
              <a:t>RGB</a:t>
            </a:r>
          </a:p>
          <a:p>
            <a:pPr lvl="2" algn="just"/>
            <a:r>
              <a:rPr lang="fr-FR" dirty="0" smtClean="0"/>
              <a:t>LAB </a:t>
            </a:r>
          </a:p>
          <a:p>
            <a:pPr algn="just"/>
            <a:r>
              <a:rPr lang="fr-FR" dirty="0" smtClean="0"/>
              <a:t>No </a:t>
            </a:r>
            <a:r>
              <a:rPr lang="fr-FR" dirty="0" err="1" smtClean="0"/>
              <a:t>significant</a:t>
            </a:r>
            <a:r>
              <a:rPr lang="fr-FR" dirty="0" smtClean="0"/>
              <a:t> performance change &gt;&gt; </a:t>
            </a:r>
            <a:r>
              <a:rPr lang="fr-FR" dirty="0" err="1" smtClean="0"/>
              <a:t>subseqent</a:t>
            </a:r>
            <a:r>
              <a:rPr lang="fr-FR" dirty="0" smtClean="0"/>
              <a:t> </a:t>
            </a:r>
            <a:r>
              <a:rPr lang="fr-FR" dirty="0" err="1" smtClean="0"/>
              <a:t>normalizations</a:t>
            </a:r>
            <a:r>
              <a:rPr lang="fr-FR" dirty="0" smtClean="0"/>
              <a:t> ? ?</a:t>
            </a:r>
          </a:p>
          <a:p>
            <a:pPr algn="just"/>
            <a:r>
              <a:rPr lang="fr-FR" dirty="0" smtClean="0"/>
              <a:t>Gray </a:t>
            </a:r>
            <a:r>
              <a:rPr lang="fr-FR" dirty="0" err="1" smtClean="0"/>
              <a:t>Scale</a:t>
            </a:r>
            <a:r>
              <a:rPr lang="fr-FR" dirty="0" smtClean="0"/>
              <a:t> </a:t>
            </a:r>
            <a:r>
              <a:rPr lang="fr-FR" dirty="0" err="1" smtClean="0"/>
              <a:t>reduces</a:t>
            </a:r>
            <a:r>
              <a:rPr lang="fr-FR" dirty="0" smtClean="0"/>
              <a:t> performance</a:t>
            </a:r>
          </a:p>
          <a:p>
            <a:pPr algn="just"/>
            <a:r>
              <a:rPr lang="fr-FR" u="sng" dirty="0" err="1" smtClean="0"/>
              <a:t>BottomLine</a:t>
            </a:r>
            <a:r>
              <a:rPr lang="fr-FR" u="sng" dirty="0" smtClean="0"/>
              <a:t> </a:t>
            </a:r>
            <a:r>
              <a:rPr lang="fr-FR" dirty="0" smtClean="0"/>
              <a:t>: No gamma/</a:t>
            </a:r>
            <a:r>
              <a:rPr lang="fr-FR" dirty="0" err="1" smtClean="0"/>
              <a:t>color</a:t>
            </a:r>
            <a:r>
              <a:rPr lang="fr-FR" dirty="0" smtClean="0"/>
              <a:t> </a:t>
            </a:r>
            <a:r>
              <a:rPr lang="fr-FR" dirty="0" err="1" smtClean="0"/>
              <a:t>Normalization</a:t>
            </a:r>
            <a:endParaRPr lang="fr-FR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Compute</a:t>
            </a:r>
            <a:r>
              <a:rPr lang="fr-FR" dirty="0" smtClean="0"/>
              <a:t> gradient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Evaluation 0f gradient </a:t>
            </a:r>
            <a:r>
              <a:rPr lang="fr-FR" dirty="0" err="1" smtClean="0"/>
              <a:t>computing</a:t>
            </a:r>
            <a:r>
              <a:rPr lang="fr-FR" dirty="0" smtClean="0"/>
              <a:t>;</a:t>
            </a:r>
          </a:p>
          <a:p>
            <a:pPr lvl="2"/>
            <a:r>
              <a:rPr lang="fr-FR" dirty="0" err="1" smtClean="0"/>
              <a:t>Gaussian</a:t>
            </a:r>
            <a:r>
              <a:rPr lang="fr-FR" dirty="0" smtClean="0"/>
              <a:t> </a:t>
            </a:r>
            <a:r>
              <a:rPr lang="fr-FR" dirty="0" err="1" smtClean="0"/>
              <a:t>smoothing</a:t>
            </a:r>
            <a:r>
              <a:rPr lang="fr-FR" dirty="0" smtClean="0"/>
              <a:t>  (</a:t>
            </a:r>
            <a:r>
              <a:rPr lang="fr-FR" dirty="0" err="1" smtClean="0"/>
              <a:t>scale</a:t>
            </a:r>
            <a:r>
              <a:rPr lang="fr-FR" dirty="0" smtClean="0"/>
              <a:t> </a:t>
            </a:r>
            <a:r>
              <a:rPr lang="fr-FR" dirty="0" err="1" smtClean="0"/>
              <a:t>including</a:t>
            </a:r>
            <a:r>
              <a:rPr lang="fr-FR" dirty="0" smtClean="0"/>
              <a:t> sigma=0) </a:t>
            </a:r>
            <a:r>
              <a:rPr lang="fr-FR" dirty="0" err="1" smtClean="0"/>
              <a:t>followed</a:t>
            </a:r>
            <a:r>
              <a:rPr lang="fr-FR" dirty="0" smtClean="0"/>
              <a:t> by </a:t>
            </a:r>
            <a:r>
              <a:rPr lang="fr-FR" dirty="0" err="1" smtClean="0"/>
              <a:t>discrete</a:t>
            </a:r>
            <a:r>
              <a:rPr lang="fr-FR" dirty="0" smtClean="0"/>
              <a:t> </a:t>
            </a:r>
            <a:r>
              <a:rPr lang="fr-FR" dirty="0" err="1" smtClean="0"/>
              <a:t>derivative</a:t>
            </a:r>
            <a:r>
              <a:rPr lang="fr-FR" dirty="0" smtClean="0"/>
              <a:t> </a:t>
            </a:r>
            <a:r>
              <a:rPr lang="fr-FR" dirty="0" err="1" smtClean="0"/>
              <a:t>masks</a:t>
            </a:r>
            <a:r>
              <a:rPr lang="fr-FR" dirty="0" smtClean="0"/>
              <a:t> ;</a:t>
            </a:r>
          </a:p>
          <a:p>
            <a:pPr lvl="3"/>
            <a:r>
              <a:rPr lang="fr-FR" dirty="0" smtClean="0"/>
              <a:t>[-1 1] </a:t>
            </a:r>
            <a:r>
              <a:rPr lang="fr-FR" dirty="0" err="1" smtClean="0"/>
              <a:t>uncentered</a:t>
            </a:r>
            <a:r>
              <a:rPr lang="fr-FR" dirty="0" smtClean="0"/>
              <a:t> </a:t>
            </a:r>
          </a:p>
          <a:p>
            <a:pPr lvl="3"/>
            <a:r>
              <a:rPr lang="fr-FR" dirty="0" smtClean="0"/>
              <a:t>[-1, 0 ,1] </a:t>
            </a:r>
            <a:r>
              <a:rPr lang="fr-FR" dirty="0" err="1" smtClean="0"/>
              <a:t>centered</a:t>
            </a:r>
            <a:endParaRPr lang="fr-FR" dirty="0" smtClean="0"/>
          </a:p>
          <a:p>
            <a:pPr lvl="3"/>
            <a:r>
              <a:rPr lang="fr-FR" dirty="0" smtClean="0"/>
              <a:t>[1,-8,0,8,-1] </a:t>
            </a:r>
            <a:r>
              <a:rPr lang="fr-FR" dirty="0" err="1" smtClean="0"/>
              <a:t>cubic</a:t>
            </a:r>
            <a:r>
              <a:rPr lang="fr-FR" dirty="0" smtClean="0"/>
              <a:t> </a:t>
            </a:r>
            <a:r>
              <a:rPr lang="fr-FR" dirty="0" err="1" smtClean="0"/>
              <a:t>corrected</a:t>
            </a:r>
            <a:r>
              <a:rPr lang="fr-FR" dirty="0" smtClean="0"/>
              <a:t> </a:t>
            </a:r>
          </a:p>
          <a:p>
            <a:pPr lvl="3"/>
            <a:r>
              <a:rPr lang="fr-FR" dirty="0" smtClean="0"/>
              <a:t>3x3 </a:t>
            </a:r>
            <a:r>
              <a:rPr lang="fr-FR" dirty="0" err="1" smtClean="0"/>
              <a:t>sobel</a:t>
            </a:r>
            <a:r>
              <a:rPr lang="fr-FR" dirty="0" smtClean="0"/>
              <a:t> </a:t>
            </a:r>
            <a:r>
              <a:rPr lang="fr-FR" dirty="0" err="1" smtClean="0"/>
              <a:t>masks</a:t>
            </a:r>
            <a:endParaRPr lang="fr-FR" dirty="0" smtClean="0"/>
          </a:p>
          <a:p>
            <a:pPr lvl="3"/>
            <a:r>
              <a:rPr lang="fr-FR" dirty="0" smtClean="0"/>
              <a:t>2x2 diagonal (0 1; -1 0), (-1 0; 0 1)</a:t>
            </a:r>
            <a:endParaRPr lang="fr-FR" dirty="0"/>
          </a:p>
          <a:p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larger</a:t>
            </a:r>
            <a:r>
              <a:rPr lang="fr-FR" dirty="0" smtClean="0"/>
              <a:t> </a:t>
            </a:r>
            <a:r>
              <a:rPr lang="fr-FR" dirty="0" err="1" smtClean="0"/>
              <a:t>masks</a:t>
            </a:r>
            <a:r>
              <a:rPr lang="fr-FR" dirty="0" smtClean="0"/>
              <a:t> </a:t>
            </a:r>
            <a:r>
              <a:rPr lang="fr-FR" dirty="0" err="1" smtClean="0"/>
              <a:t>always</a:t>
            </a:r>
            <a:r>
              <a:rPr lang="fr-FR" dirty="0" smtClean="0"/>
              <a:t> </a:t>
            </a:r>
            <a:r>
              <a:rPr lang="fr-FR" dirty="0" err="1" smtClean="0"/>
              <a:t>decrease</a:t>
            </a:r>
            <a:r>
              <a:rPr lang="fr-FR" dirty="0" smtClean="0"/>
              <a:t> performance.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Compute</a:t>
            </a:r>
            <a:r>
              <a:rPr lang="fr-FR" dirty="0" smtClean="0"/>
              <a:t> gradient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Simple 1-D </a:t>
            </a:r>
            <a:r>
              <a:rPr lang="fr-FR" dirty="0" err="1" smtClean="0"/>
              <a:t>masks</a:t>
            </a:r>
            <a:r>
              <a:rPr lang="fr-FR" dirty="0" smtClean="0"/>
              <a:t> [-1, 0, 1] </a:t>
            </a:r>
            <a:r>
              <a:rPr lang="fr-FR" dirty="0" err="1" smtClean="0"/>
              <a:t>at</a:t>
            </a:r>
            <a:r>
              <a:rPr lang="fr-FR" dirty="0" smtClean="0"/>
              <a:t> sigma=0 </a:t>
            </a:r>
            <a:r>
              <a:rPr lang="fr-FR" dirty="0" err="1" smtClean="0"/>
              <a:t>work</a:t>
            </a:r>
            <a:r>
              <a:rPr lang="fr-FR" dirty="0" smtClean="0"/>
              <a:t> the best.</a:t>
            </a:r>
          </a:p>
          <a:p>
            <a:pPr>
              <a:buNone/>
            </a:pPr>
            <a:endParaRPr lang="fr-FR" dirty="0" smtClean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714488"/>
            <a:ext cx="507209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Spatial/Orientation </a:t>
            </a:r>
            <a:r>
              <a:rPr lang="fr-FR" dirty="0" err="1" smtClean="0"/>
              <a:t>cells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err="1" smtClean="0"/>
              <a:t>Each</a:t>
            </a:r>
            <a:r>
              <a:rPr lang="fr-FR" dirty="0" smtClean="0"/>
              <a:t> pixel </a:t>
            </a:r>
            <a:r>
              <a:rPr lang="fr-FR" dirty="0" err="1" smtClean="0"/>
              <a:t>calculates</a:t>
            </a:r>
            <a:r>
              <a:rPr lang="fr-FR" dirty="0" smtClean="0"/>
              <a:t> a </a:t>
            </a:r>
            <a:r>
              <a:rPr lang="fr-FR" dirty="0" err="1" smtClean="0"/>
              <a:t>weighted</a:t>
            </a:r>
            <a:r>
              <a:rPr lang="fr-FR" dirty="0" smtClean="0"/>
              <a:t> vote for an </a:t>
            </a:r>
            <a:r>
              <a:rPr lang="fr-FR" dirty="0" err="1" smtClean="0"/>
              <a:t>edge</a:t>
            </a:r>
            <a:r>
              <a:rPr lang="fr-FR" dirty="0" smtClean="0"/>
              <a:t> orientation.</a:t>
            </a:r>
          </a:p>
          <a:p>
            <a:r>
              <a:rPr lang="fr-FR" dirty="0" smtClean="0"/>
              <a:t>Votes are </a:t>
            </a:r>
            <a:r>
              <a:rPr lang="fr-FR" dirty="0" err="1" smtClean="0"/>
              <a:t>accumulated</a:t>
            </a:r>
            <a:r>
              <a:rPr lang="fr-FR" dirty="0" smtClean="0"/>
              <a:t> to the orientation </a:t>
            </a:r>
            <a:r>
              <a:rPr lang="fr-FR" dirty="0" err="1" smtClean="0"/>
              <a:t>bins</a:t>
            </a:r>
            <a:r>
              <a:rPr lang="fr-FR" dirty="0" smtClean="0"/>
              <a:t> over </a:t>
            </a:r>
            <a:r>
              <a:rPr lang="fr-FR" dirty="0" err="1" smtClean="0"/>
              <a:t>cells</a:t>
            </a:r>
            <a:r>
              <a:rPr lang="fr-FR" dirty="0" smtClean="0"/>
              <a:t>.</a:t>
            </a:r>
          </a:p>
          <a:p>
            <a:r>
              <a:rPr lang="fr-FR" dirty="0" smtClean="0"/>
              <a:t>Orientation </a:t>
            </a:r>
            <a:r>
              <a:rPr lang="fr-FR" dirty="0" err="1" smtClean="0"/>
              <a:t>bins</a:t>
            </a:r>
            <a:r>
              <a:rPr lang="fr-FR" dirty="0" smtClean="0"/>
              <a:t> are </a:t>
            </a:r>
            <a:r>
              <a:rPr lang="fr-FR" dirty="0" err="1" smtClean="0"/>
              <a:t>evenly</a:t>
            </a:r>
            <a:r>
              <a:rPr lang="fr-FR" dirty="0" smtClean="0"/>
              <a:t> </a:t>
            </a:r>
            <a:r>
              <a:rPr lang="fr-FR" dirty="0" err="1" smtClean="0"/>
              <a:t>spaced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0-180</a:t>
            </a:r>
            <a:endParaRPr lang="fr-FR" dirty="0"/>
          </a:p>
        </p:txBody>
      </p:sp>
      <p:grpSp>
        <p:nvGrpSpPr>
          <p:cNvPr id="4" name="Group 30"/>
          <p:cNvGrpSpPr/>
          <p:nvPr/>
        </p:nvGrpSpPr>
        <p:grpSpPr>
          <a:xfrm>
            <a:off x="1500166" y="3857628"/>
            <a:ext cx="5814482" cy="2519626"/>
            <a:chOff x="1500166" y="3857628"/>
            <a:chExt cx="5814482" cy="2519626"/>
          </a:xfrm>
        </p:grpSpPr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00166" y="3857628"/>
              <a:ext cx="2500330" cy="2500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00628" y="4714884"/>
              <a:ext cx="2314020" cy="1662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9" name="Curved Connector 8"/>
            <p:cNvCxnSpPr/>
            <p:nvPr/>
          </p:nvCxnSpPr>
          <p:spPr>
            <a:xfrm>
              <a:off x="3786182" y="4500570"/>
              <a:ext cx="1357322" cy="500066"/>
            </a:xfrm>
            <a:prstGeom prst="curvedConnector3">
              <a:avLst>
                <a:gd name="adj1" fmla="val 9839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1643042" y="4000504"/>
              <a:ext cx="142876" cy="1428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16200000" flipH="1">
              <a:off x="2071670" y="4500570"/>
              <a:ext cx="214314" cy="714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16200000" flipV="1">
              <a:off x="2464579" y="4464851"/>
              <a:ext cx="142876" cy="714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 flipH="1" flipV="1">
              <a:off x="3643306" y="4429132"/>
              <a:ext cx="214314" cy="714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16200000" flipV="1">
              <a:off x="2928926" y="5214950"/>
              <a:ext cx="142876" cy="1428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>
              <a:off x="2035951" y="5250669"/>
              <a:ext cx="214314" cy="1428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>
              <a:off x="2393141" y="6107925"/>
              <a:ext cx="214314" cy="1428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6200000" flipH="1">
              <a:off x="3286116" y="5643578"/>
              <a:ext cx="214314" cy="2143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2428860" y="5572140"/>
              <a:ext cx="142876" cy="1428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Spatial/Orientation </a:t>
            </a:r>
            <a:r>
              <a:rPr lang="fr-FR" dirty="0" err="1" smtClean="0"/>
              <a:t>cells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Bilinear</a:t>
            </a:r>
            <a:r>
              <a:rPr lang="fr-FR" dirty="0" smtClean="0"/>
              <a:t> interpolation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neighbouring</a:t>
            </a:r>
            <a:r>
              <a:rPr lang="fr-FR" dirty="0" smtClean="0"/>
              <a:t> </a:t>
            </a:r>
            <a:r>
              <a:rPr lang="fr-FR" dirty="0" err="1" smtClean="0"/>
              <a:t>bin</a:t>
            </a:r>
            <a:r>
              <a:rPr lang="fr-FR" dirty="0" smtClean="0"/>
              <a:t> </a:t>
            </a:r>
            <a:r>
              <a:rPr lang="fr-FR" dirty="0" err="1" smtClean="0"/>
              <a:t>centers</a:t>
            </a:r>
            <a:r>
              <a:rPr lang="fr-FR" dirty="0" smtClean="0"/>
              <a:t>, </a:t>
            </a:r>
            <a:r>
              <a:rPr lang="fr-FR" dirty="0" err="1" smtClean="0"/>
              <a:t>both</a:t>
            </a:r>
            <a:r>
              <a:rPr lang="fr-FR" dirty="0" smtClean="0"/>
              <a:t> </a:t>
            </a:r>
            <a:r>
              <a:rPr lang="fr-FR" dirty="0" err="1" smtClean="0"/>
              <a:t>orientaion</a:t>
            </a:r>
            <a:r>
              <a:rPr lang="fr-FR" dirty="0" smtClean="0"/>
              <a:t> and position.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400" dirty="0" smtClean="0"/>
              <a:t>                       Ex: if </a:t>
            </a:r>
            <a:r>
              <a:rPr lang="el-GR" sz="1400" dirty="0" smtClean="0"/>
              <a:t>θ=85 </a:t>
            </a:r>
            <a:r>
              <a:rPr lang="en-US" sz="1400" dirty="0" smtClean="0"/>
              <a:t>degrees.</a:t>
            </a:r>
          </a:p>
          <a:p>
            <a:pPr lvl="3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  Distance to the bin center Bin 70 and Bin 90</a:t>
            </a:r>
          </a:p>
          <a:p>
            <a:pPr lvl="4">
              <a:buNone/>
            </a:pPr>
            <a:r>
              <a:rPr lang="en-US" sz="1400" dirty="0" smtClean="0"/>
              <a:t>are 15 and 5 degrees, respectively.</a:t>
            </a:r>
          </a:p>
          <a:p>
            <a:pPr lvl="5"/>
            <a:r>
              <a:rPr lang="en-US" sz="1400" dirty="0" smtClean="0"/>
              <a:t>Hence, ratios are 5/20=1/4, 15/20=3/4.</a:t>
            </a:r>
          </a:p>
          <a:p>
            <a:pPr lvl="5"/>
            <a:endParaRPr lang="en-US" sz="1200" dirty="0" smtClean="0"/>
          </a:p>
          <a:p>
            <a:pPr lvl="5"/>
            <a:endParaRPr lang="en-US" sz="1200" dirty="0" smtClean="0"/>
          </a:p>
          <a:p>
            <a:pPr lvl="5">
              <a:buNone/>
            </a:pPr>
            <a:endParaRPr lang="en-US" sz="1200" dirty="0" smtClean="0"/>
          </a:p>
          <a:p>
            <a:pPr lvl="5">
              <a:buNone/>
            </a:pPr>
            <a:endParaRPr lang="fr-FR" dirty="0" smtClean="0"/>
          </a:p>
          <a:p>
            <a:r>
              <a:rPr lang="fr-FR" dirty="0" smtClean="0"/>
              <a:t>Vote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function</a:t>
            </a:r>
            <a:r>
              <a:rPr lang="fr-FR" dirty="0" smtClean="0"/>
              <a:t> of gradient magnitude. </a:t>
            </a:r>
          </a:p>
          <a:p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unsigned</a:t>
            </a:r>
            <a:r>
              <a:rPr lang="fr-FR" dirty="0" smtClean="0"/>
              <a:t> </a:t>
            </a:r>
            <a:r>
              <a:rPr lang="fr-FR" dirty="0" smtClean="0"/>
              <a:t>orientations?</a:t>
            </a:r>
          </a:p>
          <a:p>
            <a:endParaRPr lang="fr-FR" dirty="0" smtClean="0"/>
          </a:p>
          <a:p>
            <a:endParaRPr lang="en-US" sz="1200" dirty="0" smtClean="0"/>
          </a:p>
          <a:p>
            <a:pPr lvl="5"/>
            <a:endParaRPr lang="en-US" sz="1200" dirty="0" smtClean="0"/>
          </a:p>
          <a:p>
            <a:pPr lvl="5">
              <a:buNone/>
            </a:pPr>
            <a:r>
              <a:rPr lang="en-US" sz="1200" dirty="0" smtClean="0"/>
              <a:t>			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2428868"/>
            <a:ext cx="2242582" cy="161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Spatial/Orientation </a:t>
            </a:r>
            <a:r>
              <a:rPr lang="fr-FR" dirty="0" err="1" smtClean="0"/>
              <a:t>cells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Improvement</a:t>
            </a:r>
            <a:r>
              <a:rPr lang="fr-FR" dirty="0" smtClean="0"/>
              <a:t> </a:t>
            </a:r>
            <a:r>
              <a:rPr lang="fr-FR" dirty="0" err="1" smtClean="0"/>
              <a:t>until</a:t>
            </a:r>
            <a:r>
              <a:rPr lang="fr-FR" dirty="0" smtClean="0"/>
              <a:t> 9 </a:t>
            </a:r>
            <a:r>
              <a:rPr lang="fr-FR" dirty="0" err="1" smtClean="0"/>
              <a:t>bins</a:t>
            </a:r>
            <a:endParaRPr lang="fr-FR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643050"/>
            <a:ext cx="4572032" cy="385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Contrast normalization and descriptor blocks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Illumination</a:t>
            </a:r>
          </a:p>
          <a:p>
            <a:r>
              <a:rPr lang="en-US" dirty="0" smtClean="0"/>
              <a:t>Variance foreground, background</a:t>
            </a:r>
          </a:p>
          <a:p>
            <a:endParaRPr lang="en-US" dirty="0" smtClean="0"/>
          </a:p>
          <a:p>
            <a:r>
              <a:rPr lang="en-US" dirty="0" smtClean="0"/>
              <a:t>Group the cells in blocks and normalize blocks separately</a:t>
            </a:r>
          </a:p>
          <a:p>
            <a:endParaRPr lang="en-US" dirty="0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4214818"/>
            <a:ext cx="5642826" cy="204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fr-FR" dirty="0" err="1" smtClean="0"/>
              <a:t>Human</a:t>
            </a:r>
            <a:r>
              <a:rPr lang="fr-FR" dirty="0" smtClean="0"/>
              <a:t> </a:t>
            </a:r>
            <a:r>
              <a:rPr lang="fr-FR" dirty="0" err="1" smtClean="0"/>
              <a:t>detection</a:t>
            </a:r>
            <a:r>
              <a:rPr lang="fr-FR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on  </a:t>
            </a:r>
            <a:r>
              <a:rPr lang="fr-FR" dirty="0" err="1" smtClean="0"/>
              <a:t>Histogram</a:t>
            </a:r>
            <a:r>
              <a:rPr lang="fr-FR" dirty="0" smtClean="0"/>
              <a:t> </a:t>
            </a:r>
            <a:r>
              <a:rPr lang="fr-FR" dirty="0" err="1" smtClean="0"/>
              <a:t>Oriented</a:t>
            </a:r>
            <a:r>
              <a:rPr lang="fr-FR" dirty="0" smtClean="0"/>
              <a:t> Gradients (HOG).</a:t>
            </a:r>
          </a:p>
          <a:p>
            <a:pPr algn="just"/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r>
              <a:rPr lang="fr-FR" dirty="0" smtClean="0"/>
              <a:t> in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HOGs</a:t>
            </a:r>
            <a:r>
              <a:rPr lang="fr-FR" dirty="0" smtClean="0"/>
              <a:t>.</a:t>
            </a:r>
          </a:p>
          <a:p>
            <a:pPr algn="just"/>
            <a:r>
              <a:rPr lang="fr-FR" dirty="0" err="1" smtClean="0"/>
              <a:t>Extended</a:t>
            </a:r>
            <a:r>
              <a:rPr lang="fr-FR" dirty="0" smtClean="0"/>
              <a:t> to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object</a:t>
            </a:r>
            <a:r>
              <a:rPr lang="fr-FR" dirty="0" smtClean="0"/>
              <a:t> </a:t>
            </a:r>
            <a:r>
              <a:rPr lang="fr-FR" dirty="0" err="1" smtClean="0"/>
              <a:t>detection</a:t>
            </a:r>
            <a:r>
              <a:rPr lang="fr-FR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Descriptor blocks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HOG as global image code.</a:t>
            </a:r>
          </a:p>
          <a:p>
            <a:r>
              <a:rPr lang="fr-FR" dirty="0" err="1" smtClean="0"/>
              <a:t>Cell</a:t>
            </a:r>
            <a:r>
              <a:rPr lang="fr-FR" dirty="0" smtClean="0"/>
              <a:t> </a:t>
            </a:r>
            <a:r>
              <a:rPr lang="fr-FR" dirty="0" err="1" smtClean="0"/>
              <a:t>histograms</a:t>
            </a:r>
            <a:r>
              <a:rPr lang="fr-FR" dirty="0" smtClean="0"/>
              <a:t> </a:t>
            </a:r>
            <a:r>
              <a:rPr lang="fr-FR" dirty="0" err="1" smtClean="0"/>
              <a:t>agregated</a:t>
            </a:r>
            <a:r>
              <a:rPr lang="fr-FR" dirty="0" smtClean="0"/>
              <a:t> to Blocks.</a:t>
            </a:r>
          </a:p>
          <a:p>
            <a:r>
              <a:rPr lang="fr-FR" dirty="0" smtClean="0"/>
              <a:t>Blocks are </a:t>
            </a:r>
            <a:r>
              <a:rPr lang="fr-FR" dirty="0" err="1" smtClean="0"/>
              <a:t>overlapped</a:t>
            </a:r>
            <a:r>
              <a:rPr lang="fr-FR" dirty="0" smtClean="0"/>
              <a:t>.</a:t>
            </a:r>
          </a:p>
          <a:p>
            <a:pPr lvl="2"/>
            <a:r>
              <a:rPr lang="fr-FR" dirty="0" smtClean="0"/>
              <a:t>Is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redundant</a:t>
            </a:r>
            <a:r>
              <a:rPr lang="fr-FR" dirty="0" smtClean="0"/>
              <a:t>?</a:t>
            </a:r>
          </a:p>
          <a:p>
            <a:pPr lvl="2"/>
            <a:endParaRPr lang="fr-FR" dirty="0" smtClean="0"/>
          </a:p>
          <a:p>
            <a:pPr lvl="1"/>
            <a:endParaRPr lang="fr-FR" dirty="0" smtClean="0"/>
          </a:p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Ex: R-HOG</a:t>
            </a:r>
          </a:p>
          <a:p>
            <a:pPr lvl="2"/>
            <a:r>
              <a:rPr lang="fr-FR" dirty="0" smtClean="0"/>
              <a:t>64x128 image</a:t>
            </a:r>
          </a:p>
          <a:p>
            <a:pPr lvl="2"/>
            <a:r>
              <a:rPr lang="fr-FR" dirty="0" smtClean="0"/>
              <a:t>16x16 blocks 50% </a:t>
            </a:r>
            <a:r>
              <a:rPr lang="fr-FR" dirty="0" err="1" smtClean="0"/>
              <a:t>overlapped</a:t>
            </a:r>
            <a:r>
              <a:rPr lang="fr-FR" dirty="0" smtClean="0"/>
              <a:t>.</a:t>
            </a:r>
          </a:p>
          <a:p>
            <a:pPr lvl="2"/>
            <a:r>
              <a:rPr lang="fr-FR" dirty="0" err="1" smtClean="0"/>
              <a:t>Feature</a:t>
            </a:r>
            <a:r>
              <a:rPr lang="fr-FR" dirty="0" smtClean="0"/>
              <a:t> Dimension = 3780</a:t>
            </a:r>
          </a:p>
          <a:p>
            <a:endParaRPr lang="fr-F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3067" y="3747467"/>
            <a:ext cx="2149293" cy="2633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Descriptor blocks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R-HOG</a:t>
            </a:r>
          </a:p>
          <a:p>
            <a:pPr lvl="1"/>
            <a:r>
              <a:rPr lang="fr-FR" dirty="0" err="1" smtClean="0"/>
              <a:t>Precise</a:t>
            </a:r>
            <a:r>
              <a:rPr lang="fr-FR" dirty="0" smtClean="0"/>
              <a:t> size</a:t>
            </a:r>
          </a:p>
          <a:p>
            <a:pPr lvl="1"/>
            <a:r>
              <a:rPr lang="fr-FR" dirty="0" smtClean="0"/>
              <a:t>Square block</a:t>
            </a:r>
          </a:p>
          <a:p>
            <a:pPr lvl="1"/>
            <a:endParaRPr lang="fr-FR" dirty="0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C-HOG</a:t>
            </a:r>
          </a:p>
          <a:p>
            <a:pPr lvl="1"/>
            <a:r>
              <a:rPr lang="fr-FR" dirty="0" smtClean="0"/>
              <a:t>Center </a:t>
            </a:r>
            <a:r>
              <a:rPr lang="fr-FR" dirty="0" err="1" smtClean="0"/>
              <a:t>divided</a:t>
            </a:r>
            <a:endParaRPr lang="fr-FR" dirty="0" smtClean="0"/>
          </a:p>
          <a:p>
            <a:pPr lvl="1"/>
            <a:r>
              <a:rPr lang="fr-FR" dirty="0" smtClean="0"/>
              <a:t>Center </a:t>
            </a:r>
            <a:r>
              <a:rPr lang="fr-FR" dirty="0" err="1" smtClean="0"/>
              <a:t>sample</a:t>
            </a:r>
            <a:endParaRPr lang="fr-FR" dirty="0" smtClean="0"/>
          </a:p>
          <a:p>
            <a:r>
              <a:rPr lang="fr-FR" dirty="0" err="1" smtClean="0"/>
              <a:t>Same</a:t>
            </a:r>
            <a:r>
              <a:rPr lang="fr-FR" dirty="0" smtClean="0"/>
              <a:t> performance</a:t>
            </a:r>
          </a:p>
          <a:p>
            <a:r>
              <a:rPr lang="fr-FR" dirty="0" smtClean="0"/>
              <a:t>Fine subdivision to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well</a:t>
            </a:r>
            <a:endParaRPr lang="fr-FR" dirty="0" smtClean="0"/>
          </a:p>
          <a:p>
            <a:endParaRPr lang="fr-FR" dirty="0" smtClean="0"/>
          </a:p>
          <a:p>
            <a:pPr lvl="1"/>
            <a:endParaRPr lang="fr-FR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 l="51916" t="10862"/>
          <a:stretch>
            <a:fillRect/>
          </a:stretch>
        </p:blipFill>
        <p:spPr bwMode="auto">
          <a:xfrm>
            <a:off x="5436096" y="4437112"/>
            <a:ext cx="2713298" cy="18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 t="10556" r="71926"/>
          <a:stretch>
            <a:fillRect/>
          </a:stretch>
        </p:blipFill>
        <p:spPr bwMode="auto">
          <a:xfrm>
            <a:off x="3203848" y="1571262"/>
            <a:ext cx="1296144" cy="1497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Image 7" descr="v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2271" y="3573016"/>
            <a:ext cx="3973705" cy="2688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Technics</a:t>
            </a:r>
            <a:r>
              <a:rPr lang="en-US" dirty="0" smtClean="0"/>
              <a:t> of normalization (Blocks)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L2-norm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L2-Hys</a:t>
            </a:r>
          </a:p>
          <a:p>
            <a:pPr lvl="1"/>
            <a:r>
              <a:rPr lang="en-US" dirty="0" smtClean="0"/>
              <a:t>L2-norm, maximize, normalize</a:t>
            </a:r>
          </a:p>
          <a:p>
            <a:r>
              <a:rPr lang="en-US" dirty="0" smtClean="0"/>
              <a:t>L1-sqrt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L1-norm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Espace réservé du contenu 6" descr="sx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995383"/>
            <a:ext cx="4038600" cy="3433972"/>
          </a:xfrm>
        </p:spPr>
      </p:pic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1844824"/>
            <a:ext cx="1676400" cy="552450"/>
          </a:xfrm>
          <a:prstGeom prst="rect">
            <a:avLst/>
          </a:prstGeom>
          <a:noFill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3861048"/>
            <a:ext cx="1419225" cy="495300"/>
          </a:xfrm>
          <a:prstGeom prst="rect">
            <a:avLst/>
          </a:prstGeom>
          <a:noFill/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4725144"/>
            <a:ext cx="1571625" cy="552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Technics</a:t>
            </a:r>
            <a:r>
              <a:rPr lang="en-US" dirty="0" smtClean="0"/>
              <a:t> of normalization (Centered)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Use each cell and its surrounding region </a:t>
            </a:r>
          </a:p>
          <a:p>
            <a:pPr lvl="2" algn="just"/>
            <a:r>
              <a:rPr lang="en-US" dirty="0" smtClean="0"/>
              <a:t>Summed over orientation</a:t>
            </a:r>
          </a:p>
          <a:p>
            <a:pPr lvl="2" algn="just"/>
            <a:r>
              <a:rPr lang="en-US" dirty="0" smtClean="0"/>
              <a:t>Pooled over Gaussian </a:t>
            </a:r>
          </a:p>
          <a:p>
            <a:pPr algn="just"/>
            <a:r>
              <a:rPr lang="en-US" dirty="0" smtClean="0"/>
              <a:t>Performance decreases</a:t>
            </a:r>
          </a:p>
          <a:p>
            <a:pPr lvl="2" algn="just"/>
            <a:r>
              <a:rPr lang="en-US" dirty="0" smtClean="0"/>
              <a:t>Each cell is coded only once in the final descriptor</a:t>
            </a:r>
          </a:p>
          <a:p>
            <a:pPr algn="just">
              <a:buNone/>
            </a:pPr>
            <a:endParaRPr lang="en-US" dirty="0"/>
          </a:p>
        </p:txBody>
      </p:sp>
      <p:pic>
        <p:nvPicPr>
          <p:cNvPr id="5" name="Espace réservé du contenu 6" descr="sx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995383"/>
            <a:ext cx="4038600" cy="34339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Detector </a:t>
            </a:r>
            <a:r>
              <a:rPr lang="fr-FR" dirty="0" err="1" smtClean="0"/>
              <a:t>window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16 pixels </a:t>
            </a:r>
            <a:r>
              <a:rPr lang="fr-FR" dirty="0" err="1" smtClean="0"/>
              <a:t>margin</a:t>
            </a:r>
            <a:endParaRPr lang="fr-FR" dirty="0" smtClean="0"/>
          </a:p>
          <a:p>
            <a:r>
              <a:rPr lang="fr-FR" dirty="0" err="1" smtClean="0"/>
              <a:t>Decreasing</a:t>
            </a:r>
            <a:r>
              <a:rPr lang="fr-FR" dirty="0" smtClean="0"/>
              <a:t> </a:t>
            </a:r>
            <a:r>
              <a:rPr lang="fr-FR" dirty="0" err="1" smtClean="0"/>
              <a:t>margin</a:t>
            </a:r>
            <a:r>
              <a:rPr lang="fr-FR" dirty="0" smtClean="0"/>
              <a:t> </a:t>
            </a:r>
            <a:r>
              <a:rPr lang="fr-FR" dirty="0" err="1" smtClean="0"/>
              <a:t>decreases</a:t>
            </a:r>
            <a:r>
              <a:rPr lang="fr-FR" dirty="0" smtClean="0"/>
              <a:t> performance</a:t>
            </a:r>
            <a:endParaRPr lang="fr-FR" dirty="0"/>
          </a:p>
        </p:txBody>
      </p:sp>
      <p:pic>
        <p:nvPicPr>
          <p:cNvPr id="5" name="Espace réservé du contenu 4" descr="f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76837" y="2316956"/>
            <a:ext cx="3286125" cy="2790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 SVM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Linear SVM view in previous presentation</a:t>
            </a:r>
          </a:p>
          <a:p>
            <a:endParaRPr lang="en-US" dirty="0" smtClean="0"/>
          </a:p>
          <a:p>
            <a:r>
              <a:rPr lang="en-US" dirty="0" smtClean="0"/>
              <a:t>Few modify to use less memory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Espace réservé du contenu 8" descr="Captur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62562" y="2426494"/>
            <a:ext cx="3114675" cy="2571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and Performance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Detector has following properties;</a:t>
            </a:r>
          </a:p>
          <a:p>
            <a:pPr lvl="2"/>
            <a:r>
              <a:rPr lang="en-US" dirty="0" smtClean="0"/>
              <a:t>RGB Color space with no gamma correction</a:t>
            </a:r>
          </a:p>
          <a:p>
            <a:pPr lvl="2"/>
            <a:r>
              <a:rPr lang="en-US" dirty="0" smtClean="0"/>
              <a:t>[-1,0,1] gradient filter with no smoothing</a:t>
            </a:r>
          </a:p>
          <a:p>
            <a:pPr lvl="2"/>
            <a:r>
              <a:rPr lang="en-US" dirty="0" smtClean="0"/>
              <a:t>Linear gradient voting into 9 bins</a:t>
            </a:r>
          </a:p>
          <a:p>
            <a:pPr lvl="2"/>
            <a:r>
              <a:rPr lang="en-US" dirty="0" smtClean="0"/>
              <a:t>16x16 pixel blocks with 4 8x8 pixel cells</a:t>
            </a:r>
          </a:p>
          <a:p>
            <a:pPr lvl="2"/>
            <a:r>
              <a:rPr lang="en-US" dirty="0" smtClean="0"/>
              <a:t>Gaussian spatial window with sigma=8 pixels</a:t>
            </a:r>
          </a:p>
          <a:p>
            <a:pPr lvl="2"/>
            <a:r>
              <a:rPr lang="en-US" dirty="0" smtClean="0"/>
              <a:t>L2 norm block normalization</a:t>
            </a:r>
          </a:p>
          <a:p>
            <a:pPr lvl="2"/>
            <a:r>
              <a:rPr lang="en-US" dirty="0" smtClean="0"/>
              <a:t>Block spacing stride of 8 pixels</a:t>
            </a:r>
          </a:p>
          <a:p>
            <a:pPr lvl="2"/>
            <a:r>
              <a:rPr lang="en-US" dirty="0" smtClean="0"/>
              <a:t>64x128 detection window</a:t>
            </a:r>
          </a:p>
          <a:p>
            <a:pPr lvl="2"/>
            <a:r>
              <a:rPr lang="en-US" dirty="0" smtClean="0"/>
              <a:t>Linear SVM classifier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mtClean="0"/>
              <a:t>Previous work</a:t>
            </a:r>
          </a:p>
          <a:p>
            <a:pPr lvl="1"/>
            <a:r>
              <a:rPr lang="en-US" smtClean="0"/>
              <a:t>Hog</a:t>
            </a:r>
          </a:p>
          <a:p>
            <a:pPr lvl="1"/>
            <a:r>
              <a:rPr lang="en-US" smtClean="0"/>
              <a:t>Method</a:t>
            </a:r>
          </a:p>
          <a:p>
            <a:r>
              <a:rPr lang="en-US" smtClean="0"/>
              <a:t>Dataset and results</a:t>
            </a: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MIT dataset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mtClean="0"/>
              <a:t>‘INRIA’ dataset</a:t>
            </a:r>
            <a:endParaRPr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200 test images</a:t>
            </a:r>
          </a:p>
          <a:p>
            <a:r>
              <a:rPr lang="en-US" dirty="0" smtClean="0"/>
              <a:t>Front or back view</a:t>
            </a:r>
          </a:p>
          <a:p>
            <a:r>
              <a:rPr lang="en-US" dirty="0" smtClean="0"/>
              <a:t>City scene</a:t>
            </a:r>
          </a:p>
          <a:p>
            <a:r>
              <a:rPr lang="en-US" dirty="0" smtClean="0"/>
              <a:t>Limited range of pose</a:t>
            </a:r>
            <a:endParaRPr lang="en-US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1805 test images</a:t>
            </a:r>
          </a:p>
          <a:p>
            <a:r>
              <a:rPr lang="en-US" smtClean="0"/>
              <a:t>Any orientation</a:t>
            </a:r>
          </a:p>
          <a:p>
            <a:r>
              <a:rPr lang="en-US" smtClean="0"/>
              <a:t>Wide variety of background</a:t>
            </a:r>
          </a:p>
          <a:p>
            <a:r>
              <a:rPr lang="en-US" smtClean="0"/>
              <a:t>No bias on the pose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Dataset selection</a:t>
            </a:r>
            <a:endParaRPr lang="en-US"/>
          </a:p>
        </p:txBody>
      </p:sp>
      <p:pic>
        <p:nvPicPr>
          <p:cNvPr id="8" name="Picture 2" descr="C:\Users\Klicia\Desktop\cdsc.png"/>
          <p:cNvPicPr>
            <a:picLocks noChangeAspect="1" noChangeArrowheads="1"/>
          </p:cNvPicPr>
          <p:nvPr/>
        </p:nvPicPr>
        <p:blipFill>
          <a:blip r:embed="rId2" cstate="print"/>
          <a:srcRect l="60334"/>
          <a:stretch>
            <a:fillRect/>
          </a:stretch>
        </p:blipFill>
        <p:spPr bwMode="auto">
          <a:xfrm>
            <a:off x="5148064" y="4833328"/>
            <a:ext cx="3183668" cy="15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Identify person in all MIT case</a:t>
            </a:r>
          </a:p>
          <a:p>
            <a:r>
              <a:rPr lang="en-US" dirty="0" smtClean="0"/>
              <a:t>Good results in ‘INRIA’ case</a:t>
            </a:r>
          </a:p>
          <a:p>
            <a:endParaRPr lang="en-US" dirty="0"/>
          </a:p>
        </p:txBody>
      </p:sp>
      <p:pic>
        <p:nvPicPr>
          <p:cNvPr id="5" name="Espace réservé du contenu 3" descr="r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420" y="3356992"/>
            <a:ext cx="7185160" cy="2880000"/>
          </a:xfrm>
          <a:prstGeom prst="rect">
            <a:avLst/>
          </a:prstGeom>
        </p:spPr>
      </p:pic>
      <p:pic>
        <p:nvPicPr>
          <p:cNvPr id="6" name="Picture 2" descr="C:\Users\Klicia\Desktop\cdsc.png"/>
          <p:cNvPicPr>
            <a:picLocks noChangeAspect="1" noChangeArrowheads="1"/>
          </p:cNvPicPr>
          <p:nvPr/>
        </p:nvPicPr>
        <p:blipFill>
          <a:blip r:embed="rId3" cstate="print"/>
          <a:srcRect r="70671"/>
          <a:stretch>
            <a:fillRect/>
          </a:stretch>
        </p:blipFill>
        <p:spPr bwMode="auto">
          <a:xfrm>
            <a:off x="6084168" y="1556792"/>
            <a:ext cx="2520280" cy="165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Challenging task owing to their variable appearance and the wide range of poses.</a:t>
            </a:r>
          </a:p>
          <a:p>
            <a:pPr algn="just"/>
            <a:r>
              <a:rPr lang="en-US" dirty="0" smtClean="0"/>
              <a:t>Robust feature set to discriminate the human form.</a:t>
            </a:r>
            <a:endParaRPr lang="fr-FR" dirty="0" smtClean="0"/>
          </a:p>
        </p:txBody>
      </p:sp>
      <p:pic>
        <p:nvPicPr>
          <p:cNvPr id="1030" name="Picture 6" descr="http://www.hollywoodreporter.com/sites/default/files/2011/06/transformers_review_2011_a_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286124"/>
            <a:ext cx="2247077" cy="3000396"/>
          </a:xfrm>
          <a:prstGeom prst="rect">
            <a:avLst/>
          </a:prstGeom>
          <a:noFill/>
        </p:spPr>
      </p:pic>
      <p:pic>
        <p:nvPicPr>
          <p:cNvPr id="1032" name="Picture 8" descr="http://www.celebuzz.com/nick-cannon/wp-content/blogs.dir/473/files/2012/11/29/Nick-Cannon-will-i-am-britney-Spears-scream-and-shout-music-video-1129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3143248"/>
            <a:ext cx="2659743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Different approach of HOG</a:t>
            </a:r>
          </a:p>
          <a:p>
            <a:r>
              <a:rPr lang="en-US" dirty="0" smtClean="0"/>
              <a:t>Found parameters to obtain good results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Motion information</a:t>
            </a:r>
          </a:p>
          <a:p>
            <a:r>
              <a:rPr lang="en-US" dirty="0" smtClean="0"/>
              <a:t>A part based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Previous work</a:t>
            </a:r>
          </a:p>
          <a:p>
            <a:pPr lvl="1"/>
            <a:r>
              <a:rPr lang="en-US" smtClean="0"/>
              <a:t>Hog</a:t>
            </a:r>
          </a:p>
          <a:p>
            <a:pPr lvl="1"/>
            <a:r>
              <a:rPr lang="en-US" smtClean="0"/>
              <a:t>Method</a:t>
            </a:r>
          </a:p>
          <a:p>
            <a:pPr lvl="1"/>
            <a:r>
              <a:rPr lang="en-US" smtClean="0"/>
              <a:t>Dataset and results</a:t>
            </a: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Previous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Papageorgiou’s</a:t>
            </a:r>
            <a:r>
              <a:rPr lang="en-US" dirty="0" smtClean="0"/>
              <a:t> </a:t>
            </a:r>
            <a:r>
              <a:rPr lang="en-US" dirty="0" err="1" smtClean="0"/>
              <a:t>Haar</a:t>
            </a:r>
            <a:r>
              <a:rPr lang="en-US" dirty="0" smtClean="0"/>
              <a:t> wavelets as input descriptors.</a:t>
            </a:r>
          </a:p>
          <a:p>
            <a:pPr algn="just"/>
            <a:r>
              <a:rPr lang="en-US" dirty="0" err="1" smtClean="0"/>
              <a:t>Gavrila</a:t>
            </a:r>
            <a:r>
              <a:rPr lang="en-US" dirty="0" smtClean="0"/>
              <a:t> &amp; </a:t>
            </a:r>
            <a:r>
              <a:rPr lang="en-US" dirty="0" err="1" smtClean="0"/>
              <a:t>Philomen</a:t>
            </a:r>
            <a:r>
              <a:rPr lang="en-US" dirty="0" smtClean="0"/>
              <a:t> uses extracting edge images and matching them using chamfer distance</a:t>
            </a:r>
          </a:p>
          <a:p>
            <a:pPr algn="just"/>
            <a:r>
              <a:rPr lang="en-US" dirty="0" smtClean="0"/>
              <a:t>Viola moving person detector, using </a:t>
            </a:r>
            <a:r>
              <a:rPr lang="en-US" dirty="0" err="1" smtClean="0"/>
              <a:t>AdaBoost</a:t>
            </a:r>
            <a:r>
              <a:rPr lang="en-US" dirty="0" smtClean="0"/>
              <a:t> on </a:t>
            </a:r>
            <a:r>
              <a:rPr lang="en-US" dirty="0" err="1" smtClean="0"/>
              <a:t>Haar</a:t>
            </a:r>
            <a:r>
              <a:rPr lang="en-US" dirty="0" smtClean="0"/>
              <a:t>-like wavelets and space-time differences.</a:t>
            </a:r>
          </a:p>
          <a:p>
            <a:pPr algn="just"/>
            <a:r>
              <a:rPr lang="en-US" dirty="0" smtClean="0"/>
              <a:t>And etc………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mtClean="0"/>
              <a:t>Previous work</a:t>
            </a:r>
          </a:p>
          <a:p>
            <a:r>
              <a:rPr lang="en-US" smtClean="0"/>
              <a:t>Hog</a:t>
            </a:r>
          </a:p>
          <a:p>
            <a:pPr lvl="1"/>
            <a:r>
              <a:rPr lang="en-US" smtClean="0"/>
              <a:t>Method</a:t>
            </a:r>
          </a:p>
          <a:p>
            <a:pPr lvl="1"/>
            <a:r>
              <a:rPr lang="en-US" smtClean="0"/>
              <a:t>Dataset and results</a:t>
            </a: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fr-FR" dirty="0" smtClean="0"/>
              <a:t>To </a:t>
            </a:r>
            <a:r>
              <a:rPr lang="fr-FR" dirty="0" err="1" smtClean="0"/>
              <a:t>discriminate</a:t>
            </a:r>
            <a:r>
              <a:rPr lang="fr-FR" dirty="0" smtClean="0"/>
              <a:t> the </a:t>
            </a:r>
            <a:r>
              <a:rPr lang="fr-FR" dirty="0" err="1" smtClean="0"/>
              <a:t>object</a:t>
            </a:r>
            <a:r>
              <a:rPr lang="fr-FR" dirty="0" smtClean="0"/>
              <a:t> </a:t>
            </a:r>
            <a:r>
              <a:rPr lang="fr-FR" dirty="0" err="1" smtClean="0"/>
              <a:t>form</a:t>
            </a:r>
            <a:r>
              <a:rPr lang="fr-FR" dirty="0" smtClean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gradient orientation.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571744"/>
            <a:ext cx="23622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2928934"/>
            <a:ext cx="17621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Connector 6"/>
          <p:cNvCxnSpPr/>
          <p:nvPr/>
        </p:nvCxnSpPr>
        <p:spPr>
          <a:xfrm rot="16200000" flipH="1">
            <a:off x="5506257" y="3780628"/>
            <a:ext cx="17049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H="1">
            <a:off x="5500694" y="3786190"/>
            <a:ext cx="17621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V="1">
            <a:off x="5750727" y="2893215"/>
            <a:ext cx="428628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29256" y="235743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(</a:t>
            </a:r>
            <a:r>
              <a:rPr lang="en-US" dirty="0" err="1" smtClean="0"/>
              <a:t>nxn</a:t>
            </a:r>
            <a:r>
              <a:rPr lang="en-US" dirty="0" smtClean="0"/>
              <a:t> pixels)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6858016" y="4857760"/>
            <a:ext cx="571504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29454" y="521495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Block(t cells)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err="1" smtClean="0"/>
              <a:t>Find</a:t>
            </a:r>
            <a:r>
              <a:rPr lang="fr-FR" dirty="0" smtClean="0"/>
              <a:t> the </a:t>
            </a:r>
            <a:r>
              <a:rPr lang="fr-FR" dirty="0" err="1" smtClean="0"/>
              <a:t>edge</a:t>
            </a:r>
            <a:r>
              <a:rPr lang="fr-FR" dirty="0" smtClean="0"/>
              <a:t> direction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each</a:t>
            </a:r>
            <a:r>
              <a:rPr lang="fr-FR" dirty="0" smtClean="0"/>
              <a:t> pixel in a </a:t>
            </a:r>
            <a:r>
              <a:rPr lang="fr-FR" dirty="0" err="1" smtClean="0"/>
              <a:t>cell</a:t>
            </a:r>
            <a:r>
              <a:rPr lang="fr-FR" dirty="0" smtClean="0"/>
              <a:t>.</a:t>
            </a:r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en-US" dirty="0" smtClean="0"/>
              <a:t>Count occurrences of gradient orientation in cells.</a:t>
            </a:r>
          </a:p>
          <a:p>
            <a:pPr lvl="3" algn="just"/>
            <a:r>
              <a:rPr lang="en-US" dirty="0" smtClean="0"/>
              <a:t>h(</a:t>
            </a:r>
            <a:r>
              <a:rPr lang="el-GR" b="1" dirty="0" smtClean="0"/>
              <a:t>θ</a:t>
            </a:r>
            <a:r>
              <a:rPr lang="en-US" dirty="0" smtClean="0"/>
              <a:t>) = h(</a:t>
            </a:r>
            <a:r>
              <a:rPr lang="el-GR" b="1" dirty="0" smtClean="0"/>
              <a:t>θ</a:t>
            </a:r>
            <a:r>
              <a:rPr lang="en-US" dirty="0" smtClean="0"/>
              <a:t>) +1 ; for the portion </a:t>
            </a:r>
          </a:p>
          <a:p>
            <a:pPr lvl="3" algn="just"/>
            <a:r>
              <a:rPr lang="en-US" dirty="0" smtClean="0"/>
              <a:t>0 to pi or 0 to 2pi; quantize to N bins</a:t>
            </a:r>
          </a:p>
          <a:p>
            <a:pPr algn="just"/>
            <a:r>
              <a:rPr lang="en-US" dirty="0" smtClean="0"/>
              <a:t>A local histogram for each cell.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071678"/>
            <a:ext cx="1428760" cy="1466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2071678"/>
            <a:ext cx="24098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3143248"/>
            <a:ext cx="25527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4714884"/>
            <a:ext cx="2314020" cy="166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fr-FR" dirty="0" smtClean="0"/>
              <a:t>The </a:t>
            </a:r>
            <a:r>
              <a:rPr lang="fr-FR" dirty="0" err="1" smtClean="0"/>
              <a:t>collected</a:t>
            </a:r>
            <a:r>
              <a:rPr lang="fr-FR" dirty="0" smtClean="0"/>
              <a:t> </a:t>
            </a:r>
            <a:r>
              <a:rPr lang="fr-FR" dirty="0" err="1" smtClean="0"/>
              <a:t>histograms</a:t>
            </a:r>
            <a:r>
              <a:rPr lang="fr-FR" dirty="0" smtClean="0"/>
              <a:t> of </a:t>
            </a:r>
            <a:r>
              <a:rPr lang="fr-FR" dirty="0" err="1" smtClean="0"/>
              <a:t>cells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agregated</a:t>
            </a:r>
            <a:r>
              <a:rPr lang="fr-FR" dirty="0" smtClean="0"/>
              <a:t> in a </a:t>
            </a:r>
            <a:r>
              <a:rPr lang="fr-FR" dirty="0" err="1" smtClean="0"/>
              <a:t>defined</a:t>
            </a:r>
            <a:r>
              <a:rPr lang="fr-FR" dirty="0" smtClean="0"/>
              <a:t> block </a:t>
            </a:r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lvl="2" algn="just"/>
            <a:r>
              <a:rPr lang="fr-FR" dirty="0" smtClean="0"/>
              <a:t>Ex: 0 to 2Pi </a:t>
            </a:r>
            <a:r>
              <a:rPr lang="fr-FR" dirty="0" err="1" smtClean="0"/>
              <a:t>edge</a:t>
            </a:r>
            <a:r>
              <a:rPr lang="fr-FR" dirty="0" smtClean="0"/>
              <a:t> orientations </a:t>
            </a:r>
            <a:r>
              <a:rPr lang="fr-FR" dirty="0" err="1" smtClean="0"/>
              <a:t>truncated</a:t>
            </a:r>
            <a:r>
              <a:rPr lang="fr-FR" dirty="0" smtClean="0"/>
              <a:t> to 16. 4 </a:t>
            </a:r>
            <a:r>
              <a:rPr lang="fr-FR" dirty="0" err="1" smtClean="0"/>
              <a:t>Cells</a:t>
            </a:r>
            <a:r>
              <a:rPr lang="fr-FR" dirty="0" smtClean="0"/>
              <a:t> per Block</a:t>
            </a:r>
          </a:p>
          <a:p>
            <a:pPr lvl="5" algn="just"/>
            <a:r>
              <a:rPr lang="fr-FR" dirty="0" err="1" smtClean="0"/>
              <a:t>Gives</a:t>
            </a:r>
            <a:r>
              <a:rPr lang="fr-FR" dirty="0" smtClean="0"/>
              <a:t> 16x4 = 64 </a:t>
            </a:r>
            <a:r>
              <a:rPr lang="fr-FR" dirty="0" err="1" smtClean="0"/>
              <a:t>features</a:t>
            </a:r>
            <a:endParaRPr lang="fr-F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428868"/>
            <a:ext cx="4929221" cy="2176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4191</TotalTime>
  <Words>708</Words>
  <Application>Microsoft Office PowerPoint</Application>
  <PresentationFormat>Affichage à l'écran (4:3)</PresentationFormat>
  <Paragraphs>204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Civil</vt:lpstr>
      <vt:lpstr>Histograms of Oriented Gradients for Human Detection</vt:lpstr>
      <vt:lpstr>Introduction</vt:lpstr>
      <vt:lpstr>Introduction</vt:lpstr>
      <vt:lpstr>Outline</vt:lpstr>
      <vt:lpstr>Previous work</vt:lpstr>
      <vt:lpstr>Outline</vt:lpstr>
      <vt:lpstr>HOG</vt:lpstr>
      <vt:lpstr>HOG</vt:lpstr>
      <vt:lpstr>HOG</vt:lpstr>
      <vt:lpstr>SIFT and HOG in Human Detection</vt:lpstr>
      <vt:lpstr>Outline</vt:lpstr>
      <vt:lpstr>The method</vt:lpstr>
      <vt:lpstr>Normalize gamma/colour</vt:lpstr>
      <vt:lpstr>Compute gradient</vt:lpstr>
      <vt:lpstr>Compute gradient</vt:lpstr>
      <vt:lpstr>Spatial/Orientation cells</vt:lpstr>
      <vt:lpstr>Spatial/Orientation cells</vt:lpstr>
      <vt:lpstr>Spatial/Orientation cells</vt:lpstr>
      <vt:lpstr>Contrast normalization and descriptor blocks</vt:lpstr>
      <vt:lpstr>Descriptor blocks</vt:lpstr>
      <vt:lpstr>Descriptor blocks</vt:lpstr>
      <vt:lpstr>Technics of normalization (Blocks)</vt:lpstr>
      <vt:lpstr>Technics of normalization (Centered)</vt:lpstr>
      <vt:lpstr>Detector window</vt:lpstr>
      <vt:lpstr>Linear SVM</vt:lpstr>
      <vt:lpstr>Implementation and Performance Analysis</vt:lpstr>
      <vt:lpstr>Outline</vt:lpstr>
      <vt:lpstr>Dataset selection</vt:lpstr>
      <vt:lpstr>Result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Klicia</dc:creator>
  <cp:lastModifiedBy>Klicia</cp:lastModifiedBy>
  <cp:revision>102</cp:revision>
  <dcterms:created xsi:type="dcterms:W3CDTF">2012-12-12T14:53:03Z</dcterms:created>
  <dcterms:modified xsi:type="dcterms:W3CDTF">2012-12-21T09:42:14Z</dcterms:modified>
</cp:coreProperties>
</file>