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62" r:id="rId3"/>
    <p:sldId id="269" r:id="rId4"/>
    <p:sldId id="257" r:id="rId5"/>
    <p:sldId id="265" r:id="rId6"/>
    <p:sldId id="266" r:id="rId7"/>
    <p:sldId id="267" r:id="rId8"/>
    <p:sldId id="268" r:id="rId9"/>
    <p:sldId id="294" r:id="rId10"/>
    <p:sldId id="264" r:id="rId11"/>
    <p:sldId id="293" r:id="rId12"/>
    <p:sldId id="292" r:id="rId13"/>
    <p:sldId id="270" r:id="rId14"/>
    <p:sldId id="271" r:id="rId15"/>
    <p:sldId id="258" r:id="rId16"/>
    <p:sldId id="272" r:id="rId17"/>
    <p:sldId id="280" r:id="rId18"/>
    <p:sldId id="302" r:id="rId19"/>
    <p:sldId id="275" r:id="rId20"/>
    <p:sldId id="297" r:id="rId21"/>
    <p:sldId id="296" r:id="rId22"/>
    <p:sldId id="298" r:id="rId23"/>
    <p:sldId id="299" r:id="rId24"/>
    <p:sldId id="295" r:id="rId25"/>
    <p:sldId id="274" r:id="rId26"/>
    <p:sldId id="273" r:id="rId27"/>
    <p:sldId id="276" r:id="rId28"/>
    <p:sldId id="279" r:id="rId29"/>
    <p:sldId id="283" r:id="rId30"/>
    <p:sldId id="277" r:id="rId31"/>
    <p:sldId id="284" r:id="rId32"/>
    <p:sldId id="278" r:id="rId33"/>
    <p:sldId id="301" r:id="rId34"/>
    <p:sldId id="260" r:id="rId35"/>
    <p:sldId id="285" r:id="rId36"/>
    <p:sldId id="286" r:id="rId37"/>
    <p:sldId id="287" r:id="rId38"/>
    <p:sldId id="288" r:id="rId39"/>
    <p:sldId id="289" r:id="rId40"/>
    <p:sldId id="290" r:id="rId41"/>
    <p:sldId id="300" r:id="rId42"/>
    <p:sldId id="261" r:id="rId43"/>
    <p:sldId id="291" r:id="rId44"/>
    <p:sldId id="259" r:id="rId45"/>
    <p:sldId id="303" r:id="rId46"/>
    <p:sldId id="304" r:id="rId47"/>
    <p:sldId id="306" r:id="rId48"/>
    <p:sldId id="307" r:id="rId49"/>
    <p:sldId id="308" r:id="rId50"/>
    <p:sldId id="305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24" autoAdjust="0"/>
  </p:normalViewPr>
  <p:slideViewPr>
    <p:cSldViewPr>
      <p:cViewPr varScale="1">
        <p:scale>
          <a:sx n="61" d="100"/>
          <a:sy n="61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C739A-ED3E-4022-82CA-01DDC9A6B3AD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D2709-5745-47D2-9B93-E402A0C34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ECCV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D2709-5745-47D2-9B93-E402A0C3467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Vocabulary</a:t>
            </a:r>
            <a:r>
              <a:rPr lang="fr-FR" dirty="0" smtClean="0"/>
              <a:t> - </a:t>
            </a:r>
            <a:r>
              <a:rPr lang="fr-FR" dirty="0" err="1" smtClean="0"/>
              <a:t>say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it’s</a:t>
            </a:r>
            <a:r>
              <a:rPr lang="fr-FR" dirty="0" smtClean="0"/>
              <a:t> the </a:t>
            </a: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descriptors</a:t>
            </a:r>
            <a:r>
              <a:rPr lang="fr-FR" dirty="0" smtClean="0"/>
              <a:t> per </a:t>
            </a:r>
            <a:r>
              <a:rPr lang="fr-FR" dirty="0" err="1" smtClean="0"/>
              <a:t>category</a:t>
            </a:r>
            <a:r>
              <a:rPr lang="fr-FR" dirty="0" smtClean="0"/>
              <a:t>. </a:t>
            </a:r>
          </a:p>
          <a:p>
            <a:r>
              <a:rPr lang="fr-FR" dirty="0" smtClean="0"/>
              <a:t>And </a:t>
            </a:r>
            <a:r>
              <a:rPr lang="fr-FR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doesn’t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any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literal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meaning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such</a:t>
            </a:r>
            <a:r>
              <a:rPr lang="fr-FR" baseline="0" dirty="0" smtClean="0"/>
              <a:t> as </a:t>
            </a:r>
            <a:r>
              <a:rPr lang="fr-FR" baseline="0" dirty="0" err="1" smtClean="0"/>
              <a:t>nose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eye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mouth</a:t>
            </a:r>
            <a:r>
              <a:rPr lang="fr-FR" baseline="0" dirty="0" smtClean="0"/>
              <a:t> in face </a:t>
            </a:r>
            <a:r>
              <a:rPr lang="fr-FR" baseline="0" dirty="0" err="1" smtClean="0"/>
              <a:t>detection</a:t>
            </a:r>
            <a:r>
              <a:rPr lang="fr-FR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D2709-5745-47D2-9B93-E402A0C3467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Vocabulary</a:t>
            </a:r>
            <a:r>
              <a:rPr lang="fr-FR" dirty="0" smtClean="0"/>
              <a:t> - </a:t>
            </a:r>
            <a:r>
              <a:rPr lang="fr-FR" dirty="0" err="1" smtClean="0"/>
              <a:t>say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it’s</a:t>
            </a:r>
            <a:r>
              <a:rPr lang="fr-FR" dirty="0" smtClean="0"/>
              <a:t> the </a:t>
            </a: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descriptors</a:t>
            </a:r>
            <a:r>
              <a:rPr lang="fr-FR" dirty="0" smtClean="0"/>
              <a:t> per </a:t>
            </a:r>
            <a:r>
              <a:rPr lang="fr-FR" dirty="0" err="1" smtClean="0"/>
              <a:t>category</a:t>
            </a:r>
            <a:r>
              <a:rPr lang="fr-FR" dirty="0" smtClean="0"/>
              <a:t>. </a:t>
            </a:r>
          </a:p>
          <a:p>
            <a:r>
              <a:rPr lang="fr-FR" dirty="0" smtClean="0"/>
              <a:t>And </a:t>
            </a:r>
            <a:r>
              <a:rPr lang="fr-FR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doesn’t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any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literal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meaning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such</a:t>
            </a:r>
            <a:r>
              <a:rPr lang="fr-FR" baseline="0" dirty="0" smtClean="0"/>
              <a:t> as </a:t>
            </a:r>
            <a:r>
              <a:rPr lang="fr-FR" baseline="0" dirty="0" err="1" smtClean="0"/>
              <a:t>nose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eye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mouth</a:t>
            </a:r>
            <a:r>
              <a:rPr lang="fr-FR" baseline="0" dirty="0" smtClean="0"/>
              <a:t> in face </a:t>
            </a:r>
            <a:r>
              <a:rPr lang="fr-FR" baseline="0" dirty="0" err="1" smtClean="0"/>
              <a:t>detection</a:t>
            </a:r>
            <a:r>
              <a:rPr lang="fr-FR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D2709-5745-47D2-9B93-E402A0C3467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aseline="0" dirty="0" smtClean="0"/>
              <a:t>P(</a:t>
            </a:r>
            <a:r>
              <a:rPr lang="fr-FR" baseline="0" dirty="0" err="1" smtClean="0"/>
              <a:t>vt</a:t>
            </a:r>
            <a:r>
              <a:rPr lang="fr-FR" baseline="0" dirty="0" smtClean="0"/>
              <a:t>|</a:t>
            </a:r>
            <a:r>
              <a:rPr lang="fr-FR" baseline="0" dirty="0" err="1" smtClean="0"/>
              <a:t>Cj</a:t>
            </a:r>
            <a:r>
              <a:rPr lang="fr-FR" baseline="0" dirty="0" smtClean="0"/>
              <a:t>) – </a:t>
            </a:r>
            <a:r>
              <a:rPr lang="fr-FR" baseline="0" dirty="0" err="1" smtClean="0"/>
              <a:t>Probability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feature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vector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given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category</a:t>
            </a:r>
            <a:r>
              <a:rPr lang="fr-FR" baseline="0" dirty="0" smtClean="0"/>
              <a:t> j</a:t>
            </a:r>
          </a:p>
          <a:p>
            <a:r>
              <a:rPr lang="fr-FR" baseline="0" dirty="0" err="1" smtClean="0"/>
              <a:t>Since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it’s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geometric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series</a:t>
            </a:r>
            <a:r>
              <a:rPr lang="fr-FR" baseline="0" dirty="0" smtClean="0"/>
              <a:t>, if one </a:t>
            </a:r>
            <a:r>
              <a:rPr lang="fr-FR" baseline="0" dirty="0" err="1" smtClean="0"/>
              <a:t>term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zero</a:t>
            </a:r>
            <a:r>
              <a:rPr lang="fr-FR" baseline="0" dirty="0" smtClean="0"/>
              <a:t>, the </a:t>
            </a:r>
            <a:r>
              <a:rPr lang="fr-FR" baseline="0" dirty="0" err="1" smtClean="0"/>
              <a:t>result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zero</a:t>
            </a:r>
            <a:endParaRPr lang="fr-FR" baseline="0" dirty="0" smtClean="0"/>
          </a:p>
          <a:p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can’t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since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most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these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terms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zero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since</a:t>
            </a:r>
            <a:r>
              <a:rPr lang="fr-FR" baseline="0" dirty="0" smtClean="0"/>
              <a:t> one </a:t>
            </a:r>
            <a:r>
              <a:rPr lang="fr-FR" baseline="0" dirty="0" err="1" smtClean="0"/>
              <a:t>visual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category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not have all the </a:t>
            </a:r>
            <a:r>
              <a:rPr lang="fr-FR" baseline="0" dirty="0" err="1" smtClean="0"/>
              <a:t>descriptors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present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dataset</a:t>
            </a:r>
            <a:endParaRPr lang="fr-FR" baseline="0" dirty="0" smtClean="0"/>
          </a:p>
          <a:p>
            <a:r>
              <a:rPr lang="fr-FR" baseline="0" dirty="0" err="1" smtClean="0"/>
              <a:t>Hence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have to </a:t>
            </a:r>
            <a:r>
              <a:rPr lang="fr-FR" baseline="0" dirty="0" err="1" smtClean="0"/>
              <a:t>make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value non-</a:t>
            </a:r>
            <a:r>
              <a:rPr lang="fr-FR" baseline="0" dirty="0" err="1" smtClean="0"/>
              <a:t>zero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D2709-5745-47D2-9B93-E402A0C3467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margin = distance of the closest training point to the separating </a:t>
            </a:r>
            <a:r>
              <a:rPr lang="en-US" dirty="0" err="1" smtClean="0"/>
              <a:t>hyperplane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D2709-5745-47D2-9B93-E402A0C3467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Say </a:t>
            </a:r>
            <a:r>
              <a:rPr lang="fr-FR" dirty="0" err="1" smtClean="0"/>
              <a:t>that</a:t>
            </a:r>
            <a:r>
              <a:rPr lang="fr-FR" baseline="0" dirty="0" smtClean="0"/>
              <a:t> the images have minimal background </a:t>
            </a:r>
            <a:r>
              <a:rPr lang="fr-FR" baseline="0" dirty="0" err="1" smtClean="0"/>
              <a:t>clutter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centered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D2709-5745-47D2-9B93-E402A0C3467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Say </a:t>
            </a:r>
            <a:r>
              <a:rPr lang="fr-FR" dirty="0" err="1" smtClean="0"/>
              <a:t>that</a:t>
            </a:r>
            <a:r>
              <a:rPr lang="fr-FR" baseline="0" dirty="0" smtClean="0"/>
              <a:t> the images have minimal background </a:t>
            </a:r>
            <a:r>
              <a:rPr lang="fr-FR" baseline="0" dirty="0" err="1" smtClean="0"/>
              <a:t>clutter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centered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D2709-5745-47D2-9B93-E402A0C34677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They showed that these features produced more “semantics-oriented” results than color and texture based approaches, when combined with </a:t>
            </a:r>
            <a:r>
              <a:rPr lang="en-US" dirty="0" err="1" smtClean="0"/>
              <a:t>ana-logues</a:t>
            </a:r>
            <a:r>
              <a:rPr lang="en-US" dirty="0" smtClean="0"/>
              <a:t> of the well-known vector-, histogram-, and n-gram-models of text retrieval.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D2709-5745-47D2-9B93-E402A0C3467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D2709-5745-47D2-9B93-E402A0C3467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More invariance </a:t>
            </a:r>
            <a:r>
              <a:rPr lang="fr-FR" dirty="0" err="1" smtClean="0"/>
              <a:t>means</a:t>
            </a:r>
            <a:r>
              <a:rPr lang="fr-FR" dirty="0" smtClean="0"/>
              <a:t> </a:t>
            </a:r>
            <a:r>
              <a:rPr lang="fr-FR" dirty="0" err="1" smtClean="0"/>
              <a:t>less</a:t>
            </a:r>
            <a:r>
              <a:rPr lang="fr-FR" dirty="0" smtClean="0"/>
              <a:t> discrimination</a:t>
            </a:r>
            <a:endParaRPr lang="en-US" dirty="0" smtClean="0"/>
          </a:p>
          <a:p>
            <a:r>
              <a:rPr lang="fr-FR" dirty="0" err="1" smtClean="0"/>
              <a:t>Why</a:t>
            </a:r>
            <a:r>
              <a:rPr lang="fr-FR" dirty="0" smtClean="0"/>
              <a:t> real</a:t>
            </a:r>
            <a:r>
              <a:rPr lang="fr-FR" baseline="0" dirty="0" smtClean="0"/>
              <a:t> world </a:t>
            </a:r>
            <a:r>
              <a:rPr lang="fr-FR" baseline="0" dirty="0" err="1" smtClean="0"/>
              <a:t>objects</a:t>
            </a:r>
            <a:r>
              <a:rPr lang="fr-FR" baseline="0" dirty="0" smtClean="0"/>
              <a:t> are 3D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D2709-5745-47D2-9B93-E402A0C3467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D2709-5745-47D2-9B93-E402A0C3467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D2709-5745-47D2-9B93-E402A0C3467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Vocabulary</a:t>
            </a:r>
            <a:r>
              <a:rPr lang="fr-FR" dirty="0" smtClean="0"/>
              <a:t> - </a:t>
            </a:r>
            <a:r>
              <a:rPr lang="fr-FR" dirty="0" err="1" smtClean="0"/>
              <a:t>say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it’s</a:t>
            </a:r>
            <a:r>
              <a:rPr lang="fr-FR" dirty="0" smtClean="0"/>
              <a:t> the </a:t>
            </a: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descriptors</a:t>
            </a:r>
            <a:r>
              <a:rPr lang="fr-FR" dirty="0" smtClean="0"/>
              <a:t> per </a:t>
            </a:r>
            <a:r>
              <a:rPr lang="fr-FR" dirty="0" err="1" smtClean="0"/>
              <a:t>category</a:t>
            </a:r>
            <a:r>
              <a:rPr lang="fr-FR" dirty="0" smtClean="0"/>
              <a:t>. </a:t>
            </a:r>
          </a:p>
          <a:p>
            <a:r>
              <a:rPr lang="fr-FR" dirty="0" smtClean="0"/>
              <a:t>And </a:t>
            </a:r>
            <a:r>
              <a:rPr lang="fr-FR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doesn’t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any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literal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meaning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such</a:t>
            </a:r>
            <a:r>
              <a:rPr lang="fr-FR" baseline="0" dirty="0" smtClean="0"/>
              <a:t> as </a:t>
            </a:r>
            <a:r>
              <a:rPr lang="fr-FR" baseline="0" dirty="0" err="1" smtClean="0"/>
              <a:t>nose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eye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mouth</a:t>
            </a:r>
            <a:r>
              <a:rPr lang="fr-FR" baseline="0" dirty="0" smtClean="0"/>
              <a:t> in face </a:t>
            </a:r>
            <a:r>
              <a:rPr lang="fr-FR" baseline="0" dirty="0" err="1" smtClean="0"/>
              <a:t>detection</a:t>
            </a:r>
            <a:r>
              <a:rPr lang="fr-FR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D2709-5745-47D2-9B93-E402A0C3467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Vocabulary</a:t>
            </a:r>
            <a:r>
              <a:rPr lang="fr-FR" dirty="0" smtClean="0"/>
              <a:t> - </a:t>
            </a:r>
            <a:r>
              <a:rPr lang="fr-FR" dirty="0" err="1" smtClean="0"/>
              <a:t>say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it’s</a:t>
            </a:r>
            <a:r>
              <a:rPr lang="fr-FR" dirty="0" smtClean="0"/>
              <a:t> the </a:t>
            </a: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descriptors</a:t>
            </a:r>
            <a:r>
              <a:rPr lang="fr-FR" dirty="0" smtClean="0"/>
              <a:t> per </a:t>
            </a:r>
            <a:r>
              <a:rPr lang="fr-FR" dirty="0" err="1" smtClean="0"/>
              <a:t>category</a:t>
            </a:r>
            <a:r>
              <a:rPr lang="fr-FR" dirty="0" smtClean="0"/>
              <a:t>. </a:t>
            </a:r>
          </a:p>
          <a:p>
            <a:r>
              <a:rPr lang="fr-FR" dirty="0" smtClean="0"/>
              <a:t>And </a:t>
            </a:r>
            <a:r>
              <a:rPr lang="fr-FR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doesn’t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any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literal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meaning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such</a:t>
            </a:r>
            <a:r>
              <a:rPr lang="fr-FR" baseline="0" dirty="0" smtClean="0"/>
              <a:t> as </a:t>
            </a:r>
            <a:r>
              <a:rPr lang="fr-FR" baseline="0" dirty="0" err="1" smtClean="0"/>
              <a:t>nose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eye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mouth</a:t>
            </a:r>
            <a:r>
              <a:rPr lang="fr-FR" baseline="0" dirty="0" smtClean="0"/>
              <a:t> in face </a:t>
            </a:r>
            <a:r>
              <a:rPr lang="fr-FR" baseline="0" dirty="0" err="1" smtClean="0"/>
              <a:t>detection</a:t>
            </a:r>
            <a:r>
              <a:rPr lang="fr-FR" baseline="0" dirty="0" smtClean="0"/>
              <a:t>.</a:t>
            </a:r>
          </a:p>
          <a:p>
            <a:r>
              <a:rPr lang="fr-FR" dirty="0" smtClean="0"/>
              <a:t>K-</a:t>
            </a:r>
            <a:r>
              <a:rPr lang="fr-FR" dirty="0" err="1" smtClean="0"/>
              <a:t>means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r>
              <a:rPr lang="fr-FR" dirty="0" smtClean="0"/>
              <a:t> </a:t>
            </a:r>
            <a:r>
              <a:rPr lang="fr-FR" dirty="0" err="1" smtClean="0"/>
              <a:t>several</a:t>
            </a:r>
            <a:r>
              <a:rPr lang="fr-FR" dirty="0" smtClean="0"/>
              <a:t> times </a:t>
            </a:r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K values and initial positions</a:t>
            </a:r>
          </a:p>
          <a:p>
            <a:pPr lvl="1"/>
            <a:r>
              <a:rPr lang="fr-FR" dirty="0" smtClean="0"/>
              <a:t>Setting </a:t>
            </a:r>
            <a:r>
              <a:rPr lang="fr-FR" dirty="0" err="1" smtClean="0"/>
              <a:t>giving</a:t>
            </a:r>
            <a:r>
              <a:rPr lang="fr-FR" dirty="0" smtClean="0"/>
              <a:t> the </a:t>
            </a:r>
            <a:r>
              <a:rPr lang="fr-FR" dirty="0" err="1" smtClean="0"/>
              <a:t>lowest</a:t>
            </a:r>
            <a:r>
              <a:rPr lang="fr-FR" dirty="0" smtClean="0"/>
              <a:t> </a:t>
            </a:r>
            <a:r>
              <a:rPr lang="fr-FR" dirty="0" err="1" smtClean="0"/>
              <a:t>empirical</a:t>
            </a:r>
            <a:r>
              <a:rPr lang="fr-FR" dirty="0" smtClean="0"/>
              <a:t> </a:t>
            </a:r>
            <a:r>
              <a:rPr lang="fr-FR" dirty="0" err="1" smtClean="0"/>
              <a:t>risk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D2709-5745-47D2-9B93-E402A0C3467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Vocabulary</a:t>
            </a:r>
            <a:r>
              <a:rPr lang="fr-FR" dirty="0" smtClean="0"/>
              <a:t> - </a:t>
            </a:r>
            <a:r>
              <a:rPr lang="fr-FR" dirty="0" err="1" smtClean="0"/>
              <a:t>say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it’s</a:t>
            </a:r>
            <a:r>
              <a:rPr lang="fr-FR" dirty="0" smtClean="0"/>
              <a:t> the </a:t>
            </a: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descriptors</a:t>
            </a:r>
            <a:r>
              <a:rPr lang="fr-FR" dirty="0" smtClean="0"/>
              <a:t> per </a:t>
            </a:r>
            <a:r>
              <a:rPr lang="fr-FR" dirty="0" err="1" smtClean="0"/>
              <a:t>category</a:t>
            </a:r>
            <a:r>
              <a:rPr lang="fr-FR" dirty="0" smtClean="0"/>
              <a:t>. </a:t>
            </a:r>
          </a:p>
          <a:p>
            <a:r>
              <a:rPr lang="fr-FR" dirty="0" smtClean="0"/>
              <a:t>And </a:t>
            </a:r>
            <a:r>
              <a:rPr lang="fr-FR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doesn’t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any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literal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meaning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such</a:t>
            </a:r>
            <a:r>
              <a:rPr lang="fr-FR" baseline="0" dirty="0" smtClean="0"/>
              <a:t> as </a:t>
            </a:r>
            <a:r>
              <a:rPr lang="fr-FR" baseline="0" dirty="0" err="1" smtClean="0"/>
              <a:t>nose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eye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mouth</a:t>
            </a:r>
            <a:r>
              <a:rPr lang="fr-FR" baseline="0" dirty="0" smtClean="0"/>
              <a:t> in face </a:t>
            </a:r>
            <a:r>
              <a:rPr lang="fr-FR" baseline="0" dirty="0" err="1" smtClean="0"/>
              <a:t>detection</a:t>
            </a:r>
            <a:r>
              <a:rPr lang="fr-FR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D2709-5745-47D2-9B93-E402A0C3467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B929-C677-4A63-89E9-479250D3B58A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3023-C745-4585-8268-A883D99A2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B929-C677-4A63-89E9-479250D3B58A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3023-C745-4585-8268-A883D99A2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B929-C677-4A63-89E9-479250D3B58A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3023-C745-4585-8268-A883D99A2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B929-C677-4A63-89E9-479250D3B58A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3023-C745-4585-8268-A883D99A2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B929-C677-4A63-89E9-479250D3B58A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3023-C745-4585-8268-A883D99A2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B929-C677-4A63-89E9-479250D3B58A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3023-C745-4585-8268-A883D99A2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B929-C677-4A63-89E9-479250D3B58A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3023-C745-4585-8268-A883D99A2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B929-C677-4A63-89E9-479250D3B58A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3023-C745-4585-8268-A883D99A2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B929-C677-4A63-89E9-479250D3B58A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3023-C745-4585-8268-A883D99A2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B929-C677-4A63-89E9-479250D3B58A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3023-C745-4585-8268-A883D99A2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B929-C677-4A63-89E9-479250D3B58A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3023-C745-4585-8268-A883D99A2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9999">
              <a:schemeClr val="bg1"/>
            </a:gs>
            <a:gs pos="95000">
              <a:schemeClr val="bg1"/>
            </a:gs>
            <a:gs pos="100000">
              <a:schemeClr val="accent1">
                <a:lumMod val="75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2B929-C677-4A63-89E9-479250D3B58A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13023-C745-4585-8268-A883D99A2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Visual </a:t>
            </a:r>
            <a:r>
              <a:rPr lang="fr-FR" dirty="0" err="1" smtClean="0"/>
              <a:t>Categorization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Bags</a:t>
            </a:r>
            <a:r>
              <a:rPr lang="fr-FR" dirty="0" smtClean="0"/>
              <a:t> of </a:t>
            </a:r>
            <a:r>
              <a:rPr lang="fr-FR" dirty="0" err="1" smtClean="0"/>
              <a:t>Keypoints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47664" y="4988768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27584" y="4293096"/>
          <a:ext cx="7488832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  <a:gridCol w="3024336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200" b="0" dirty="0" smtClean="0">
                          <a:solidFill>
                            <a:schemeClr val="tx1"/>
                          </a:solidFill>
                        </a:rPr>
                        <a:t>Original </a:t>
                      </a:r>
                      <a:r>
                        <a:rPr lang="fr-FR" sz="2200" b="0" dirty="0" err="1" smtClean="0">
                          <a:solidFill>
                            <a:schemeClr val="tx1"/>
                          </a:solidFill>
                        </a:rPr>
                        <a:t>Authors</a:t>
                      </a:r>
                      <a:r>
                        <a:rPr lang="fr-FR" sz="2200" b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lvl="1"/>
                      <a:r>
                        <a:rPr lang="fr-FR" sz="2200" b="0" dirty="0" smtClean="0">
                          <a:solidFill>
                            <a:schemeClr val="tx1"/>
                          </a:solidFill>
                        </a:rPr>
                        <a:t>G.</a:t>
                      </a:r>
                      <a:r>
                        <a:rPr lang="fr-FR" sz="2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2200" b="0" baseline="0" dirty="0" err="1" smtClean="0">
                          <a:solidFill>
                            <a:schemeClr val="tx1"/>
                          </a:solidFill>
                        </a:rPr>
                        <a:t>Csurka</a:t>
                      </a:r>
                      <a:r>
                        <a:rPr lang="fr-FR" sz="2200" b="0" baseline="0" dirty="0" smtClean="0">
                          <a:solidFill>
                            <a:schemeClr val="tx1"/>
                          </a:solidFill>
                        </a:rPr>
                        <a:t>, C.R. Dance, L. Fan,  </a:t>
                      </a:r>
                    </a:p>
                    <a:p>
                      <a:pPr lvl="1"/>
                      <a:r>
                        <a:rPr lang="fr-FR" sz="2200" b="0" baseline="0" dirty="0" smtClean="0">
                          <a:solidFill>
                            <a:schemeClr val="tx1"/>
                          </a:solidFill>
                        </a:rPr>
                        <a:t>J. </a:t>
                      </a:r>
                      <a:r>
                        <a:rPr lang="fr-FR" sz="2200" b="0" baseline="0" dirty="0" err="1" smtClean="0">
                          <a:solidFill>
                            <a:schemeClr val="tx1"/>
                          </a:solidFill>
                        </a:rPr>
                        <a:t>Willamowski</a:t>
                      </a:r>
                      <a:r>
                        <a:rPr lang="fr-FR" sz="2200" b="0" baseline="0" dirty="0" smtClean="0">
                          <a:solidFill>
                            <a:schemeClr val="tx1"/>
                          </a:solidFill>
                        </a:rPr>
                        <a:t>, C. Bray</a:t>
                      </a:r>
                    </a:p>
                    <a:p>
                      <a:pPr lvl="1"/>
                      <a:r>
                        <a:rPr lang="fr-FR" sz="2200" b="0" baseline="0" dirty="0" smtClean="0">
                          <a:solidFill>
                            <a:schemeClr val="tx1"/>
                          </a:solidFill>
                        </a:rPr>
                        <a:t>ECCV Workshop on </a:t>
                      </a:r>
                      <a:r>
                        <a:rPr lang="fr-FR" sz="2200" b="0" baseline="0" dirty="0" err="1" smtClean="0">
                          <a:solidFill>
                            <a:schemeClr val="tx1"/>
                          </a:solidFill>
                        </a:rPr>
                        <a:t>Statistical</a:t>
                      </a:r>
                      <a:r>
                        <a:rPr lang="fr-FR" sz="2200" b="0" baseline="0" dirty="0" smtClean="0">
                          <a:solidFill>
                            <a:schemeClr val="tx1"/>
                          </a:solidFill>
                        </a:rPr>
                        <a:t> Learning in Computer – 2004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b="0" dirty="0" err="1" smtClean="0">
                          <a:solidFill>
                            <a:schemeClr val="tx1"/>
                          </a:solidFill>
                        </a:rPr>
                        <a:t>Presented</a:t>
                      </a:r>
                      <a:r>
                        <a:rPr lang="fr-FR" sz="2200" b="0" dirty="0" smtClean="0">
                          <a:solidFill>
                            <a:schemeClr val="tx1"/>
                          </a:solidFill>
                        </a:rPr>
                        <a:t> By:</a:t>
                      </a:r>
                    </a:p>
                    <a:p>
                      <a:pPr lvl="1"/>
                      <a:r>
                        <a:rPr lang="fr-FR" sz="2200" b="0" dirty="0" err="1" smtClean="0">
                          <a:solidFill>
                            <a:schemeClr val="tx1"/>
                          </a:solidFill>
                        </a:rPr>
                        <a:t>Xinwu</a:t>
                      </a:r>
                      <a:r>
                        <a:rPr lang="fr-FR" sz="2200" b="0" baseline="0" dirty="0" smtClean="0">
                          <a:solidFill>
                            <a:schemeClr val="tx1"/>
                          </a:solidFill>
                        </a:rPr>
                        <a:t> Mo</a:t>
                      </a:r>
                    </a:p>
                    <a:p>
                      <a:pPr lvl="1"/>
                      <a:r>
                        <a:rPr lang="fr-FR" sz="2200" b="0" baseline="0" dirty="0" smtClean="0">
                          <a:solidFill>
                            <a:schemeClr val="tx1"/>
                          </a:solidFill>
                        </a:rPr>
                        <a:t>Prasad </a:t>
                      </a:r>
                      <a:r>
                        <a:rPr lang="fr-FR" sz="2200" b="0" baseline="0" dirty="0" err="1" smtClean="0">
                          <a:solidFill>
                            <a:schemeClr val="tx1"/>
                          </a:solidFill>
                        </a:rPr>
                        <a:t>Samarakoon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Bag of </a:t>
            </a:r>
            <a:r>
              <a:rPr lang="fr-FR" dirty="0" err="1" smtClean="0"/>
              <a:t>Words</a:t>
            </a:r>
            <a:r>
              <a:rPr lang="fr-FR" dirty="0" smtClean="0"/>
              <a:t> </a:t>
            </a:r>
            <a:r>
              <a:rPr lang="fr-FR" dirty="0" err="1" smtClean="0"/>
              <a:t>Analogy</a:t>
            </a:r>
            <a:endParaRPr lang="en-US" dirty="0"/>
          </a:p>
        </p:txBody>
      </p:sp>
      <p:pic>
        <p:nvPicPr>
          <p:cNvPr id="3074" name="Picture 2" descr="D:\MoSIG\S3\MachineLearning\Papers\OurPaper\Images\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525" y="1668785"/>
            <a:ext cx="7928951" cy="35204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68144" y="6488668"/>
            <a:ext cx="327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Image </a:t>
            </a:r>
            <a:r>
              <a:rPr lang="fr-FR" dirty="0" err="1" smtClean="0"/>
              <a:t>Credits</a:t>
            </a:r>
            <a:r>
              <a:rPr lang="fr-FR" dirty="0" smtClean="0"/>
              <a:t>: </a:t>
            </a:r>
            <a:r>
              <a:rPr lang="fr-FR" dirty="0" err="1" smtClean="0"/>
              <a:t>Cordelia</a:t>
            </a:r>
            <a:r>
              <a:rPr lang="fr-FR" dirty="0" smtClean="0"/>
              <a:t> Schmid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Bag of </a:t>
            </a:r>
            <a:r>
              <a:rPr lang="fr-FR" dirty="0" err="1" smtClean="0"/>
              <a:t>Words</a:t>
            </a:r>
            <a:r>
              <a:rPr lang="fr-FR" dirty="0" smtClean="0"/>
              <a:t> </a:t>
            </a:r>
            <a:r>
              <a:rPr lang="fr-FR" dirty="0" err="1" smtClean="0"/>
              <a:t>Analogy</a:t>
            </a:r>
            <a:endParaRPr lang="en-US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453988" y="895135"/>
            <a:ext cx="8236024" cy="2317841"/>
            <a:chOff x="96" y="2496"/>
            <a:chExt cx="5616" cy="1826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96" y="2736"/>
              <a:ext cx="5616" cy="1488"/>
            </a:xfrm>
            <a:prstGeom prst="rect">
              <a:avLst/>
            </a:prstGeom>
            <a:solidFill>
              <a:srgbClr val="DFCCAB"/>
            </a:solidFill>
            <a:ln w="38100">
              <a:solidFill>
                <a:srgbClr val="5D483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4" descr="DaVinci_face_onl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" y="2736"/>
              <a:ext cx="1179" cy="1461"/>
            </a:xfrm>
            <a:prstGeom prst="rect">
              <a:avLst/>
            </a:prstGeom>
            <a:noFill/>
          </p:spPr>
        </p:pic>
        <p:pic>
          <p:nvPicPr>
            <p:cNvPr id="8" name="Picture 5" descr="bicycl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24" y="2976"/>
              <a:ext cx="1920" cy="1145"/>
            </a:xfrm>
            <a:prstGeom prst="rect">
              <a:avLst/>
            </a:prstGeom>
            <a:noFill/>
          </p:spPr>
        </p:pic>
        <p:pic>
          <p:nvPicPr>
            <p:cNvPr id="9" name="Picture 6" descr="violi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301100">
              <a:off x="4512" y="2496"/>
              <a:ext cx="764" cy="1826"/>
            </a:xfrm>
            <a:prstGeom prst="rect">
              <a:avLst/>
            </a:prstGeom>
            <a:noFill/>
          </p:spPr>
        </p:pic>
      </p:grpSp>
      <p:grpSp>
        <p:nvGrpSpPr>
          <p:cNvPr id="10" name="Group 9"/>
          <p:cNvGrpSpPr/>
          <p:nvPr/>
        </p:nvGrpSpPr>
        <p:grpSpPr>
          <a:xfrm>
            <a:off x="453988" y="3296208"/>
            <a:ext cx="8236024" cy="1152128"/>
            <a:chOff x="453988" y="1731486"/>
            <a:chExt cx="8236024" cy="1337474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453988" y="1731486"/>
              <a:ext cx="8236024" cy="1337474"/>
            </a:xfrm>
            <a:prstGeom prst="rect">
              <a:avLst/>
            </a:prstGeom>
            <a:solidFill>
              <a:srgbClr val="FFE4C9"/>
            </a:solidFill>
            <a:ln w="38100">
              <a:solidFill>
                <a:srgbClr val="864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63"/>
            <p:cNvGrpSpPr/>
            <p:nvPr/>
          </p:nvGrpSpPr>
          <p:grpSpPr>
            <a:xfrm>
              <a:off x="665168" y="1844824"/>
              <a:ext cx="7922187" cy="1107228"/>
              <a:chOff x="665168" y="1869340"/>
              <a:chExt cx="7922187" cy="1107228"/>
            </a:xfrm>
          </p:grpSpPr>
          <p:pic>
            <p:nvPicPr>
              <p:cNvPr id="13" name="Picture 9" descr="ermin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49399" t="22293" r="38898" b="71706"/>
              <a:stretch>
                <a:fillRect/>
              </a:stretch>
            </p:blipFill>
            <p:spPr bwMode="auto">
              <a:xfrm>
                <a:off x="665168" y="2505813"/>
                <a:ext cx="563147" cy="394496"/>
              </a:xfrm>
              <a:prstGeom prst="rect">
                <a:avLst/>
              </a:prstGeom>
              <a:noFill/>
            </p:spPr>
          </p:pic>
          <p:pic>
            <p:nvPicPr>
              <p:cNvPr id="14" name="Picture 10" descr="ermin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57591" t="4288" r="29535" b="88853"/>
              <a:stretch>
                <a:fillRect/>
              </a:stretch>
            </p:blipFill>
            <p:spPr bwMode="auto">
              <a:xfrm>
                <a:off x="7352538" y="2435420"/>
                <a:ext cx="563147" cy="409161"/>
              </a:xfrm>
              <a:prstGeom prst="rect">
                <a:avLst/>
              </a:prstGeom>
              <a:noFill/>
            </p:spPr>
          </p:pic>
          <p:pic>
            <p:nvPicPr>
              <p:cNvPr id="15" name="Picture 11" descr="ermin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58762" t="14577" r="31876" b="79422"/>
              <a:stretch>
                <a:fillRect/>
              </a:stretch>
            </p:blipFill>
            <p:spPr bwMode="auto">
              <a:xfrm>
                <a:off x="665168" y="1872273"/>
                <a:ext cx="563147" cy="492754"/>
              </a:xfrm>
              <a:prstGeom prst="rect">
                <a:avLst/>
              </a:prstGeom>
              <a:noFill/>
            </p:spPr>
          </p:pic>
          <p:pic>
            <p:nvPicPr>
              <p:cNvPr id="16" name="Picture 12" descr="ermin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58762" t="27437" r="31876" b="67418"/>
              <a:stretch>
                <a:fillRect/>
              </a:stretch>
            </p:blipFill>
            <p:spPr bwMode="auto">
              <a:xfrm>
                <a:off x="5592704" y="2435420"/>
                <a:ext cx="563147" cy="422360"/>
              </a:xfrm>
              <a:prstGeom prst="rect">
                <a:avLst/>
              </a:prstGeom>
              <a:noFill/>
            </p:spPr>
          </p:pic>
          <p:pic>
            <p:nvPicPr>
              <p:cNvPr id="17" name="Picture 13" descr="ermin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59932" t="23151" r="31876" b="71706"/>
              <a:stretch>
                <a:fillRect/>
              </a:stretch>
            </p:blipFill>
            <p:spPr bwMode="auto">
              <a:xfrm>
                <a:off x="1932249" y="1952932"/>
                <a:ext cx="563147" cy="482488"/>
              </a:xfrm>
              <a:prstGeom prst="rect">
                <a:avLst/>
              </a:prstGeom>
              <a:noFill/>
            </p:spPr>
          </p:pic>
          <p:pic>
            <p:nvPicPr>
              <p:cNvPr id="18" name="Picture 14" descr="ermin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50569" t="17148" r="37727" b="76851"/>
              <a:stretch>
                <a:fillRect/>
              </a:stretch>
            </p:blipFill>
            <p:spPr bwMode="auto">
              <a:xfrm>
                <a:off x="4184836" y="1942666"/>
                <a:ext cx="703934" cy="492754"/>
              </a:xfrm>
              <a:prstGeom prst="rect">
                <a:avLst/>
              </a:prstGeom>
              <a:noFill/>
            </p:spPr>
          </p:pic>
          <p:pic>
            <p:nvPicPr>
              <p:cNvPr id="19" name="Picture 15" descr="bicycle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67500" t="75458"/>
              <a:stretch>
                <a:fillRect/>
              </a:stretch>
            </p:blipFill>
            <p:spPr bwMode="auto">
              <a:xfrm>
                <a:off x="1932249" y="2576206"/>
                <a:ext cx="633540" cy="285973"/>
              </a:xfrm>
              <a:prstGeom prst="rect">
                <a:avLst/>
              </a:prstGeom>
              <a:noFill/>
            </p:spPr>
          </p:pic>
          <p:pic>
            <p:nvPicPr>
              <p:cNvPr id="20" name="Picture 16" descr="bicycle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5001" t="49956" r="42499" b="16507"/>
              <a:stretch>
                <a:fillRect/>
              </a:stretch>
            </p:blipFill>
            <p:spPr bwMode="auto">
              <a:xfrm>
                <a:off x="8126865" y="2435420"/>
                <a:ext cx="460490" cy="409161"/>
              </a:xfrm>
              <a:prstGeom prst="rect">
                <a:avLst/>
              </a:prstGeom>
              <a:noFill/>
            </p:spPr>
          </p:pic>
          <p:pic>
            <p:nvPicPr>
              <p:cNvPr id="21" name="Picture 17" descr="bicycle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0000" r="55000" b="54236"/>
              <a:stretch>
                <a:fillRect/>
              </a:stretch>
            </p:blipFill>
            <p:spPr bwMode="auto">
              <a:xfrm>
                <a:off x="6930178" y="1942666"/>
                <a:ext cx="417961" cy="456090"/>
              </a:xfrm>
              <a:prstGeom prst="rect">
                <a:avLst/>
              </a:prstGeom>
              <a:noFill/>
            </p:spPr>
          </p:pic>
          <p:pic>
            <p:nvPicPr>
              <p:cNvPr id="22" name="Picture 18" descr="bicycle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33188" r="60001"/>
              <a:stretch>
                <a:fillRect/>
              </a:stretch>
            </p:blipFill>
            <p:spPr bwMode="auto">
              <a:xfrm>
                <a:off x="3480903" y="1945599"/>
                <a:ext cx="563147" cy="560214"/>
              </a:xfrm>
              <a:prstGeom prst="rect">
                <a:avLst/>
              </a:prstGeom>
              <a:noFill/>
            </p:spPr>
          </p:pic>
          <p:pic>
            <p:nvPicPr>
              <p:cNvPr id="23" name="Picture 19" descr="bicycle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2500" t="20612" r="22501" b="37468"/>
              <a:stretch>
                <a:fillRect/>
              </a:stretch>
            </p:blipFill>
            <p:spPr bwMode="auto">
              <a:xfrm>
                <a:off x="5592704" y="1942666"/>
                <a:ext cx="633540" cy="351967"/>
              </a:xfrm>
              <a:prstGeom prst="rect">
                <a:avLst/>
              </a:prstGeom>
              <a:noFill/>
            </p:spPr>
          </p:pic>
          <p:pic>
            <p:nvPicPr>
              <p:cNvPr id="24" name="Picture 20" descr="violi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35715" t="2991" r="21428" b="71085"/>
              <a:stretch>
                <a:fillRect/>
              </a:stretch>
            </p:blipFill>
            <p:spPr bwMode="auto">
              <a:xfrm>
                <a:off x="5003159" y="2013059"/>
                <a:ext cx="519151" cy="750863"/>
              </a:xfrm>
              <a:prstGeom prst="rect">
                <a:avLst/>
              </a:prstGeom>
              <a:noFill/>
            </p:spPr>
          </p:pic>
          <p:pic>
            <p:nvPicPr>
              <p:cNvPr id="25" name="Picture 21" descr="violi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26286" b="52684"/>
              <a:stretch>
                <a:fillRect/>
              </a:stretch>
            </p:blipFill>
            <p:spPr bwMode="auto">
              <a:xfrm>
                <a:off x="6296638" y="2013059"/>
                <a:ext cx="774327" cy="706867"/>
              </a:xfrm>
              <a:prstGeom prst="rect">
                <a:avLst/>
              </a:prstGeom>
              <a:noFill/>
            </p:spPr>
          </p:pic>
          <p:pic>
            <p:nvPicPr>
              <p:cNvPr id="26" name="Picture 22" descr="violi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50055" b="26286"/>
              <a:stretch>
                <a:fillRect/>
              </a:stretch>
            </p:blipFill>
            <p:spPr bwMode="auto">
              <a:xfrm>
                <a:off x="2636182" y="2153846"/>
                <a:ext cx="844720" cy="478088"/>
              </a:xfrm>
              <a:prstGeom prst="rect">
                <a:avLst/>
              </a:prstGeom>
              <a:noFill/>
            </p:spPr>
          </p:pic>
          <p:pic>
            <p:nvPicPr>
              <p:cNvPr id="27" name="Picture 23" descr="violi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76233"/>
              <a:stretch>
                <a:fillRect/>
              </a:stretch>
            </p:blipFill>
            <p:spPr bwMode="auto">
              <a:xfrm>
                <a:off x="3832870" y="2576206"/>
                <a:ext cx="915114" cy="400362"/>
              </a:xfrm>
              <a:prstGeom prst="rect">
                <a:avLst/>
              </a:prstGeom>
              <a:noFill/>
            </p:spPr>
          </p:pic>
          <p:pic>
            <p:nvPicPr>
              <p:cNvPr id="28" name="Picture 24" descr="violi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56544" t="49945" r="-523" b="18510"/>
              <a:stretch>
                <a:fillRect/>
              </a:stretch>
            </p:blipFill>
            <p:spPr bwMode="auto">
              <a:xfrm>
                <a:off x="1369102" y="2083453"/>
                <a:ext cx="434092" cy="743530"/>
              </a:xfrm>
              <a:prstGeom prst="rect">
                <a:avLst/>
              </a:prstGeom>
              <a:noFill/>
            </p:spPr>
          </p:pic>
          <p:pic>
            <p:nvPicPr>
              <p:cNvPr id="29" name="Picture 25" descr="violi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31544" b="47426"/>
              <a:stretch>
                <a:fillRect/>
              </a:stretch>
            </p:blipFill>
            <p:spPr bwMode="auto">
              <a:xfrm>
                <a:off x="7493325" y="1869340"/>
                <a:ext cx="985507" cy="495687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31" name="Group 26"/>
          <p:cNvGrpSpPr>
            <a:grpSpLocks/>
          </p:cNvGrpSpPr>
          <p:nvPr/>
        </p:nvGrpSpPr>
        <p:grpSpPr bwMode="auto">
          <a:xfrm>
            <a:off x="228600" y="4581128"/>
            <a:ext cx="8763000" cy="2209800"/>
            <a:chOff x="144" y="1776"/>
            <a:chExt cx="5520" cy="1392"/>
          </a:xfrm>
        </p:grpSpPr>
        <p:sp>
          <p:nvSpPr>
            <p:cNvPr id="49" name="Line 44"/>
            <p:cNvSpPr>
              <a:spLocks noChangeShapeType="1"/>
            </p:cNvSpPr>
            <p:nvPr/>
          </p:nvSpPr>
          <p:spPr bwMode="auto">
            <a:xfrm>
              <a:off x="4080" y="2905"/>
              <a:ext cx="15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>
              <a:off x="4944" y="1776"/>
              <a:ext cx="96" cy="1129"/>
            </a:xfrm>
            <a:prstGeom prst="rect">
              <a:avLst/>
            </a:prstGeom>
            <a:solidFill>
              <a:srgbClr val="B3272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28"/>
            <p:cNvSpPr>
              <a:spLocks noChangeArrowheads="1"/>
            </p:cNvSpPr>
            <p:nvPr/>
          </p:nvSpPr>
          <p:spPr bwMode="auto">
            <a:xfrm>
              <a:off x="4320" y="2736"/>
              <a:ext cx="96" cy="169"/>
            </a:xfrm>
            <a:prstGeom prst="rect">
              <a:avLst/>
            </a:prstGeom>
            <a:solidFill>
              <a:srgbClr val="B3272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>
              <a:off x="4608" y="2592"/>
              <a:ext cx="96" cy="313"/>
            </a:xfrm>
            <a:prstGeom prst="rect">
              <a:avLst/>
            </a:prstGeom>
            <a:solidFill>
              <a:srgbClr val="B3272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30"/>
            <p:cNvSpPr>
              <a:spLocks noChangeArrowheads="1"/>
            </p:cNvSpPr>
            <p:nvPr/>
          </p:nvSpPr>
          <p:spPr bwMode="auto">
            <a:xfrm>
              <a:off x="5328" y="2736"/>
              <a:ext cx="96" cy="169"/>
            </a:xfrm>
            <a:prstGeom prst="rect">
              <a:avLst/>
            </a:prstGeom>
            <a:solidFill>
              <a:srgbClr val="B3272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31"/>
            <p:cNvSpPr>
              <a:spLocks noChangeArrowheads="1"/>
            </p:cNvSpPr>
            <p:nvPr/>
          </p:nvSpPr>
          <p:spPr bwMode="auto">
            <a:xfrm>
              <a:off x="2976" y="2832"/>
              <a:ext cx="96" cy="9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2"/>
            <p:cNvSpPr>
              <a:spLocks noChangeArrowheads="1"/>
            </p:cNvSpPr>
            <p:nvPr/>
          </p:nvSpPr>
          <p:spPr bwMode="auto">
            <a:xfrm>
              <a:off x="2400" y="2208"/>
              <a:ext cx="96" cy="72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3"/>
            <p:cNvSpPr>
              <a:spLocks noChangeArrowheads="1"/>
            </p:cNvSpPr>
            <p:nvPr/>
          </p:nvSpPr>
          <p:spPr bwMode="auto">
            <a:xfrm>
              <a:off x="2688" y="2832"/>
              <a:ext cx="96" cy="9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34"/>
            <p:cNvSpPr>
              <a:spLocks noChangeArrowheads="1"/>
            </p:cNvSpPr>
            <p:nvPr/>
          </p:nvSpPr>
          <p:spPr bwMode="auto">
            <a:xfrm>
              <a:off x="3408" y="2880"/>
              <a:ext cx="96" cy="4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960" y="2809"/>
              <a:ext cx="96" cy="96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384" y="2809"/>
              <a:ext cx="96" cy="96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>
              <a:off x="672" y="1897"/>
              <a:ext cx="96" cy="1008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38"/>
            <p:cNvSpPr>
              <a:spLocks noChangeArrowheads="1"/>
            </p:cNvSpPr>
            <p:nvPr/>
          </p:nvSpPr>
          <p:spPr bwMode="auto">
            <a:xfrm>
              <a:off x="1392" y="2185"/>
              <a:ext cx="96" cy="720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39"/>
            <p:cNvSpPr>
              <a:spLocks noChangeShapeType="1"/>
            </p:cNvSpPr>
            <p:nvPr/>
          </p:nvSpPr>
          <p:spPr bwMode="auto">
            <a:xfrm>
              <a:off x="144" y="2905"/>
              <a:ext cx="15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0"/>
            <p:cNvSpPr>
              <a:spLocks noChangeShapeType="1"/>
            </p:cNvSpPr>
            <p:nvPr/>
          </p:nvSpPr>
          <p:spPr bwMode="auto">
            <a:xfrm flipV="1">
              <a:off x="144" y="1801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46" name="Picture 41" descr="ermine"/>
            <p:cNvPicPr>
              <a:picLocks noChangeAspect="1" noChangeArrowheads="1"/>
            </p:cNvPicPr>
            <p:nvPr/>
          </p:nvPicPr>
          <p:blipFill>
            <a:blip r:embed="rId5" cstate="print"/>
            <a:srcRect l="50569" t="17148" r="37727" b="76851"/>
            <a:stretch>
              <a:fillRect/>
            </a:stretch>
          </p:blipFill>
          <p:spPr bwMode="auto">
            <a:xfrm>
              <a:off x="1296" y="2963"/>
              <a:ext cx="240" cy="168"/>
            </a:xfrm>
            <a:prstGeom prst="rect">
              <a:avLst/>
            </a:prstGeom>
            <a:noFill/>
          </p:spPr>
        </p:pic>
        <p:pic>
          <p:nvPicPr>
            <p:cNvPr id="47" name="Picture 42" descr="bicycle"/>
            <p:cNvPicPr>
              <a:picLocks noChangeAspect="1" noChangeArrowheads="1"/>
            </p:cNvPicPr>
            <p:nvPr/>
          </p:nvPicPr>
          <p:blipFill>
            <a:blip r:embed="rId3" cstate="print"/>
            <a:srcRect l="20000" r="55000" b="54236"/>
            <a:stretch>
              <a:fillRect/>
            </a:stretch>
          </p:blipFill>
          <p:spPr bwMode="auto">
            <a:xfrm>
              <a:off x="288" y="2953"/>
              <a:ext cx="197" cy="215"/>
            </a:xfrm>
            <a:prstGeom prst="rect">
              <a:avLst/>
            </a:prstGeom>
            <a:noFill/>
          </p:spPr>
        </p:pic>
        <p:pic>
          <p:nvPicPr>
            <p:cNvPr id="48" name="Picture 43" descr="ermine"/>
            <p:cNvPicPr>
              <a:picLocks noChangeAspect="1" noChangeArrowheads="1"/>
            </p:cNvPicPr>
            <p:nvPr/>
          </p:nvPicPr>
          <p:blipFill>
            <a:blip r:embed="rId5" cstate="print"/>
            <a:srcRect l="49399" t="22293" r="38898" b="71706"/>
            <a:stretch>
              <a:fillRect/>
            </a:stretch>
          </p:blipFill>
          <p:spPr bwMode="auto">
            <a:xfrm>
              <a:off x="576" y="2953"/>
              <a:ext cx="240" cy="168"/>
            </a:xfrm>
            <a:prstGeom prst="rect">
              <a:avLst/>
            </a:prstGeom>
            <a:noFill/>
          </p:spPr>
        </p:pic>
        <p:sp>
          <p:nvSpPr>
            <p:cNvPr id="50" name="Line 45"/>
            <p:cNvSpPr>
              <a:spLocks noChangeShapeType="1"/>
            </p:cNvSpPr>
            <p:nvPr/>
          </p:nvSpPr>
          <p:spPr bwMode="auto">
            <a:xfrm flipV="1">
              <a:off x="4080" y="1801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46"/>
            <p:cNvSpPr>
              <a:spLocks noChangeShapeType="1"/>
            </p:cNvSpPr>
            <p:nvPr/>
          </p:nvSpPr>
          <p:spPr bwMode="auto">
            <a:xfrm>
              <a:off x="2160" y="2928"/>
              <a:ext cx="15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47"/>
            <p:cNvSpPr>
              <a:spLocks noChangeShapeType="1"/>
            </p:cNvSpPr>
            <p:nvPr/>
          </p:nvSpPr>
          <p:spPr bwMode="auto">
            <a:xfrm flipV="1">
              <a:off x="2160" y="1824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53" name="Picture 48" descr="violin"/>
            <p:cNvPicPr>
              <a:picLocks noChangeAspect="1" noChangeArrowheads="1"/>
            </p:cNvPicPr>
            <p:nvPr/>
          </p:nvPicPr>
          <p:blipFill>
            <a:blip r:embed="rId4" cstate="print"/>
            <a:srcRect t="76233"/>
            <a:stretch>
              <a:fillRect/>
            </a:stretch>
          </p:blipFill>
          <p:spPr bwMode="auto">
            <a:xfrm>
              <a:off x="864" y="2976"/>
              <a:ext cx="336" cy="174"/>
            </a:xfrm>
            <a:prstGeom prst="rect">
              <a:avLst/>
            </a:prstGeom>
            <a:noFill/>
          </p:spPr>
        </p:pic>
        <p:pic>
          <p:nvPicPr>
            <p:cNvPr id="54" name="Picture 49" descr="ermine"/>
            <p:cNvPicPr>
              <a:picLocks noChangeAspect="1" noChangeArrowheads="1"/>
            </p:cNvPicPr>
            <p:nvPr/>
          </p:nvPicPr>
          <p:blipFill>
            <a:blip r:embed="rId5" cstate="print"/>
            <a:srcRect l="50569" t="17148" r="37727" b="76851"/>
            <a:stretch>
              <a:fillRect/>
            </a:stretch>
          </p:blipFill>
          <p:spPr bwMode="auto">
            <a:xfrm>
              <a:off x="3360" y="2963"/>
              <a:ext cx="240" cy="168"/>
            </a:xfrm>
            <a:prstGeom prst="rect">
              <a:avLst/>
            </a:prstGeom>
            <a:noFill/>
          </p:spPr>
        </p:pic>
        <p:pic>
          <p:nvPicPr>
            <p:cNvPr id="55" name="Picture 50" descr="bicycle"/>
            <p:cNvPicPr>
              <a:picLocks noChangeAspect="1" noChangeArrowheads="1"/>
            </p:cNvPicPr>
            <p:nvPr/>
          </p:nvPicPr>
          <p:blipFill>
            <a:blip r:embed="rId3" cstate="print"/>
            <a:srcRect l="20000" r="55000" b="54236"/>
            <a:stretch>
              <a:fillRect/>
            </a:stretch>
          </p:blipFill>
          <p:spPr bwMode="auto">
            <a:xfrm>
              <a:off x="2304" y="2953"/>
              <a:ext cx="197" cy="215"/>
            </a:xfrm>
            <a:prstGeom prst="rect">
              <a:avLst/>
            </a:prstGeom>
            <a:noFill/>
          </p:spPr>
        </p:pic>
        <p:pic>
          <p:nvPicPr>
            <p:cNvPr id="56" name="Picture 51" descr="ermine"/>
            <p:cNvPicPr>
              <a:picLocks noChangeAspect="1" noChangeArrowheads="1"/>
            </p:cNvPicPr>
            <p:nvPr/>
          </p:nvPicPr>
          <p:blipFill>
            <a:blip r:embed="rId5" cstate="print"/>
            <a:srcRect l="49399" t="22293" r="38898" b="71706"/>
            <a:stretch>
              <a:fillRect/>
            </a:stretch>
          </p:blipFill>
          <p:spPr bwMode="auto">
            <a:xfrm>
              <a:off x="2592" y="2976"/>
              <a:ext cx="240" cy="168"/>
            </a:xfrm>
            <a:prstGeom prst="rect">
              <a:avLst/>
            </a:prstGeom>
            <a:noFill/>
          </p:spPr>
        </p:pic>
        <p:pic>
          <p:nvPicPr>
            <p:cNvPr id="57" name="Picture 52" descr="violin"/>
            <p:cNvPicPr>
              <a:picLocks noChangeAspect="1" noChangeArrowheads="1"/>
            </p:cNvPicPr>
            <p:nvPr/>
          </p:nvPicPr>
          <p:blipFill>
            <a:blip r:embed="rId4" cstate="print"/>
            <a:srcRect t="76233"/>
            <a:stretch>
              <a:fillRect/>
            </a:stretch>
          </p:blipFill>
          <p:spPr bwMode="auto">
            <a:xfrm>
              <a:off x="2832" y="2976"/>
              <a:ext cx="336" cy="174"/>
            </a:xfrm>
            <a:prstGeom prst="rect">
              <a:avLst/>
            </a:prstGeom>
            <a:noFill/>
          </p:spPr>
        </p:pic>
        <p:pic>
          <p:nvPicPr>
            <p:cNvPr id="58" name="Picture 53" descr="ermine"/>
            <p:cNvPicPr>
              <a:picLocks noChangeAspect="1" noChangeArrowheads="1"/>
            </p:cNvPicPr>
            <p:nvPr/>
          </p:nvPicPr>
          <p:blipFill>
            <a:blip r:embed="rId5" cstate="print"/>
            <a:srcRect l="50569" t="17148" r="37727" b="76851"/>
            <a:stretch>
              <a:fillRect/>
            </a:stretch>
          </p:blipFill>
          <p:spPr bwMode="auto">
            <a:xfrm>
              <a:off x="5280" y="2963"/>
              <a:ext cx="240" cy="168"/>
            </a:xfrm>
            <a:prstGeom prst="rect">
              <a:avLst/>
            </a:prstGeom>
            <a:noFill/>
          </p:spPr>
        </p:pic>
        <p:pic>
          <p:nvPicPr>
            <p:cNvPr id="59" name="Picture 54" descr="bicycle"/>
            <p:cNvPicPr>
              <a:picLocks noChangeAspect="1" noChangeArrowheads="1"/>
            </p:cNvPicPr>
            <p:nvPr/>
          </p:nvPicPr>
          <p:blipFill>
            <a:blip r:embed="rId3" cstate="print"/>
            <a:srcRect l="20000" r="55000" b="54236"/>
            <a:stretch>
              <a:fillRect/>
            </a:stretch>
          </p:blipFill>
          <p:spPr bwMode="auto">
            <a:xfrm>
              <a:off x="4224" y="2953"/>
              <a:ext cx="197" cy="215"/>
            </a:xfrm>
            <a:prstGeom prst="rect">
              <a:avLst/>
            </a:prstGeom>
            <a:noFill/>
          </p:spPr>
        </p:pic>
        <p:pic>
          <p:nvPicPr>
            <p:cNvPr id="60" name="Picture 55" descr="ermine"/>
            <p:cNvPicPr>
              <a:picLocks noChangeAspect="1" noChangeArrowheads="1"/>
            </p:cNvPicPr>
            <p:nvPr/>
          </p:nvPicPr>
          <p:blipFill>
            <a:blip r:embed="rId5" cstate="print"/>
            <a:srcRect l="49399" t="22293" r="38898" b="71706"/>
            <a:stretch>
              <a:fillRect/>
            </a:stretch>
          </p:blipFill>
          <p:spPr bwMode="auto">
            <a:xfrm>
              <a:off x="4560" y="2953"/>
              <a:ext cx="240" cy="168"/>
            </a:xfrm>
            <a:prstGeom prst="rect">
              <a:avLst/>
            </a:prstGeom>
            <a:noFill/>
          </p:spPr>
        </p:pic>
        <p:pic>
          <p:nvPicPr>
            <p:cNvPr id="61" name="Picture 56" descr="violin"/>
            <p:cNvPicPr>
              <a:picLocks noChangeAspect="1" noChangeArrowheads="1"/>
            </p:cNvPicPr>
            <p:nvPr/>
          </p:nvPicPr>
          <p:blipFill>
            <a:blip r:embed="rId4" cstate="print"/>
            <a:srcRect t="76233"/>
            <a:stretch>
              <a:fillRect/>
            </a:stretch>
          </p:blipFill>
          <p:spPr bwMode="auto">
            <a:xfrm>
              <a:off x="4848" y="2976"/>
              <a:ext cx="336" cy="174"/>
            </a:xfrm>
            <a:prstGeom prst="rect">
              <a:avLst/>
            </a:prstGeom>
            <a:noFill/>
          </p:spPr>
        </p:pic>
      </p:grpSp>
      <p:sp>
        <p:nvSpPr>
          <p:cNvPr id="4" name="TextBox 3"/>
          <p:cNvSpPr txBox="1"/>
          <p:nvPr/>
        </p:nvSpPr>
        <p:spPr>
          <a:xfrm>
            <a:off x="6623720" y="648866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Image </a:t>
            </a:r>
            <a:r>
              <a:rPr lang="fr-FR" dirty="0" err="1" smtClean="0"/>
              <a:t>Credits</a:t>
            </a:r>
            <a:r>
              <a:rPr lang="fr-FR" dirty="0" smtClean="0"/>
              <a:t>: Li Fei </a:t>
            </a:r>
            <a:r>
              <a:rPr lang="fr-FR" dirty="0" err="1" smtClean="0"/>
              <a:t>Fei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Bag of </a:t>
            </a:r>
            <a:r>
              <a:rPr lang="fr-FR" dirty="0" err="1" smtClean="0"/>
              <a:t>Words</a:t>
            </a:r>
            <a:r>
              <a:rPr lang="fr-FR" dirty="0" smtClean="0"/>
              <a:t> </a:t>
            </a:r>
            <a:r>
              <a:rPr lang="fr-FR" dirty="0" err="1" smtClean="0"/>
              <a:t>Analogy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23720" y="648866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Image </a:t>
            </a:r>
            <a:r>
              <a:rPr lang="fr-FR" dirty="0" err="1" smtClean="0"/>
              <a:t>Credits</a:t>
            </a:r>
            <a:r>
              <a:rPr lang="fr-FR" dirty="0" smtClean="0"/>
              <a:t>: Li Fei </a:t>
            </a:r>
            <a:r>
              <a:rPr lang="fr-FR" dirty="0" err="1" smtClean="0"/>
              <a:t>Fei</a:t>
            </a:r>
            <a:endParaRPr lang="en-US" dirty="0"/>
          </a:p>
        </p:txBody>
      </p:sp>
      <p:pic>
        <p:nvPicPr>
          <p:cNvPr id="2050" name="Picture 2" descr="D:\MoSIG\S3\MachineLearning\Papers\OurPaper\Images\bamboobike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3569" y="2308073"/>
            <a:ext cx="2016224" cy="2201047"/>
          </a:xfrm>
          <a:prstGeom prst="rect">
            <a:avLst/>
          </a:prstGeom>
          <a:noFill/>
        </p:spPr>
      </p:pic>
      <p:pic>
        <p:nvPicPr>
          <p:cNvPr id="62" name="Picture 61" descr="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1295" y="3076833"/>
            <a:ext cx="600159" cy="657317"/>
          </a:xfrm>
          <a:prstGeom prst="rect">
            <a:avLst/>
          </a:prstGeom>
        </p:spPr>
      </p:pic>
      <p:cxnSp>
        <p:nvCxnSpPr>
          <p:cNvPr id="68" name="Straight Arrow Connector 67"/>
          <p:cNvCxnSpPr/>
          <p:nvPr/>
        </p:nvCxnSpPr>
        <p:spPr>
          <a:xfrm>
            <a:off x="2922637" y="3405491"/>
            <a:ext cx="1028658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4695470" y="3393737"/>
            <a:ext cx="956650" cy="2350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5868144" y="2564904"/>
            <a:ext cx="2514600" cy="2170113"/>
            <a:chOff x="5868144" y="2564904"/>
            <a:chExt cx="2514600" cy="2170113"/>
          </a:xfrm>
        </p:grpSpPr>
        <p:sp>
          <p:nvSpPr>
            <p:cNvPr id="81" name="Rectangle 35"/>
            <p:cNvSpPr>
              <a:spLocks noChangeArrowheads="1"/>
            </p:cNvSpPr>
            <p:nvPr/>
          </p:nvSpPr>
          <p:spPr bwMode="auto">
            <a:xfrm>
              <a:off x="7163544" y="4165104"/>
              <a:ext cx="152400" cy="152400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Rectangle 36"/>
            <p:cNvSpPr>
              <a:spLocks noChangeArrowheads="1"/>
            </p:cNvSpPr>
            <p:nvPr/>
          </p:nvSpPr>
          <p:spPr bwMode="auto">
            <a:xfrm>
              <a:off x="6249144" y="4165104"/>
              <a:ext cx="152400" cy="152400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37"/>
            <p:cNvSpPr>
              <a:spLocks noChangeArrowheads="1"/>
            </p:cNvSpPr>
            <p:nvPr/>
          </p:nvSpPr>
          <p:spPr bwMode="auto">
            <a:xfrm>
              <a:off x="6706344" y="2717304"/>
              <a:ext cx="152400" cy="1600200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Rectangle 38"/>
            <p:cNvSpPr>
              <a:spLocks noChangeArrowheads="1"/>
            </p:cNvSpPr>
            <p:nvPr/>
          </p:nvSpPr>
          <p:spPr bwMode="auto">
            <a:xfrm>
              <a:off x="7812360" y="2852936"/>
              <a:ext cx="189384" cy="1464568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39"/>
            <p:cNvSpPr>
              <a:spLocks noChangeShapeType="1"/>
            </p:cNvSpPr>
            <p:nvPr/>
          </p:nvSpPr>
          <p:spPr bwMode="auto">
            <a:xfrm>
              <a:off x="5868144" y="4317504"/>
              <a:ext cx="2514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40"/>
            <p:cNvSpPr>
              <a:spLocks noChangeShapeType="1"/>
            </p:cNvSpPr>
            <p:nvPr/>
          </p:nvSpPr>
          <p:spPr bwMode="auto">
            <a:xfrm flipV="1">
              <a:off x="5868144" y="2564904"/>
              <a:ext cx="0" cy="1752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87" name="Picture 41" descr="ermine"/>
            <p:cNvPicPr>
              <a:picLocks noChangeAspect="1" noChangeArrowheads="1"/>
            </p:cNvPicPr>
            <p:nvPr/>
          </p:nvPicPr>
          <p:blipFill>
            <a:blip r:embed="rId4" cstate="print"/>
            <a:srcRect l="50569" t="17148" r="37727" b="76851"/>
            <a:stretch>
              <a:fillRect/>
            </a:stretch>
          </p:blipFill>
          <p:spPr bwMode="auto">
            <a:xfrm>
              <a:off x="7696944" y="4409579"/>
              <a:ext cx="381000" cy="266700"/>
            </a:xfrm>
            <a:prstGeom prst="rect">
              <a:avLst/>
            </a:prstGeom>
            <a:noFill/>
          </p:spPr>
        </p:pic>
        <p:pic>
          <p:nvPicPr>
            <p:cNvPr id="88" name="Picture 42" descr="bicycle"/>
            <p:cNvPicPr>
              <a:picLocks noChangeAspect="1" noChangeArrowheads="1"/>
            </p:cNvPicPr>
            <p:nvPr/>
          </p:nvPicPr>
          <p:blipFill>
            <a:blip r:embed="rId5" cstate="print"/>
            <a:srcRect l="20000" r="55000" b="54236"/>
            <a:stretch>
              <a:fillRect/>
            </a:stretch>
          </p:blipFill>
          <p:spPr bwMode="auto">
            <a:xfrm>
              <a:off x="6096744" y="4393704"/>
              <a:ext cx="312738" cy="341313"/>
            </a:xfrm>
            <a:prstGeom prst="rect">
              <a:avLst/>
            </a:prstGeom>
            <a:noFill/>
          </p:spPr>
        </p:pic>
        <p:pic>
          <p:nvPicPr>
            <p:cNvPr id="89" name="Picture 43" descr="ermine"/>
            <p:cNvPicPr>
              <a:picLocks noChangeAspect="1" noChangeArrowheads="1"/>
            </p:cNvPicPr>
            <p:nvPr/>
          </p:nvPicPr>
          <p:blipFill>
            <a:blip r:embed="rId4" cstate="print"/>
            <a:srcRect l="49399" t="22293" r="38898" b="71706"/>
            <a:stretch>
              <a:fillRect/>
            </a:stretch>
          </p:blipFill>
          <p:spPr bwMode="auto">
            <a:xfrm>
              <a:off x="6553944" y="4393704"/>
              <a:ext cx="381000" cy="266700"/>
            </a:xfrm>
            <a:prstGeom prst="rect">
              <a:avLst/>
            </a:prstGeom>
            <a:noFill/>
          </p:spPr>
        </p:pic>
        <p:pic>
          <p:nvPicPr>
            <p:cNvPr id="90" name="Picture 48" descr="violin"/>
            <p:cNvPicPr>
              <a:picLocks noChangeAspect="1" noChangeArrowheads="1"/>
            </p:cNvPicPr>
            <p:nvPr/>
          </p:nvPicPr>
          <p:blipFill>
            <a:blip r:embed="rId6" cstate="print"/>
            <a:srcRect t="76233"/>
            <a:stretch>
              <a:fillRect/>
            </a:stretch>
          </p:blipFill>
          <p:spPr bwMode="auto">
            <a:xfrm>
              <a:off x="7011144" y="4430216"/>
              <a:ext cx="533400" cy="2762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Bag of </a:t>
            </a:r>
            <a:r>
              <a:rPr lang="fr-FR" dirty="0" err="1" smtClean="0"/>
              <a:t>Words</a:t>
            </a:r>
            <a:r>
              <a:rPr lang="fr-FR" dirty="0" smtClean="0"/>
              <a:t> </a:t>
            </a:r>
            <a:r>
              <a:rPr lang="fr-FR" dirty="0" err="1" smtClean="0"/>
              <a:t>Analogy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Zhu et al – 2002 have </a:t>
            </a:r>
            <a:r>
              <a:rPr lang="fr-FR" dirty="0" err="1" smtClean="0"/>
              <a:t>used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method</a:t>
            </a:r>
            <a:r>
              <a:rPr lang="fr-FR" dirty="0" smtClean="0"/>
              <a:t> for </a:t>
            </a:r>
            <a:r>
              <a:rPr lang="fr-FR" dirty="0" err="1" smtClean="0"/>
              <a:t>categorization</a:t>
            </a:r>
            <a:r>
              <a:rPr lang="fr-FR" dirty="0" smtClean="0"/>
              <a:t> </a:t>
            </a:r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dirty="0" err="1" smtClean="0"/>
              <a:t>small</a:t>
            </a:r>
            <a:r>
              <a:rPr lang="fr-FR" dirty="0" smtClean="0"/>
              <a:t> square image </a:t>
            </a:r>
            <a:r>
              <a:rPr lang="fr-FR" dirty="0" err="1" smtClean="0"/>
              <a:t>windows</a:t>
            </a:r>
            <a:r>
              <a:rPr lang="fr-FR" dirty="0" smtClean="0"/>
              <a:t> – </a:t>
            </a:r>
            <a:r>
              <a:rPr lang="fr-FR" dirty="0" err="1" smtClean="0"/>
              <a:t>called</a:t>
            </a:r>
            <a:r>
              <a:rPr lang="fr-FR" dirty="0" smtClean="0"/>
              <a:t> </a:t>
            </a:r>
            <a:r>
              <a:rPr lang="fr-FR" dirty="0" err="1" smtClean="0"/>
              <a:t>keyblocks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But </a:t>
            </a:r>
            <a:r>
              <a:rPr lang="fr-FR" dirty="0" err="1" smtClean="0"/>
              <a:t>keyblocks</a:t>
            </a:r>
            <a:r>
              <a:rPr lang="fr-FR" dirty="0" smtClean="0"/>
              <a:t> </a:t>
            </a:r>
            <a:r>
              <a:rPr lang="fr-FR" dirty="0" err="1" smtClean="0"/>
              <a:t>don’t</a:t>
            </a:r>
            <a:r>
              <a:rPr lang="fr-FR" dirty="0" smtClean="0"/>
              <a:t> posses </a:t>
            </a:r>
            <a:r>
              <a:rPr lang="fr-FR" dirty="0" err="1" smtClean="0"/>
              <a:t>any</a:t>
            </a:r>
            <a:r>
              <a:rPr lang="fr-FR" dirty="0" smtClean="0"/>
              <a:t> invariance </a:t>
            </a:r>
            <a:r>
              <a:rPr lang="fr-FR" dirty="0" err="1" smtClean="0"/>
              <a:t>properties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Bags</a:t>
            </a:r>
            <a:r>
              <a:rPr lang="fr-FR" dirty="0" smtClean="0"/>
              <a:t> </a:t>
            </a:r>
            <a:r>
              <a:rPr lang="fr-FR" dirty="0" smtClean="0"/>
              <a:t>of </a:t>
            </a:r>
            <a:r>
              <a:rPr lang="fr-FR" dirty="0" err="1" smtClean="0"/>
              <a:t>Keypoints</a:t>
            </a:r>
            <a:r>
              <a:rPr lang="fr-FR" dirty="0" smtClean="0"/>
              <a:t> </a:t>
            </a:r>
            <a:r>
              <a:rPr lang="fr-FR" dirty="0" smtClean="0"/>
              <a:t>posses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r>
              <a:rPr lang="fr-FR" dirty="0" err="1" smtClean="0"/>
              <a:t>Method</a:t>
            </a:r>
            <a:endParaRPr lang="fr-FR" dirty="0"/>
          </a:p>
          <a:p>
            <a:pPr lvl="1"/>
            <a:r>
              <a:rPr lang="fr-FR" dirty="0" err="1" smtClean="0"/>
              <a:t>Detection</a:t>
            </a:r>
            <a:r>
              <a:rPr lang="fr-FR" dirty="0" smtClean="0"/>
              <a:t> And Description of Image Patches</a:t>
            </a:r>
          </a:p>
          <a:p>
            <a:pPr lvl="1"/>
            <a:r>
              <a:rPr lang="fr-FR" dirty="0" err="1" smtClean="0"/>
              <a:t>Assignment</a:t>
            </a:r>
            <a:r>
              <a:rPr lang="fr-FR" dirty="0" smtClean="0"/>
              <a:t> of Patch </a:t>
            </a:r>
            <a:r>
              <a:rPr lang="fr-FR" dirty="0" err="1" smtClean="0"/>
              <a:t>Descriptors</a:t>
            </a:r>
            <a:endParaRPr lang="fr-FR" dirty="0" smtClean="0"/>
          </a:p>
          <a:p>
            <a:pPr lvl="1"/>
            <a:r>
              <a:rPr lang="fr-FR" dirty="0" err="1" smtClean="0"/>
              <a:t>Contruction</a:t>
            </a:r>
            <a:r>
              <a:rPr lang="fr-FR" dirty="0" smtClean="0"/>
              <a:t> of Bag of </a:t>
            </a:r>
            <a:r>
              <a:rPr lang="fr-FR" dirty="0" err="1" smtClean="0"/>
              <a:t>Keypoints</a:t>
            </a:r>
            <a:endParaRPr lang="fr-FR" dirty="0" smtClean="0"/>
          </a:p>
          <a:p>
            <a:pPr lvl="1"/>
            <a:r>
              <a:rPr lang="fr-FR" dirty="0" smtClean="0"/>
              <a:t>Application of Multi-Class Classifier </a:t>
            </a:r>
          </a:p>
          <a:p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Experiments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4 main </a:t>
            </a:r>
            <a:r>
              <a:rPr lang="fr-FR" dirty="0" err="1" smtClean="0"/>
              <a:t>steps</a:t>
            </a:r>
            <a:endParaRPr lang="fr-FR" dirty="0" smtClean="0"/>
          </a:p>
          <a:p>
            <a:pPr lvl="1"/>
            <a:r>
              <a:rPr lang="fr-FR" dirty="0" err="1" smtClean="0"/>
              <a:t>Detection</a:t>
            </a:r>
            <a:r>
              <a:rPr lang="fr-FR" dirty="0" smtClean="0"/>
              <a:t> And Description of Image Patches</a:t>
            </a:r>
          </a:p>
          <a:p>
            <a:pPr lvl="1"/>
            <a:r>
              <a:rPr lang="fr-FR" dirty="0" err="1" smtClean="0"/>
              <a:t>Assignment</a:t>
            </a:r>
            <a:r>
              <a:rPr lang="fr-FR" dirty="0" smtClean="0"/>
              <a:t> of Patch </a:t>
            </a:r>
            <a:r>
              <a:rPr lang="fr-FR" dirty="0" err="1" smtClean="0"/>
              <a:t>Descriptors</a:t>
            </a:r>
            <a:endParaRPr lang="fr-FR" dirty="0" smtClean="0"/>
          </a:p>
          <a:p>
            <a:pPr lvl="1"/>
            <a:r>
              <a:rPr lang="fr-FR" dirty="0" err="1" smtClean="0"/>
              <a:t>Contruction</a:t>
            </a:r>
            <a:r>
              <a:rPr lang="fr-FR" dirty="0" smtClean="0"/>
              <a:t> of Bag of </a:t>
            </a:r>
            <a:r>
              <a:rPr lang="fr-FR" dirty="0" err="1" smtClean="0"/>
              <a:t>Keypoints</a:t>
            </a:r>
            <a:endParaRPr lang="fr-FR" dirty="0" smtClean="0"/>
          </a:p>
          <a:p>
            <a:pPr lvl="1"/>
            <a:r>
              <a:rPr lang="fr-FR" dirty="0" smtClean="0"/>
              <a:t>Application of Multi-Class Classifier</a:t>
            </a:r>
          </a:p>
          <a:p>
            <a:pPr lvl="2"/>
            <a:r>
              <a:rPr lang="fr-FR" dirty="0" err="1" smtClean="0"/>
              <a:t>Categorization</a:t>
            </a:r>
            <a:r>
              <a:rPr lang="fr-FR" dirty="0" smtClean="0"/>
              <a:t> by </a:t>
            </a:r>
            <a:r>
              <a:rPr lang="fr-FR" dirty="0" err="1" smtClean="0"/>
              <a:t>Naive</a:t>
            </a:r>
            <a:r>
              <a:rPr lang="fr-FR" dirty="0" smtClean="0"/>
              <a:t> Bayes</a:t>
            </a:r>
          </a:p>
          <a:p>
            <a:pPr lvl="2"/>
            <a:r>
              <a:rPr lang="fr-FR" dirty="0" err="1" smtClean="0"/>
              <a:t>Categorization</a:t>
            </a:r>
            <a:r>
              <a:rPr lang="fr-FR" dirty="0" smtClean="0"/>
              <a:t> by SVM</a:t>
            </a:r>
          </a:p>
          <a:p>
            <a:pPr lvl="2"/>
            <a:endParaRPr lang="fr-FR" dirty="0" smtClean="0"/>
          </a:p>
          <a:p>
            <a:r>
              <a:rPr lang="fr-FR" dirty="0" err="1" smtClean="0"/>
              <a:t>Designed</a:t>
            </a:r>
            <a:r>
              <a:rPr lang="fr-FR" dirty="0" smtClean="0"/>
              <a:t> to </a:t>
            </a:r>
            <a:r>
              <a:rPr lang="fr-FR" dirty="0" err="1" smtClean="0"/>
              <a:t>maximize</a:t>
            </a:r>
            <a:r>
              <a:rPr lang="fr-FR" dirty="0" smtClean="0"/>
              <a:t> classification </a:t>
            </a:r>
            <a:r>
              <a:rPr lang="fr-FR" dirty="0" err="1" smtClean="0"/>
              <a:t>accuracy</a:t>
            </a:r>
            <a:r>
              <a:rPr lang="fr-FR" dirty="0" smtClean="0"/>
              <a:t> </a:t>
            </a:r>
            <a:r>
              <a:rPr lang="fr-FR" dirty="0" err="1" smtClean="0"/>
              <a:t>while</a:t>
            </a:r>
            <a:r>
              <a:rPr lang="fr-FR" dirty="0" smtClean="0"/>
              <a:t> </a:t>
            </a:r>
            <a:r>
              <a:rPr lang="fr-FR" dirty="0" err="1" smtClean="0"/>
              <a:t>minimizing</a:t>
            </a:r>
            <a:r>
              <a:rPr lang="fr-FR" dirty="0" smtClean="0"/>
              <a:t> </a:t>
            </a:r>
            <a:r>
              <a:rPr lang="fr-FR" dirty="0" err="1" smtClean="0"/>
              <a:t>computational</a:t>
            </a:r>
            <a:r>
              <a:rPr lang="fr-FR" dirty="0" smtClean="0"/>
              <a:t> effort</a:t>
            </a:r>
          </a:p>
          <a:p>
            <a:pPr lvl="1"/>
            <a:endParaRPr lang="fr-FR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Detection</a:t>
            </a:r>
            <a:r>
              <a:rPr lang="fr-FR" dirty="0" smtClean="0"/>
              <a:t> And Description of Image Patches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Descriptors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invariant to variation but have </a:t>
            </a:r>
            <a:r>
              <a:rPr lang="fr-FR" dirty="0" err="1" smtClean="0"/>
              <a:t>enough</a:t>
            </a:r>
            <a:r>
              <a:rPr lang="fr-FR" dirty="0" smtClean="0"/>
              <a:t> information to </a:t>
            </a:r>
            <a:r>
              <a:rPr lang="fr-FR" dirty="0" err="1" smtClean="0"/>
              <a:t>discriminate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categories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DaVinci_face_on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2" y="1688006"/>
            <a:ext cx="2324461" cy="2880000"/>
          </a:xfrm>
          <a:prstGeom prst="rect">
            <a:avLst/>
          </a:prstGeom>
          <a:noFill/>
        </p:spPr>
      </p:pic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347864" y="1701128"/>
            <a:ext cx="2667000" cy="2880000"/>
            <a:chOff x="3360" y="1632"/>
            <a:chExt cx="1680" cy="2256"/>
          </a:xfrm>
        </p:grpSpPr>
        <p:pic>
          <p:nvPicPr>
            <p:cNvPr id="6" name="Picture 4" descr="ermine"/>
            <p:cNvPicPr>
              <a:picLocks noChangeAspect="1" noChangeArrowheads="1"/>
            </p:cNvPicPr>
            <p:nvPr/>
          </p:nvPicPr>
          <p:blipFill>
            <a:blip r:embed="rId4" cstate="print"/>
            <a:srcRect l="49399" t="22293" r="38898" b="71706"/>
            <a:stretch>
              <a:fillRect/>
            </a:stretch>
          </p:blipFill>
          <p:spPr bwMode="auto">
            <a:xfrm>
              <a:off x="4560" y="3072"/>
              <a:ext cx="480" cy="336"/>
            </a:xfrm>
            <a:prstGeom prst="rect">
              <a:avLst/>
            </a:prstGeom>
            <a:noFill/>
          </p:spPr>
        </p:pic>
        <p:pic>
          <p:nvPicPr>
            <p:cNvPr id="7" name="Picture 5" descr="ermine"/>
            <p:cNvPicPr>
              <a:picLocks noChangeAspect="1" noChangeArrowheads="1"/>
            </p:cNvPicPr>
            <p:nvPr/>
          </p:nvPicPr>
          <p:blipFill>
            <a:blip r:embed="rId4" cstate="print"/>
            <a:srcRect l="57591" t="4288" r="29535" b="88853"/>
            <a:stretch>
              <a:fillRect/>
            </a:stretch>
          </p:blipFill>
          <p:spPr bwMode="auto">
            <a:xfrm>
              <a:off x="4224" y="1632"/>
              <a:ext cx="432" cy="314"/>
            </a:xfrm>
            <a:prstGeom prst="rect">
              <a:avLst/>
            </a:prstGeom>
            <a:noFill/>
          </p:spPr>
        </p:pic>
        <p:pic>
          <p:nvPicPr>
            <p:cNvPr id="8" name="Picture 6" descr="ermine"/>
            <p:cNvPicPr>
              <a:picLocks noChangeAspect="1" noChangeArrowheads="1"/>
            </p:cNvPicPr>
            <p:nvPr/>
          </p:nvPicPr>
          <p:blipFill>
            <a:blip r:embed="rId4" cstate="print"/>
            <a:srcRect l="43547" t="38583" r="43579" b="54558"/>
            <a:stretch>
              <a:fillRect/>
            </a:stretch>
          </p:blipFill>
          <p:spPr bwMode="auto">
            <a:xfrm>
              <a:off x="3360" y="3120"/>
              <a:ext cx="432" cy="314"/>
            </a:xfrm>
            <a:prstGeom prst="rect">
              <a:avLst/>
            </a:prstGeom>
            <a:noFill/>
          </p:spPr>
        </p:pic>
        <p:pic>
          <p:nvPicPr>
            <p:cNvPr id="9" name="Picture 7" descr="ermine"/>
            <p:cNvPicPr>
              <a:picLocks noChangeAspect="1" noChangeArrowheads="1"/>
            </p:cNvPicPr>
            <p:nvPr/>
          </p:nvPicPr>
          <p:blipFill>
            <a:blip r:embed="rId4" cstate="print"/>
            <a:srcRect l="38866" t="15433" r="51772" b="79422"/>
            <a:stretch>
              <a:fillRect/>
            </a:stretch>
          </p:blipFill>
          <p:spPr bwMode="auto">
            <a:xfrm>
              <a:off x="4416" y="2496"/>
              <a:ext cx="384" cy="288"/>
            </a:xfrm>
            <a:prstGeom prst="rect">
              <a:avLst/>
            </a:prstGeom>
            <a:noFill/>
          </p:spPr>
        </p:pic>
        <p:pic>
          <p:nvPicPr>
            <p:cNvPr id="10" name="Picture 8" descr="ermine"/>
            <p:cNvPicPr>
              <a:picLocks noChangeAspect="1" noChangeArrowheads="1"/>
            </p:cNvPicPr>
            <p:nvPr/>
          </p:nvPicPr>
          <p:blipFill>
            <a:blip r:embed="rId4" cstate="print"/>
            <a:srcRect l="58762" t="14577" r="31876" b="79422"/>
            <a:stretch>
              <a:fillRect/>
            </a:stretch>
          </p:blipFill>
          <p:spPr bwMode="auto">
            <a:xfrm>
              <a:off x="3840" y="2544"/>
              <a:ext cx="384" cy="336"/>
            </a:xfrm>
            <a:prstGeom prst="rect">
              <a:avLst/>
            </a:prstGeom>
            <a:noFill/>
          </p:spPr>
        </p:pic>
        <p:pic>
          <p:nvPicPr>
            <p:cNvPr id="11" name="Picture 9" descr="ermine"/>
            <p:cNvPicPr>
              <a:picLocks noChangeAspect="1" noChangeArrowheads="1"/>
            </p:cNvPicPr>
            <p:nvPr/>
          </p:nvPicPr>
          <p:blipFill>
            <a:blip r:embed="rId4" cstate="print"/>
            <a:srcRect l="56421" t="32582" r="31876" b="62274"/>
            <a:stretch>
              <a:fillRect/>
            </a:stretch>
          </p:blipFill>
          <p:spPr bwMode="auto">
            <a:xfrm>
              <a:off x="4368" y="3600"/>
              <a:ext cx="480" cy="288"/>
            </a:xfrm>
            <a:prstGeom prst="rect">
              <a:avLst/>
            </a:prstGeom>
            <a:noFill/>
          </p:spPr>
        </p:pic>
        <p:pic>
          <p:nvPicPr>
            <p:cNvPr id="12" name="Picture 10" descr="ermine"/>
            <p:cNvPicPr>
              <a:picLocks noChangeAspect="1" noChangeArrowheads="1"/>
            </p:cNvPicPr>
            <p:nvPr/>
          </p:nvPicPr>
          <p:blipFill>
            <a:blip r:embed="rId4" cstate="print"/>
            <a:srcRect l="58762" t="27437" r="31876" b="67418"/>
            <a:stretch>
              <a:fillRect/>
            </a:stretch>
          </p:blipFill>
          <p:spPr bwMode="auto">
            <a:xfrm>
              <a:off x="4512" y="2064"/>
              <a:ext cx="384" cy="288"/>
            </a:xfrm>
            <a:prstGeom prst="rect">
              <a:avLst/>
            </a:prstGeom>
            <a:noFill/>
          </p:spPr>
        </p:pic>
        <p:pic>
          <p:nvPicPr>
            <p:cNvPr id="13" name="Picture 11" descr="ermine"/>
            <p:cNvPicPr>
              <a:picLocks noChangeAspect="1" noChangeArrowheads="1"/>
            </p:cNvPicPr>
            <p:nvPr/>
          </p:nvPicPr>
          <p:blipFill>
            <a:blip r:embed="rId4" cstate="print"/>
            <a:srcRect l="59932" t="23151" r="31876" b="71706"/>
            <a:stretch>
              <a:fillRect/>
            </a:stretch>
          </p:blipFill>
          <p:spPr bwMode="auto">
            <a:xfrm>
              <a:off x="4032" y="3024"/>
              <a:ext cx="336" cy="288"/>
            </a:xfrm>
            <a:prstGeom prst="rect">
              <a:avLst/>
            </a:prstGeom>
            <a:noFill/>
          </p:spPr>
        </p:pic>
        <p:pic>
          <p:nvPicPr>
            <p:cNvPr id="14" name="Picture 12" descr="ermine"/>
            <p:cNvPicPr>
              <a:picLocks noChangeAspect="1" noChangeArrowheads="1"/>
            </p:cNvPicPr>
            <p:nvPr/>
          </p:nvPicPr>
          <p:blipFill>
            <a:blip r:embed="rId4" cstate="print"/>
            <a:srcRect l="47058" t="24008" r="45920" b="63130"/>
            <a:stretch>
              <a:fillRect/>
            </a:stretch>
          </p:blipFill>
          <p:spPr bwMode="auto">
            <a:xfrm>
              <a:off x="3792" y="1680"/>
              <a:ext cx="288" cy="720"/>
            </a:xfrm>
            <a:prstGeom prst="rect">
              <a:avLst/>
            </a:prstGeom>
            <a:noFill/>
          </p:spPr>
        </p:pic>
        <p:pic>
          <p:nvPicPr>
            <p:cNvPr id="15" name="Picture 13" descr="ermine"/>
            <p:cNvPicPr>
              <a:picLocks noChangeAspect="1" noChangeArrowheads="1"/>
            </p:cNvPicPr>
            <p:nvPr/>
          </p:nvPicPr>
          <p:blipFill>
            <a:blip r:embed="rId4" cstate="print"/>
            <a:srcRect l="50569" t="17148" r="37727" b="76851"/>
            <a:stretch>
              <a:fillRect/>
            </a:stretch>
          </p:blipFill>
          <p:spPr bwMode="auto">
            <a:xfrm>
              <a:off x="3648" y="3552"/>
              <a:ext cx="480" cy="336"/>
            </a:xfrm>
            <a:prstGeom prst="rect">
              <a:avLst/>
            </a:prstGeom>
            <a:noFill/>
          </p:spPr>
        </p:pic>
      </p:grpSp>
      <p:pic>
        <p:nvPicPr>
          <p:cNvPr id="17" name="Picture 25"/>
          <p:cNvPicPr>
            <a:picLocks noChangeAspect="1" noChangeArrowheads="1"/>
          </p:cNvPicPr>
          <p:nvPr/>
        </p:nvPicPr>
        <p:blipFill>
          <a:blip r:embed="rId5" cstate="print"/>
          <a:srcRect b="38799"/>
          <a:stretch>
            <a:fillRect/>
          </a:stretch>
        </p:blipFill>
        <p:spPr bwMode="auto">
          <a:xfrm>
            <a:off x="6314256" y="2505668"/>
            <a:ext cx="2362200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6623720" y="645333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Image </a:t>
            </a:r>
            <a:r>
              <a:rPr lang="fr-FR" dirty="0" err="1" smtClean="0"/>
              <a:t>Credits</a:t>
            </a:r>
            <a:r>
              <a:rPr lang="fr-FR" dirty="0" smtClean="0"/>
              <a:t>: Li Fei </a:t>
            </a:r>
            <a:r>
              <a:rPr lang="fr-FR" dirty="0" err="1" smtClean="0"/>
              <a:t>Fei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Detection</a:t>
            </a:r>
            <a:r>
              <a:rPr lang="fr-FR" dirty="0" smtClean="0"/>
              <a:t> And Description of Image Patches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Detection</a:t>
            </a:r>
            <a:r>
              <a:rPr lang="fr-FR" dirty="0" smtClean="0"/>
              <a:t> – Harris affine detector</a:t>
            </a:r>
            <a:endParaRPr lang="fr-FR" dirty="0" smtClean="0"/>
          </a:p>
          <a:p>
            <a:pPr lvl="1"/>
            <a:r>
              <a:rPr lang="fr-FR" dirty="0" smtClean="0"/>
              <a:t>Last </a:t>
            </a:r>
            <a:r>
              <a:rPr lang="fr-FR" dirty="0" err="1" smtClean="0"/>
              <a:t>presentation</a:t>
            </a:r>
            <a:r>
              <a:rPr lang="fr-FR" dirty="0" smtClean="0"/>
              <a:t> by Guru and </a:t>
            </a:r>
            <a:r>
              <a:rPr lang="fr-FR" dirty="0" err="1" smtClean="0"/>
              <a:t>Shreyas</a:t>
            </a:r>
            <a:endParaRPr lang="en-US" dirty="0" smtClean="0"/>
          </a:p>
          <a:p>
            <a:endParaRPr lang="fr-FR" dirty="0" smtClean="0"/>
          </a:p>
          <a:p>
            <a:r>
              <a:rPr lang="fr-FR" dirty="0" smtClean="0"/>
              <a:t>Description – SIFT </a:t>
            </a:r>
            <a:r>
              <a:rPr lang="fr-FR" dirty="0" err="1" smtClean="0"/>
              <a:t>descriptor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lvl="1"/>
            <a:r>
              <a:rPr lang="fr-FR" dirty="0" smtClean="0"/>
              <a:t>128 </a:t>
            </a:r>
            <a:r>
              <a:rPr lang="fr-FR" dirty="0" err="1" smtClean="0"/>
              <a:t>dimensional</a:t>
            </a:r>
            <a:r>
              <a:rPr lang="fr-FR" dirty="0" smtClean="0"/>
              <a:t> </a:t>
            </a:r>
            <a:r>
              <a:rPr lang="fr-FR" dirty="0" err="1" smtClean="0"/>
              <a:t>vector</a:t>
            </a:r>
            <a:r>
              <a:rPr lang="fr-FR" dirty="0" smtClean="0"/>
              <a:t> – 8 * (4*4)</a:t>
            </a:r>
          </a:p>
        </p:txBody>
      </p:sp>
      <p:pic>
        <p:nvPicPr>
          <p:cNvPr id="4" name="Picture 3" descr="Captur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4969" y="3933056"/>
            <a:ext cx="6354062" cy="1105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Assignment</a:t>
            </a:r>
            <a:r>
              <a:rPr lang="fr-FR" dirty="0" smtClean="0"/>
              <a:t> of Patch </a:t>
            </a:r>
            <a:r>
              <a:rPr lang="fr-FR" dirty="0" err="1" smtClean="0"/>
              <a:t>Descriptors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fr-FR" dirty="0" err="1" smtClean="0"/>
              <a:t>When</a:t>
            </a:r>
            <a:r>
              <a:rPr lang="fr-FR" dirty="0" smtClean="0"/>
              <a:t> a new </a:t>
            </a:r>
            <a:r>
              <a:rPr lang="fr-FR" dirty="0" err="1" smtClean="0"/>
              <a:t>query</a:t>
            </a:r>
            <a:r>
              <a:rPr lang="fr-FR" dirty="0" smtClean="0"/>
              <a:t> image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given</a:t>
            </a:r>
            <a:r>
              <a:rPr lang="fr-FR" dirty="0" smtClean="0"/>
              <a:t>, the </a:t>
            </a:r>
            <a:r>
              <a:rPr lang="fr-FR" dirty="0" err="1" smtClean="0"/>
              <a:t>derived</a:t>
            </a:r>
            <a:r>
              <a:rPr lang="fr-FR" dirty="0" smtClean="0"/>
              <a:t> </a:t>
            </a:r>
            <a:r>
              <a:rPr lang="fr-FR" dirty="0" err="1" smtClean="0"/>
              <a:t>descriptors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assigned</a:t>
            </a:r>
            <a:r>
              <a:rPr lang="fr-FR" dirty="0" smtClean="0"/>
              <a:t> to </a:t>
            </a:r>
            <a:r>
              <a:rPr lang="fr-FR" dirty="0" err="1" smtClean="0"/>
              <a:t>ones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are </a:t>
            </a:r>
            <a:r>
              <a:rPr lang="fr-FR" dirty="0" err="1" smtClean="0"/>
              <a:t>already</a:t>
            </a:r>
            <a:r>
              <a:rPr lang="fr-FR" dirty="0" smtClean="0"/>
              <a:t> in </a:t>
            </a:r>
            <a:r>
              <a:rPr lang="fr-FR" dirty="0" err="1" smtClean="0"/>
              <a:t>our</a:t>
            </a:r>
            <a:r>
              <a:rPr lang="fr-FR" dirty="0" smtClean="0"/>
              <a:t> training </a:t>
            </a:r>
            <a:r>
              <a:rPr lang="fr-FR" dirty="0" err="1" smtClean="0"/>
              <a:t>dataset</a:t>
            </a: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fr-FR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fr-FR" dirty="0" smtClean="0"/>
              <a:t>Check </a:t>
            </a:r>
            <a:r>
              <a:rPr lang="fr-FR" dirty="0" err="1" smtClean="0"/>
              <a:t>them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</a:p>
          <a:p>
            <a:pPr marL="742950" lvl="2" indent="-342900"/>
            <a:r>
              <a:rPr lang="fr-FR" dirty="0" smtClean="0"/>
              <a:t>A</a:t>
            </a:r>
            <a:r>
              <a:rPr lang="fr-FR" dirty="0" smtClean="0"/>
              <a:t>ll the </a:t>
            </a:r>
            <a:r>
              <a:rPr lang="fr-FR" dirty="0" err="1" smtClean="0"/>
              <a:t>descriptors</a:t>
            </a:r>
            <a:r>
              <a:rPr lang="fr-FR" dirty="0" smtClean="0"/>
              <a:t> </a:t>
            </a:r>
            <a:r>
              <a:rPr lang="fr-FR" dirty="0" err="1" smtClean="0"/>
              <a:t>available</a:t>
            </a:r>
            <a:r>
              <a:rPr lang="fr-FR" dirty="0" smtClean="0"/>
              <a:t> in the training </a:t>
            </a:r>
            <a:r>
              <a:rPr lang="fr-FR" dirty="0" err="1" smtClean="0"/>
              <a:t>dataset</a:t>
            </a:r>
            <a:r>
              <a:rPr lang="fr-FR" dirty="0" smtClean="0"/>
              <a:t> – </a:t>
            </a:r>
            <a:r>
              <a:rPr lang="fr-FR" dirty="0" err="1" smtClean="0"/>
              <a:t>too</a:t>
            </a:r>
            <a:r>
              <a:rPr lang="fr-FR" dirty="0" smtClean="0"/>
              <a:t> </a:t>
            </a:r>
            <a:r>
              <a:rPr lang="fr-FR" dirty="0" err="1" smtClean="0"/>
              <a:t>expensive</a:t>
            </a:r>
            <a:endParaRPr lang="fr-FR" dirty="0" smtClean="0"/>
          </a:p>
          <a:p>
            <a:pPr marL="742950" lvl="2" indent="-342900"/>
            <a:r>
              <a:rPr lang="fr-FR" dirty="0" err="1" smtClean="0"/>
              <a:t>Only</a:t>
            </a:r>
            <a:r>
              <a:rPr lang="fr-FR" dirty="0" smtClean="0"/>
              <a:t> a few of </a:t>
            </a:r>
            <a:r>
              <a:rPr lang="fr-FR" dirty="0" err="1" smtClean="0"/>
              <a:t>them</a:t>
            </a:r>
            <a:r>
              <a:rPr lang="fr-FR" dirty="0" smtClean="0"/>
              <a:t> – but not </a:t>
            </a:r>
            <a:r>
              <a:rPr lang="fr-FR" dirty="0" err="1" smtClean="0"/>
              <a:t>too</a:t>
            </a:r>
            <a:r>
              <a:rPr lang="fr-FR" dirty="0" smtClean="0"/>
              <a:t> few</a:t>
            </a:r>
            <a:endParaRPr lang="fr-FR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fr-FR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fr-FR" dirty="0" smtClean="0"/>
              <a:t>The </a:t>
            </a: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descriptors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carefully</a:t>
            </a:r>
            <a:r>
              <a:rPr lang="fr-FR" dirty="0" smtClean="0"/>
              <a:t> </a:t>
            </a:r>
            <a:r>
              <a:rPr lang="fr-FR" dirty="0" err="1" smtClean="0"/>
              <a:t>selected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Assignment</a:t>
            </a:r>
            <a:r>
              <a:rPr lang="fr-FR" dirty="0" smtClean="0"/>
              <a:t> of Patch </a:t>
            </a:r>
            <a:r>
              <a:rPr lang="fr-FR" dirty="0" err="1" smtClean="0"/>
              <a:t>Descriptors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fr-FR" dirty="0" err="1" smtClean="0"/>
              <a:t>Each</a:t>
            </a:r>
            <a:r>
              <a:rPr lang="fr-FR" dirty="0" smtClean="0"/>
              <a:t> patch has a </a:t>
            </a:r>
            <a:r>
              <a:rPr lang="fr-FR" dirty="0" err="1" smtClean="0"/>
              <a:t>descriptor</a:t>
            </a:r>
            <a:r>
              <a:rPr lang="fr-FR" dirty="0" smtClean="0"/>
              <a:t>,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point in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-</a:t>
            </a:r>
            <a:r>
              <a:rPr lang="fr-FR" dirty="0" err="1" smtClean="0"/>
              <a:t>dimensional</a:t>
            </a:r>
            <a:r>
              <a:rPr lang="fr-FR" dirty="0" smtClean="0"/>
              <a:t> </a:t>
            </a:r>
            <a:r>
              <a:rPr lang="fr-FR" dirty="0" err="1" smtClean="0"/>
              <a:t>space</a:t>
            </a:r>
            <a:r>
              <a:rPr lang="fr-FR" dirty="0" smtClean="0"/>
              <a:t> (128)</a:t>
            </a:r>
          </a:p>
        </p:txBody>
      </p:sp>
      <p:pic>
        <p:nvPicPr>
          <p:cNvPr id="4" name="Picture 3" descr="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1161" y="2559356"/>
            <a:ext cx="4201678" cy="36779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040" y="6488668"/>
            <a:ext cx="42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Image </a:t>
            </a:r>
            <a:r>
              <a:rPr lang="fr-FR" dirty="0" err="1" smtClean="0"/>
              <a:t>Credits</a:t>
            </a:r>
            <a:r>
              <a:rPr lang="fr-FR" dirty="0" smtClean="0"/>
              <a:t>: K. </a:t>
            </a:r>
            <a:r>
              <a:rPr lang="fr-FR" dirty="0" err="1" smtClean="0"/>
              <a:t>Grauman</a:t>
            </a:r>
            <a:r>
              <a:rPr lang="fr-FR" dirty="0" smtClean="0"/>
              <a:t>, B. </a:t>
            </a:r>
            <a:r>
              <a:rPr lang="fr-FR" dirty="0" err="1" smtClean="0"/>
              <a:t>Leibe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</a:p>
          <a:p>
            <a:r>
              <a:rPr lang="fr-FR" dirty="0" err="1" smtClean="0"/>
              <a:t>Method</a:t>
            </a:r>
            <a:endParaRPr lang="fr-FR" dirty="0" smtClean="0"/>
          </a:p>
          <a:p>
            <a:r>
              <a:rPr lang="fr-FR" dirty="0" err="1" smtClean="0"/>
              <a:t>Experiments</a:t>
            </a:r>
            <a:endParaRPr lang="fr-FR" dirty="0" smtClean="0"/>
          </a:p>
          <a:p>
            <a:r>
              <a:rPr lang="fr-FR" dirty="0" smtClean="0"/>
              <a:t>Conclusion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Assignment</a:t>
            </a:r>
            <a:r>
              <a:rPr lang="fr-FR" dirty="0" smtClean="0"/>
              <a:t> of Patch </a:t>
            </a:r>
            <a:r>
              <a:rPr lang="fr-FR" dirty="0" err="1" smtClean="0"/>
              <a:t>Descriptors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Close points in feature space, means similar descriptors, which indicates similar local content</a:t>
            </a:r>
            <a:endParaRPr lang="fr-F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932040" y="6488668"/>
            <a:ext cx="42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Image </a:t>
            </a:r>
            <a:r>
              <a:rPr lang="fr-FR" dirty="0" err="1" smtClean="0"/>
              <a:t>Credits</a:t>
            </a:r>
            <a:r>
              <a:rPr lang="fr-FR" dirty="0" smtClean="0"/>
              <a:t>: K. </a:t>
            </a:r>
            <a:r>
              <a:rPr lang="fr-FR" dirty="0" err="1" smtClean="0"/>
              <a:t>Grauman</a:t>
            </a:r>
            <a:r>
              <a:rPr lang="fr-FR" dirty="0" smtClean="0"/>
              <a:t>, B. </a:t>
            </a:r>
            <a:r>
              <a:rPr lang="fr-FR" dirty="0" err="1" smtClean="0"/>
              <a:t>Leibe</a:t>
            </a:r>
            <a:endParaRPr lang="en-US" dirty="0"/>
          </a:p>
        </p:txBody>
      </p:sp>
      <p:pic>
        <p:nvPicPr>
          <p:cNvPr id="6" name="Picture 5" descr="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9596" y="3277982"/>
            <a:ext cx="6824808" cy="2383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Assignment</a:t>
            </a:r>
            <a:r>
              <a:rPr lang="fr-FR" dirty="0" smtClean="0"/>
              <a:t> of Patch </a:t>
            </a:r>
            <a:r>
              <a:rPr lang="fr-FR" dirty="0" err="1" smtClean="0"/>
              <a:t>Descriptors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fr-FR" dirty="0" smtClean="0"/>
              <a:t>To </a:t>
            </a:r>
            <a:r>
              <a:rPr lang="fr-FR" dirty="0" err="1" smtClean="0"/>
              <a:t>reduce</a:t>
            </a:r>
            <a:r>
              <a:rPr lang="fr-FR" dirty="0" smtClean="0"/>
              <a:t> the </a:t>
            </a:r>
            <a:r>
              <a:rPr lang="fr-FR" dirty="0" err="1" smtClean="0"/>
              <a:t>huge</a:t>
            </a:r>
            <a:r>
              <a:rPr lang="fr-FR" dirty="0" smtClean="0"/>
              <a:t> </a:t>
            </a: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descriptors</a:t>
            </a:r>
            <a:r>
              <a:rPr lang="fr-FR" dirty="0" smtClean="0"/>
              <a:t> </a:t>
            </a:r>
            <a:r>
              <a:rPr lang="fr-FR" dirty="0" err="1" smtClean="0"/>
              <a:t>involved</a:t>
            </a:r>
            <a:r>
              <a:rPr lang="fr-FR" dirty="0" smtClean="0"/>
              <a:t> (600 000), </a:t>
            </a:r>
            <a:r>
              <a:rPr lang="fr-FR" dirty="0" err="1" smtClean="0"/>
              <a:t>they</a:t>
            </a:r>
            <a:r>
              <a:rPr lang="fr-FR" dirty="0" smtClean="0"/>
              <a:t> are </a:t>
            </a:r>
            <a:r>
              <a:rPr lang="fr-FR" dirty="0" err="1" smtClean="0"/>
              <a:t>clustered</a:t>
            </a:r>
            <a:r>
              <a:rPr lang="fr-FR" dirty="0" smtClean="0"/>
              <a:t>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fr-FR" dirty="0" err="1" smtClean="0"/>
              <a:t>Using</a:t>
            </a:r>
            <a:r>
              <a:rPr lang="fr-FR" dirty="0" smtClean="0"/>
              <a:t> K-</a:t>
            </a:r>
            <a:r>
              <a:rPr lang="fr-FR" dirty="0" err="1" smtClean="0"/>
              <a:t>means</a:t>
            </a:r>
            <a:endParaRPr lang="fr-FR" dirty="0" smtClean="0"/>
          </a:p>
          <a:p>
            <a:pPr marL="4403725" lvl="1" indent="14288">
              <a:buNone/>
            </a:pPr>
            <a:r>
              <a:rPr lang="fr-FR" dirty="0" smtClean="0"/>
              <a:t>K-</a:t>
            </a:r>
            <a:r>
              <a:rPr lang="fr-FR" dirty="0" err="1" smtClean="0"/>
              <a:t>means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run</a:t>
            </a:r>
            <a:r>
              <a:rPr lang="fr-FR" dirty="0" smtClean="0"/>
              <a:t> </a:t>
            </a:r>
            <a:r>
              <a:rPr lang="fr-FR" dirty="0" err="1" smtClean="0"/>
              <a:t>several</a:t>
            </a:r>
            <a:r>
              <a:rPr lang="fr-FR" dirty="0" smtClean="0"/>
              <a:t> times </a:t>
            </a:r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K values and initial positions</a:t>
            </a:r>
          </a:p>
          <a:p>
            <a:pPr marL="4403725" lvl="1" indent="14288">
              <a:buNone/>
            </a:pPr>
            <a:endParaRPr lang="fr-FR" dirty="0" smtClean="0"/>
          </a:p>
          <a:p>
            <a:pPr marL="4403725" lvl="1" indent="14288">
              <a:buNone/>
            </a:pPr>
            <a:r>
              <a:rPr lang="fr-FR" dirty="0" smtClean="0"/>
              <a:t>One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lowest</a:t>
            </a:r>
            <a:r>
              <a:rPr lang="fr-FR" dirty="0" smtClean="0"/>
              <a:t> </a:t>
            </a:r>
            <a:r>
              <a:rPr lang="fr-FR" dirty="0" err="1" smtClean="0"/>
              <a:t>empirical</a:t>
            </a:r>
            <a:r>
              <a:rPr lang="fr-FR" dirty="0" smtClean="0"/>
              <a:t> </a:t>
            </a:r>
            <a:r>
              <a:rPr lang="fr-FR" dirty="0" err="1" smtClean="0"/>
              <a:t>risk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endParaRPr lang="fr-FR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6488668"/>
            <a:ext cx="42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Image </a:t>
            </a:r>
            <a:r>
              <a:rPr lang="fr-FR" dirty="0" err="1" smtClean="0"/>
              <a:t>Credits</a:t>
            </a:r>
            <a:r>
              <a:rPr lang="fr-FR" dirty="0" smtClean="0"/>
              <a:t>: K. </a:t>
            </a:r>
            <a:r>
              <a:rPr lang="fr-FR" dirty="0" err="1" smtClean="0"/>
              <a:t>Grauman</a:t>
            </a:r>
            <a:r>
              <a:rPr lang="fr-FR" dirty="0" smtClean="0"/>
              <a:t>, B. </a:t>
            </a:r>
            <a:r>
              <a:rPr lang="fr-FR" dirty="0" err="1" smtClean="0"/>
              <a:t>Leibe</a:t>
            </a:r>
            <a:endParaRPr lang="en-US" dirty="0"/>
          </a:p>
        </p:txBody>
      </p:sp>
      <p:pic>
        <p:nvPicPr>
          <p:cNvPr id="5" name="Picture 4" descr="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459" y="3172303"/>
            <a:ext cx="3919565" cy="2920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Assignment</a:t>
            </a:r>
            <a:r>
              <a:rPr lang="fr-FR" dirty="0" smtClean="0"/>
              <a:t> of Patch </a:t>
            </a:r>
            <a:r>
              <a:rPr lang="fr-FR" dirty="0" err="1" smtClean="0"/>
              <a:t>Descriptors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fr-FR" dirty="0" err="1" smtClean="0"/>
              <a:t>Now</a:t>
            </a:r>
            <a:r>
              <a:rPr lang="fr-FR" dirty="0" smtClean="0"/>
              <a:t> the </a:t>
            </a:r>
            <a:r>
              <a:rPr lang="fr-FR" dirty="0" err="1" smtClean="0"/>
              <a:t>descriptor</a:t>
            </a:r>
            <a:r>
              <a:rPr lang="fr-FR" dirty="0" smtClean="0"/>
              <a:t> </a:t>
            </a:r>
            <a:r>
              <a:rPr lang="fr-FR" dirty="0" err="1" smtClean="0"/>
              <a:t>space</a:t>
            </a:r>
            <a:r>
              <a:rPr lang="fr-FR" dirty="0" smtClean="0"/>
              <a:t> looks </a:t>
            </a:r>
            <a:r>
              <a:rPr lang="fr-FR" dirty="0" err="1" smtClean="0"/>
              <a:t>like</a:t>
            </a:r>
            <a:endParaRPr lang="fr-FR" dirty="0" smtClean="0"/>
          </a:p>
          <a:p>
            <a:pPr marL="5208588" lvl="1" indent="14288">
              <a:buNone/>
            </a:pPr>
            <a:endParaRPr lang="fr-FR" dirty="0" smtClean="0"/>
          </a:p>
          <a:p>
            <a:pPr marL="5208588" lvl="1" indent="14288">
              <a:buNone/>
            </a:pPr>
            <a:r>
              <a:rPr lang="fr-FR" dirty="0" err="1" smtClean="0"/>
              <a:t>Feature</a:t>
            </a:r>
            <a:r>
              <a:rPr lang="fr-FR" dirty="0" smtClean="0"/>
              <a:t> </a:t>
            </a:r>
            <a:r>
              <a:rPr lang="fr-FR" dirty="0" err="1" smtClean="0"/>
              <a:t>space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quantized</a:t>
            </a:r>
            <a:endParaRPr lang="fr-FR" dirty="0" smtClean="0"/>
          </a:p>
          <a:p>
            <a:pPr marL="5208588" lvl="1" indent="14288">
              <a:buNone/>
            </a:pPr>
            <a:endParaRPr lang="fr-FR" dirty="0" smtClean="0"/>
          </a:p>
          <a:p>
            <a:pPr marL="5208588" lvl="1" indent="14288">
              <a:buNone/>
            </a:pPr>
            <a:r>
              <a:rPr lang="fr-FR" dirty="0" err="1" smtClean="0"/>
              <a:t>These</a:t>
            </a:r>
            <a:r>
              <a:rPr lang="fr-FR" dirty="0" smtClean="0"/>
              <a:t> cluster </a:t>
            </a:r>
            <a:r>
              <a:rPr lang="fr-FR" dirty="0" err="1" smtClean="0"/>
              <a:t>centers</a:t>
            </a:r>
            <a:r>
              <a:rPr lang="fr-FR" dirty="0" smtClean="0"/>
              <a:t> are the prototype </a:t>
            </a:r>
            <a:r>
              <a:rPr lang="fr-FR" dirty="0" err="1" smtClean="0"/>
              <a:t>words</a:t>
            </a:r>
            <a:endParaRPr lang="fr-FR" dirty="0" smtClean="0"/>
          </a:p>
          <a:p>
            <a:pPr marL="5208588" lvl="1" indent="14288">
              <a:buNone/>
            </a:pPr>
            <a:endParaRPr lang="fr-FR" dirty="0" smtClean="0"/>
          </a:p>
          <a:p>
            <a:pPr marL="5208588" lvl="1" indent="14288">
              <a:buNone/>
            </a:pP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make</a:t>
            </a:r>
            <a:r>
              <a:rPr lang="fr-FR" dirty="0" smtClean="0"/>
              <a:t> the </a:t>
            </a:r>
            <a:r>
              <a:rPr lang="fr-FR" dirty="0" err="1" smtClean="0">
                <a:solidFill>
                  <a:srgbClr val="FF0000"/>
                </a:solidFill>
              </a:rPr>
              <a:t>vocabulary</a:t>
            </a:r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6488668"/>
            <a:ext cx="42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Image </a:t>
            </a:r>
            <a:r>
              <a:rPr lang="fr-FR" dirty="0" err="1" smtClean="0"/>
              <a:t>Credits</a:t>
            </a:r>
            <a:r>
              <a:rPr lang="fr-FR" dirty="0" smtClean="0"/>
              <a:t>: K. </a:t>
            </a:r>
            <a:r>
              <a:rPr lang="fr-FR" dirty="0" err="1" smtClean="0"/>
              <a:t>Grauman</a:t>
            </a:r>
            <a:r>
              <a:rPr lang="fr-FR" dirty="0" smtClean="0"/>
              <a:t>, B. </a:t>
            </a:r>
            <a:r>
              <a:rPr lang="fr-FR" dirty="0" err="1" smtClean="0"/>
              <a:t>Leibe</a:t>
            </a:r>
            <a:endParaRPr lang="en-US" dirty="0"/>
          </a:p>
        </p:txBody>
      </p:sp>
      <p:pic>
        <p:nvPicPr>
          <p:cNvPr id="6" name="Picture 5" descr="2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372119"/>
            <a:ext cx="4536504" cy="3649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Assignment</a:t>
            </a:r>
            <a:r>
              <a:rPr lang="fr-FR" dirty="0" smtClean="0"/>
              <a:t> of Patch </a:t>
            </a:r>
            <a:r>
              <a:rPr lang="fr-FR" dirty="0" err="1" smtClean="0"/>
              <a:t>Descriptors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fr-FR" dirty="0" err="1" smtClean="0"/>
              <a:t>When</a:t>
            </a:r>
            <a:r>
              <a:rPr lang="fr-FR" dirty="0" smtClean="0"/>
              <a:t> a </a:t>
            </a:r>
            <a:r>
              <a:rPr lang="fr-FR" dirty="0" err="1" smtClean="0"/>
              <a:t>query</a:t>
            </a:r>
            <a:r>
              <a:rPr lang="fr-FR" dirty="0" smtClean="0"/>
              <a:t> image </a:t>
            </a:r>
            <a:r>
              <a:rPr lang="fr-FR" dirty="0" err="1" smtClean="0"/>
              <a:t>comes</a:t>
            </a:r>
            <a:endParaRPr lang="fr-FR" dirty="0" smtClean="0"/>
          </a:p>
          <a:p>
            <a:pPr marL="5208588" lvl="1" indent="14288">
              <a:buNone/>
            </a:pPr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 err="1" smtClean="0"/>
              <a:t>descriptors</a:t>
            </a:r>
            <a:r>
              <a:rPr lang="fr-FR" dirty="0" smtClean="0"/>
              <a:t> are </a:t>
            </a:r>
            <a:r>
              <a:rPr lang="fr-FR" dirty="0" err="1" smtClean="0"/>
              <a:t>attached</a:t>
            </a:r>
            <a:r>
              <a:rPr lang="fr-FR" dirty="0" smtClean="0"/>
              <a:t> to the </a:t>
            </a:r>
            <a:r>
              <a:rPr lang="fr-FR" dirty="0" err="1" smtClean="0"/>
              <a:t>nearest</a:t>
            </a:r>
            <a:r>
              <a:rPr lang="fr-FR" dirty="0" smtClean="0"/>
              <a:t> cluster center </a:t>
            </a:r>
          </a:p>
          <a:p>
            <a:pPr marL="5208588" lvl="1" indent="14288">
              <a:buNone/>
            </a:pPr>
            <a:endParaRPr lang="fr-FR" dirty="0" smtClean="0"/>
          </a:p>
          <a:p>
            <a:pPr marL="5208588" lvl="1" indent="14288">
              <a:buNone/>
            </a:pPr>
            <a:r>
              <a:rPr lang="fr-FR" dirty="0" smtClean="0"/>
              <a:t>That </a:t>
            </a:r>
            <a:r>
              <a:rPr lang="fr-FR" dirty="0" err="1" smtClean="0"/>
              <a:t>particular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FF0000"/>
                </a:solidFill>
              </a:rPr>
              <a:t>word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present</a:t>
            </a:r>
            <a:r>
              <a:rPr lang="fr-FR" dirty="0" smtClean="0"/>
              <a:t> in the </a:t>
            </a:r>
            <a:r>
              <a:rPr lang="fr-FR" dirty="0" err="1" smtClean="0"/>
              <a:t>query</a:t>
            </a:r>
            <a:r>
              <a:rPr lang="fr-FR" dirty="0" smtClean="0"/>
              <a:t> image</a:t>
            </a:r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6488668"/>
            <a:ext cx="42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Image </a:t>
            </a:r>
            <a:r>
              <a:rPr lang="fr-FR" dirty="0" err="1" smtClean="0"/>
              <a:t>Credits</a:t>
            </a:r>
            <a:r>
              <a:rPr lang="fr-FR" dirty="0" smtClean="0"/>
              <a:t>: K. </a:t>
            </a:r>
            <a:r>
              <a:rPr lang="fr-FR" dirty="0" err="1" smtClean="0"/>
              <a:t>Grauman</a:t>
            </a:r>
            <a:r>
              <a:rPr lang="fr-FR" dirty="0" smtClean="0"/>
              <a:t>, B. </a:t>
            </a:r>
            <a:r>
              <a:rPr lang="fr-FR" dirty="0" err="1" smtClean="0"/>
              <a:t>Leibe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827584" y="2636912"/>
            <a:ext cx="4536504" cy="2592288"/>
            <a:chOff x="827584" y="2636912"/>
            <a:chExt cx="4536504" cy="2592288"/>
          </a:xfrm>
        </p:grpSpPr>
        <p:pic>
          <p:nvPicPr>
            <p:cNvPr id="6" name="Picture 5" descr="24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7584" y="2636912"/>
              <a:ext cx="4536504" cy="250289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899592" y="3933056"/>
              <a:ext cx="2304256" cy="1296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Assignment</a:t>
            </a:r>
            <a:r>
              <a:rPr lang="fr-FR" dirty="0" smtClean="0"/>
              <a:t> of Patch </a:t>
            </a:r>
            <a:r>
              <a:rPr lang="fr-FR" dirty="0" err="1" smtClean="0"/>
              <a:t>Descriptors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Vocabulary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endParaRPr lang="fr-FR" dirty="0"/>
          </a:p>
          <a:p>
            <a:pPr lvl="1"/>
            <a:r>
              <a:rPr lang="fr-FR" dirty="0" smtClean="0"/>
              <a:t>Large </a:t>
            </a:r>
            <a:r>
              <a:rPr lang="fr-FR" dirty="0" err="1" smtClean="0"/>
              <a:t>enough</a:t>
            </a:r>
            <a:r>
              <a:rPr lang="fr-FR" dirty="0" smtClean="0"/>
              <a:t> to </a:t>
            </a:r>
            <a:r>
              <a:rPr lang="fr-FR" dirty="0" err="1" smtClean="0"/>
              <a:t>distinguish</a:t>
            </a:r>
            <a:r>
              <a:rPr lang="fr-FR" dirty="0" smtClean="0"/>
              <a:t> relevant changes in the image parts</a:t>
            </a:r>
          </a:p>
          <a:p>
            <a:pPr lvl="1"/>
            <a:r>
              <a:rPr lang="fr-FR" dirty="0" smtClean="0"/>
              <a:t>Not </a:t>
            </a:r>
            <a:r>
              <a:rPr lang="fr-FR" dirty="0" err="1" smtClean="0"/>
              <a:t>so</a:t>
            </a:r>
            <a:r>
              <a:rPr lang="fr-FR" dirty="0" smtClean="0"/>
              <a:t> large </a:t>
            </a:r>
            <a:r>
              <a:rPr lang="fr-FR" dirty="0" err="1" smtClean="0"/>
              <a:t>that</a:t>
            </a:r>
            <a:r>
              <a:rPr lang="fr-FR" dirty="0" smtClean="0"/>
              <a:t> noise </a:t>
            </a:r>
            <a:r>
              <a:rPr lang="fr-FR" dirty="0" err="1" smtClean="0"/>
              <a:t>starts</a:t>
            </a:r>
            <a:r>
              <a:rPr lang="fr-FR" dirty="0" smtClean="0"/>
              <a:t> </a:t>
            </a:r>
            <a:r>
              <a:rPr lang="fr-FR" dirty="0" err="1" smtClean="0"/>
              <a:t>affecting</a:t>
            </a:r>
            <a:r>
              <a:rPr lang="fr-FR" dirty="0" smtClean="0"/>
              <a:t> the </a:t>
            </a:r>
            <a:r>
              <a:rPr lang="fr-FR" dirty="0" err="1" smtClean="0"/>
              <a:t>categorization</a:t>
            </a:r>
            <a:endParaRPr lang="fr-FR" dirty="0" smtClean="0"/>
          </a:p>
          <a:p>
            <a:pPr lvl="1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Contruction</a:t>
            </a:r>
            <a:r>
              <a:rPr lang="fr-FR" dirty="0" smtClean="0"/>
              <a:t> of </a:t>
            </a:r>
            <a:r>
              <a:rPr lang="fr-FR" dirty="0" err="1" smtClean="0"/>
              <a:t>Bags</a:t>
            </a:r>
            <a:r>
              <a:rPr lang="fr-FR" dirty="0" smtClean="0"/>
              <a:t> </a:t>
            </a:r>
            <a:r>
              <a:rPr lang="fr-FR" dirty="0" smtClean="0"/>
              <a:t>of </a:t>
            </a:r>
            <a:r>
              <a:rPr lang="fr-FR" dirty="0" err="1" smtClean="0"/>
              <a:t>Keypoints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Summarize entire image based on its distribution (histogram) of word  occurrences</a:t>
            </a:r>
            <a:endParaRPr lang="en-US" dirty="0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228600" y="4149080"/>
            <a:ext cx="8763000" cy="2209800"/>
            <a:chOff x="144" y="1776"/>
            <a:chExt cx="5520" cy="1392"/>
          </a:xfrm>
        </p:grpSpPr>
        <p:sp>
          <p:nvSpPr>
            <p:cNvPr id="5" name="Line 44"/>
            <p:cNvSpPr>
              <a:spLocks noChangeShapeType="1"/>
            </p:cNvSpPr>
            <p:nvPr/>
          </p:nvSpPr>
          <p:spPr bwMode="auto">
            <a:xfrm>
              <a:off x="4080" y="2905"/>
              <a:ext cx="15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27"/>
            <p:cNvSpPr>
              <a:spLocks noChangeArrowheads="1"/>
            </p:cNvSpPr>
            <p:nvPr/>
          </p:nvSpPr>
          <p:spPr bwMode="auto">
            <a:xfrm>
              <a:off x="4944" y="1776"/>
              <a:ext cx="96" cy="1129"/>
            </a:xfrm>
            <a:prstGeom prst="rect">
              <a:avLst/>
            </a:prstGeom>
            <a:solidFill>
              <a:srgbClr val="B3272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28"/>
            <p:cNvSpPr>
              <a:spLocks noChangeArrowheads="1"/>
            </p:cNvSpPr>
            <p:nvPr/>
          </p:nvSpPr>
          <p:spPr bwMode="auto">
            <a:xfrm>
              <a:off x="4320" y="2736"/>
              <a:ext cx="96" cy="169"/>
            </a:xfrm>
            <a:prstGeom prst="rect">
              <a:avLst/>
            </a:prstGeom>
            <a:solidFill>
              <a:srgbClr val="B3272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29"/>
            <p:cNvSpPr>
              <a:spLocks noChangeArrowheads="1"/>
            </p:cNvSpPr>
            <p:nvPr/>
          </p:nvSpPr>
          <p:spPr bwMode="auto">
            <a:xfrm>
              <a:off x="4608" y="2592"/>
              <a:ext cx="96" cy="313"/>
            </a:xfrm>
            <a:prstGeom prst="rect">
              <a:avLst/>
            </a:prstGeom>
            <a:solidFill>
              <a:srgbClr val="B3272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30"/>
            <p:cNvSpPr>
              <a:spLocks noChangeArrowheads="1"/>
            </p:cNvSpPr>
            <p:nvPr/>
          </p:nvSpPr>
          <p:spPr bwMode="auto">
            <a:xfrm>
              <a:off x="5328" y="2736"/>
              <a:ext cx="96" cy="169"/>
            </a:xfrm>
            <a:prstGeom prst="rect">
              <a:avLst/>
            </a:prstGeom>
            <a:solidFill>
              <a:srgbClr val="B3272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31"/>
            <p:cNvSpPr>
              <a:spLocks noChangeArrowheads="1"/>
            </p:cNvSpPr>
            <p:nvPr/>
          </p:nvSpPr>
          <p:spPr bwMode="auto">
            <a:xfrm>
              <a:off x="2976" y="2832"/>
              <a:ext cx="96" cy="9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32"/>
            <p:cNvSpPr>
              <a:spLocks noChangeArrowheads="1"/>
            </p:cNvSpPr>
            <p:nvPr/>
          </p:nvSpPr>
          <p:spPr bwMode="auto">
            <a:xfrm>
              <a:off x="2400" y="2208"/>
              <a:ext cx="96" cy="72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33"/>
            <p:cNvSpPr>
              <a:spLocks noChangeArrowheads="1"/>
            </p:cNvSpPr>
            <p:nvPr/>
          </p:nvSpPr>
          <p:spPr bwMode="auto">
            <a:xfrm>
              <a:off x="2688" y="2832"/>
              <a:ext cx="96" cy="9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34"/>
            <p:cNvSpPr>
              <a:spLocks noChangeArrowheads="1"/>
            </p:cNvSpPr>
            <p:nvPr/>
          </p:nvSpPr>
          <p:spPr bwMode="auto">
            <a:xfrm>
              <a:off x="3408" y="2880"/>
              <a:ext cx="96" cy="4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35"/>
            <p:cNvSpPr>
              <a:spLocks noChangeArrowheads="1"/>
            </p:cNvSpPr>
            <p:nvPr/>
          </p:nvSpPr>
          <p:spPr bwMode="auto">
            <a:xfrm>
              <a:off x="960" y="2809"/>
              <a:ext cx="96" cy="96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36"/>
            <p:cNvSpPr>
              <a:spLocks noChangeArrowheads="1"/>
            </p:cNvSpPr>
            <p:nvPr/>
          </p:nvSpPr>
          <p:spPr bwMode="auto">
            <a:xfrm>
              <a:off x="384" y="2809"/>
              <a:ext cx="96" cy="96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37"/>
            <p:cNvSpPr>
              <a:spLocks noChangeArrowheads="1"/>
            </p:cNvSpPr>
            <p:nvPr/>
          </p:nvSpPr>
          <p:spPr bwMode="auto">
            <a:xfrm>
              <a:off x="672" y="1897"/>
              <a:ext cx="96" cy="1008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38"/>
            <p:cNvSpPr>
              <a:spLocks noChangeArrowheads="1"/>
            </p:cNvSpPr>
            <p:nvPr/>
          </p:nvSpPr>
          <p:spPr bwMode="auto">
            <a:xfrm>
              <a:off x="1392" y="2185"/>
              <a:ext cx="96" cy="720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39"/>
            <p:cNvSpPr>
              <a:spLocks noChangeShapeType="1"/>
            </p:cNvSpPr>
            <p:nvPr/>
          </p:nvSpPr>
          <p:spPr bwMode="auto">
            <a:xfrm>
              <a:off x="144" y="2905"/>
              <a:ext cx="15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40"/>
            <p:cNvSpPr>
              <a:spLocks noChangeShapeType="1"/>
            </p:cNvSpPr>
            <p:nvPr/>
          </p:nvSpPr>
          <p:spPr bwMode="auto">
            <a:xfrm flipV="1">
              <a:off x="144" y="1801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20" name="Picture 41" descr="ermine"/>
            <p:cNvPicPr>
              <a:picLocks noChangeAspect="1" noChangeArrowheads="1"/>
            </p:cNvPicPr>
            <p:nvPr/>
          </p:nvPicPr>
          <p:blipFill>
            <a:blip r:embed="rId2" cstate="print"/>
            <a:srcRect l="50569" t="17148" r="37727" b="76851"/>
            <a:stretch>
              <a:fillRect/>
            </a:stretch>
          </p:blipFill>
          <p:spPr bwMode="auto">
            <a:xfrm>
              <a:off x="1296" y="2963"/>
              <a:ext cx="240" cy="168"/>
            </a:xfrm>
            <a:prstGeom prst="rect">
              <a:avLst/>
            </a:prstGeom>
            <a:noFill/>
          </p:spPr>
        </p:pic>
        <p:pic>
          <p:nvPicPr>
            <p:cNvPr id="21" name="Picture 42" descr="bicycle"/>
            <p:cNvPicPr>
              <a:picLocks noChangeAspect="1" noChangeArrowheads="1"/>
            </p:cNvPicPr>
            <p:nvPr/>
          </p:nvPicPr>
          <p:blipFill>
            <a:blip r:embed="rId3" cstate="print"/>
            <a:srcRect l="20000" r="55000" b="54236"/>
            <a:stretch>
              <a:fillRect/>
            </a:stretch>
          </p:blipFill>
          <p:spPr bwMode="auto">
            <a:xfrm>
              <a:off x="288" y="2953"/>
              <a:ext cx="197" cy="215"/>
            </a:xfrm>
            <a:prstGeom prst="rect">
              <a:avLst/>
            </a:prstGeom>
            <a:noFill/>
          </p:spPr>
        </p:pic>
        <p:pic>
          <p:nvPicPr>
            <p:cNvPr id="22" name="Picture 43" descr="ermine"/>
            <p:cNvPicPr>
              <a:picLocks noChangeAspect="1" noChangeArrowheads="1"/>
            </p:cNvPicPr>
            <p:nvPr/>
          </p:nvPicPr>
          <p:blipFill>
            <a:blip r:embed="rId2" cstate="print"/>
            <a:srcRect l="49399" t="22293" r="38898" b="71706"/>
            <a:stretch>
              <a:fillRect/>
            </a:stretch>
          </p:blipFill>
          <p:spPr bwMode="auto">
            <a:xfrm>
              <a:off x="576" y="2953"/>
              <a:ext cx="240" cy="168"/>
            </a:xfrm>
            <a:prstGeom prst="rect">
              <a:avLst/>
            </a:prstGeom>
            <a:noFill/>
          </p:spPr>
        </p:pic>
        <p:sp>
          <p:nvSpPr>
            <p:cNvPr id="23" name="Line 45"/>
            <p:cNvSpPr>
              <a:spLocks noChangeShapeType="1"/>
            </p:cNvSpPr>
            <p:nvPr/>
          </p:nvSpPr>
          <p:spPr bwMode="auto">
            <a:xfrm flipV="1">
              <a:off x="4080" y="1801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46"/>
            <p:cNvSpPr>
              <a:spLocks noChangeShapeType="1"/>
            </p:cNvSpPr>
            <p:nvPr/>
          </p:nvSpPr>
          <p:spPr bwMode="auto">
            <a:xfrm>
              <a:off x="2160" y="2928"/>
              <a:ext cx="15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47"/>
            <p:cNvSpPr>
              <a:spLocks noChangeShapeType="1"/>
            </p:cNvSpPr>
            <p:nvPr/>
          </p:nvSpPr>
          <p:spPr bwMode="auto">
            <a:xfrm flipV="1">
              <a:off x="2160" y="1824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26" name="Picture 48" descr="violin"/>
            <p:cNvPicPr>
              <a:picLocks noChangeAspect="1" noChangeArrowheads="1"/>
            </p:cNvPicPr>
            <p:nvPr/>
          </p:nvPicPr>
          <p:blipFill>
            <a:blip r:embed="rId4" cstate="print"/>
            <a:srcRect t="76233"/>
            <a:stretch>
              <a:fillRect/>
            </a:stretch>
          </p:blipFill>
          <p:spPr bwMode="auto">
            <a:xfrm>
              <a:off x="864" y="2976"/>
              <a:ext cx="336" cy="174"/>
            </a:xfrm>
            <a:prstGeom prst="rect">
              <a:avLst/>
            </a:prstGeom>
            <a:noFill/>
          </p:spPr>
        </p:pic>
        <p:pic>
          <p:nvPicPr>
            <p:cNvPr id="27" name="Picture 49" descr="ermine"/>
            <p:cNvPicPr>
              <a:picLocks noChangeAspect="1" noChangeArrowheads="1"/>
            </p:cNvPicPr>
            <p:nvPr/>
          </p:nvPicPr>
          <p:blipFill>
            <a:blip r:embed="rId2" cstate="print"/>
            <a:srcRect l="50569" t="17148" r="37727" b="76851"/>
            <a:stretch>
              <a:fillRect/>
            </a:stretch>
          </p:blipFill>
          <p:spPr bwMode="auto">
            <a:xfrm>
              <a:off x="3360" y="2963"/>
              <a:ext cx="240" cy="168"/>
            </a:xfrm>
            <a:prstGeom prst="rect">
              <a:avLst/>
            </a:prstGeom>
            <a:noFill/>
          </p:spPr>
        </p:pic>
        <p:pic>
          <p:nvPicPr>
            <p:cNvPr id="28" name="Picture 50" descr="bicycle"/>
            <p:cNvPicPr>
              <a:picLocks noChangeAspect="1" noChangeArrowheads="1"/>
            </p:cNvPicPr>
            <p:nvPr/>
          </p:nvPicPr>
          <p:blipFill>
            <a:blip r:embed="rId3" cstate="print"/>
            <a:srcRect l="20000" r="55000" b="54236"/>
            <a:stretch>
              <a:fillRect/>
            </a:stretch>
          </p:blipFill>
          <p:spPr bwMode="auto">
            <a:xfrm>
              <a:off x="2304" y="2953"/>
              <a:ext cx="197" cy="215"/>
            </a:xfrm>
            <a:prstGeom prst="rect">
              <a:avLst/>
            </a:prstGeom>
            <a:noFill/>
          </p:spPr>
        </p:pic>
        <p:pic>
          <p:nvPicPr>
            <p:cNvPr id="29" name="Picture 51" descr="ermine"/>
            <p:cNvPicPr>
              <a:picLocks noChangeAspect="1" noChangeArrowheads="1"/>
            </p:cNvPicPr>
            <p:nvPr/>
          </p:nvPicPr>
          <p:blipFill>
            <a:blip r:embed="rId2" cstate="print"/>
            <a:srcRect l="49399" t="22293" r="38898" b="71706"/>
            <a:stretch>
              <a:fillRect/>
            </a:stretch>
          </p:blipFill>
          <p:spPr bwMode="auto">
            <a:xfrm>
              <a:off x="2592" y="2976"/>
              <a:ext cx="240" cy="168"/>
            </a:xfrm>
            <a:prstGeom prst="rect">
              <a:avLst/>
            </a:prstGeom>
            <a:noFill/>
          </p:spPr>
        </p:pic>
        <p:pic>
          <p:nvPicPr>
            <p:cNvPr id="30" name="Picture 52" descr="violin"/>
            <p:cNvPicPr>
              <a:picLocks noChangeAspect="1" noChangeArrowheads="1"/>
            </p:cNvPicPr>
            <p:nvPr/>
          </p:nvPicPr>
          <p:blipFill>
            <a:blip r:embed="rId4" cstate="print"/>
            <a:srcRect t="76233"/>
            <a:stretch>
              <a:fillRect/>
            </a:stretch>
          </p:blipFill>
          <p:spPr bwMode="auto">
            <a:xfrm>
              <a:off x="2832" y="2976"/>
              <a:ext cx="336" cy="174"/>
            </a:xfrm>
            <a:prstGeom prst="rect">
              <a:avLst/>
            </a:prstGeom>
            <a:noFill/>
          </p:spPr>
        </p:pic>
        <p:pic>
          <p:nvPicPr>
            <p:cNvPr id="31" name="Picture 53" descr="ermine"/>
            <p:cNvPicPr>
              <a:picLocks noChangeAspect="1" noChangeArrowheads="1"/>
            </p:cNvPicPr>
            <p:nvPr/>
          </p:nvPicPr>
          <p:blipFill>
            <a:blip r:embed="rId2" cstate="print"/>
            <a:srcRect l="50569" t="17148" r="37727" b="76851"/>
            <a:stretch>
              <a:fillRect/>
            </a:stretch>
          </p:blipFill>
          <p:spPr bwMode="auto">
            <a:xfrm>
              <a:off x="5280" y="2963"/>
              <a:ext cx="240" cy="168"/>
            </a:xfrm>
            <a:prstGeom prst="rect">
              <a:avLst/>
            </a:prstGeom>
            <a:noFill/>
          </p:spPr>
        </p:pic>
        <p:pic>
          <p:nvPicPr>
            <p:cNvPr id="32" name="Picture 54" descr="bicycle"/>
            <p:cNvPicPr>
              <a:picLocks noChangeAspect="1" noChangeArrowheads="1"/>
            </p:cNvPicPr>
            <p:nvPr/>
          </p:nvPicPr>
          <p:blipFill>
            <a:blip r:embed="rId3" cstate="print"/>
            <a:srcRect l="20000" r="55000" b="54236"/>
            <a:stretch>
              <a:fillRect/>
            </a:stretch>
          </p:blipFill>
          <p:spPr bwMode="auto">
            <a:xfrm>
              <a:off x="4224" y="2953"/>
              <a:ext cx="197" cy="215"/>
            </a:xfrm>
            <a:prstGeom prst="rect">
              <a:avLst/>
            </a:prstGeom>
            <a:noFill/>
          </p:spPr>
        </p:pic>
        <p:pic>
          <p:nvPicPr>
            <p:cNvPr id="33" name="Picture 55" descr="ermine"/>
            <p:cNvPicPr>
              <a:picLocks noChangeAspect="1" noChangeArrowheads="1"/>
            </p:cNvPicPr>
            <p:nvPr/>
          </p:nvPicPr>
          <p:blipFill>
            <a:blip r:embed="rId2" cstate="print"/>
            <a:srcRect l="49399" t="22293" r="38898" b="71706"/>
            <a:stretch>
              <a:fillRect/>
            </a:stretch>
          </p:blipFill>
          <p:spPr bwMode="auto">
            <a:xfrm>
              <a:off x="4560" y="2953"/>
              <a:ext cx="240" cy="168"/>
            </a:xfrm>
            <a:prstGeom prst="rect">
              <a:avLst/>
            </a:prstGeom>
            <a:noFill/>
          </p:spPr>
        </p:pic>
        <p:pic>
          <p:nvPicPr>
            <p:cNvPr id="34" name="Picture 56" descr="violin"/>
            <p:cNvPicPr>
              <a:picLocks noChangeAspect="1" noChangeArrowheads="1"/>
            </p:cNvPicPr>
            <p:nvPr/>
          </p:nvPicPr>
          <p:blipFill>
            <a:blip r:embed="rId4" cstate="print"/>
            <a:srcRect t="76233"/>
            <a:stretch>
              <a:fillRect/>
            </a:stretch>
          </p:blipFill>
          <p:spPr bwMode="auto">
            <a:xfrm>
              <a:off x="4848" y="2976"/>
              <a:ext cx="336" cy="174"/>
            </a:xfrm>
            <a:prstGeom prst="rect">
              <a:avLst/>
            </a:prstGeom>
            <a:noFill/>
          </p:spPr>
        </p:pic>
      </p:grpSp>
      <p:pic>
        <p:nvPicPr>
          <p:cNvPr id="37" name="Picture 4" descr="DaVinci_face_onl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561" y="2997072"/>
            <a:ext cx="1192093" cy="1080000"/>
          </a:xfrm>
          <a:prstGeom prst="rect">
            <a:avLst/>
          </a:prstGeom>
          <a:noFill/>
        </p:spPr>
      </p:pic>
      <p:pic>
        <p:nvPicPr>
          <p:cNvPr id="38" name="Picture 5" descr="bicycl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63059" y="3068960"/>
            <a:ext cx="2477093" cy="1080000"/>
          </a:xfrm>
          <a:prstGeom prst="rect">
            <a:avLst/>
          </a:prstGeom>
          <a:noFill/>
        </p:spPr>
      </p:pic>
      <p:pic>
        <p:nvPicPr>
          <p:cNvPr id="39" name="Picture 6" descr="viol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301100">
            <a:off x="7213941" y="3216198"/>
            <a:ext cx="618072" cy="1080000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6623720" y="645333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Image </a:t>
            </a:r>
            <a:r>
              <a:rPr lang="fr-FR" dirty="0" err="1" smtClean="0"/>
              <a:t>Credits</a:t>
            </a:r>
            <a:r>
              <a:rPr lang="fr-FR" dirty="0" smtClean="0"/>
              <a:t>: Li Fei </a:t>
            </a:r>
            <a:r>
              <a:rPr lang="fr-FR" dirty="0" err="1" smtClean="0"/>
              <a:t>Fei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Application of Multi-Class Classifier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Apply</a:t>
            </a:r>
            <a:r>
              <a:rPr lang="fr-FR" dirty="0" smtClean="0"/>
              <a:t> a multi-class classifier, </a:t>
            </a:r>
            <a:r>
              <a:rPr lang="fr-FR" dirty="0" err="1" smtClean="0"/>
              <a:t>treat</a:t>
            </a:r>
            <a:r>
              <a:rPr lang="fr-FR" dirty="0" smtClean="0"/>
              <a:t> the bag of </a:t>
            </a:r>
            <a:r>
              <a:rPr lang="fr-FR" dirty="0" err="1" smtClean="0"/>
              <a:t>keypoints</a:t>
            </a:r>
            <a:r>
              <a:rPr lang="fr-FR" dirty="0" smtClean="0"/>
              <a:t> as the </a:t>
            </a:r>
            <a:r>
              <a:rPr lang="fr-FR" dirty="0" err="1" smtClean="0"/>
              <a:t>feature</a:t>
            </a:r>
            <a:r>
              <a:rPr lang="fr-FR" dirty="0" smtClean="0"/>
              <a:t> </a:t>
            </a:r>
            <a:r>
              <a:rPr lang="fr-FR" dirty="0" err="1" smtClean="0"/>
              <a:t>vector</a:t>
            </a:r>
            <a:r>
              <a:rPr lang="fr-FR" dirty="0" smtClean="0"/>
              <a:t>, </a:t>
            </a:r>
            <a:r>
              <a:rPr lang="fr-FR" dirty="0" err="1" smtClean="0"/>
              <a:t>thus</a:t>
            </a:r>
            <a:r>
              <a:rPr lang="fr-FR" dirty="0" smtClean="0"/>
              <a:t> </a:t>
            </a:r>
            <a:r>
              <a:rPr lang="fr-FR" dirty="0" err="1" smtClean="0"/>
              <a:t>determine</a:t>
            </a:r>
            <a:r>
              <a:rPr lang="fr-FR" dirty="0" smtClean="0"/>
              <a:t>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category</a:t>
            </a:r>
            <a:r>
              <a:rPr lang="fr-FR" dirty="0" smtClean="0"/>
              <a:t> or </a:t>
            </a:r>
            <a:r>
              <a:rPr lang="fr-FR" dirty="0" err="1" smtClean="0"/>
              <a:t>categories</a:t>
            </a:r>
            <a:r>
              <a:rPr lang="fr-FR" dirty="0" smtClean="0"/>
              <a:t> to </a:t>
            </a:r>
            <a:r>
              <a:rPr lang="fr-FR" dirty="0" err="1" smtClean="0"/>
              <a:t>assign</a:t>
            </a:r>
            <a:r>
              <a:rPr lang="fr-FR" dirty="0" smtClean="0"/>
              <a:t> to the image</a:t>
            </a:r>
          </a:p>
          <a:p>
            <a:pPr lvl="1"/>
            <a:r>
              <a:rPr lang="en-US" dirty="0" smtClean="0"/>
              <a:t>Categorization by Naive </a:t>
            </a:r>
            <a:r>
              <a:rPr lang="en-US" dirty="0" err="1" smtClean="0"/>
              <a:t>Bayes</a:t>
            </a:r>
            <a:endParaRPr lang="en-US" dirty="0" smtClean="0"/>
          </a:p>
          <a:p>
            <a:pPr lvl="1"/>
            <a:r>
              <a:rPr lang="en-US" dirty="0" smtClean="0"/>
              <a:t>Categorization by SVM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MoSIG\S3\MachineLearning\Papers\OurPaper\Images\3.PNG"/>
          <p:cNvPicPr>
            <a:picLocks noChangeAspect="1" noChangeArrowheads="1"/>
          </p:cNvPicPr>
          <p:nvPr/>
        </p:nvPicPr>
        <p:blipFill>
          <a:blip r:embed="rId3" cstate="print"/>
          <a:srcRect r="77976"/>
          <a:stretch>
            <a:fillRect/>
          </a:stretch>
        </p:blipFill>
        <p:spPr bwMode="auto">
          <a:xfrm>
            <a:off x="1331640" y="2636912"/>
            <a:ext cx="1440160" cy="10081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Categorization by Naive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Can be viewed as the maximum a posteriori probability classifier for a generative model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sz="2400" dirty="0" smtClean="0"/>
              <a:t>To </a:t>
            </a:r>
            <a:r>
              <a:rPr lang="fr-FR" sz="2400" dirty="0" err="1" smtClean="0"/>
              <a:t>avoid</a:t>
            </a:r>
            <a:r>
              <a:rPr lang="fr-FR" sz="2400" dirty="0" smtClean="0"/>
              <a:t> </a:t>
            </a:r>
            <a:r>
              <a:rPr lang="fr-FR" sz="2400" dirty="0" err="1" smtClean="0"/>
              <a:t>zero</a:t>
            </a:r>
            <a:r>
              <a:rPr lang="fr-FR" sz="2400" dirty="0" smtClean="0"/>
              <a:t> </a:t>
            </a:r>
            <a:r>
              <a:rPr lang="fr-FR" sz="2400" dirty="0" err="1" smtClean="0"/>
              <a:t>probabilities</a:t>
            </a:r>
            <a:r>
              <a:rPr lang="fr-FR" sz="2400" dirty="0" smtClean="0"/>
              <a:t> of                  , Laplace </a:t>
            </a:r>
            <a:r>
              <a:rPr lang="fr-FR" sz="2400" dirty="0" err="1" smtClean="0"/>
              <a:t>smoothing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used</a:t>
            </a:r>
            <a:endParaRPr lang="fr-FR" sz="24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0337" y="2636912"/>
            <a:ext cx="6490031" cy="10005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56176" y="2636912"/>
            <a:ext cx="1656184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44824" y="4005064"/>
            <a:ext cx="1107296" cy="721030"/>
          </a:xfrm>
          <a:prstGeom prst="rect">
            <a:avLst/>
          </a:prstGeom>
        </p:spPr>
      </p:pic>
      <p:pic>
        <p:nvPicPr>
          <p:cNvPr id="1026" name="Picture 2" descr="D:\MoSIG\S3\MachineLearning\Papers\OurPaper\Images\3.PNG"/>
          <p:cNvPicPr>
            <a:picLocks noChangeAspect="1" noChangeArrowheads="1"/>
          </p:cNvPicPr>
          <p:nvPr/>
        </p:nvPicPr>
        <p:blipFill>
          <a:blip r:embed="rId3" cstate="print"/>
          <a:srcRect r="44940"/>
          <a:stretch>
            <a:fillRect/>
          </a:stretch>
        </p:blipFill>
        <p:spPr bwMode="auto">
          <a:xfrm>
            <a:off x="1331639" y="2626896"/>
            <a:ext cx="3600401" cy="1008112"/>
          </a:xfrm>
          <a:prstGeom prst="rect">
            <a:avLst/>
          </a:prstGeom>
          <a:noFill/>
        </p:spPr>
      </p:pic>
      <p:pic>
        <p:nvPicPr>
          <p:cNvPr id="7" name="Picture 6" descr="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6901" y="4964145"/>
            <a:ext cx="5470199" cy="1489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Categorization by SVM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 </a:t>
            </a:r>
            <a:r>
              <a:rPr lang="en-US" dirty="0" err="1" smtClean="0"/>
              <a:t>hyperplane</a:t>
            </a:r>
            <a:r>
              <a:rPr lang="en-US" dirty="0" smtClean="0"/>
              <a:t> which separates two-class data with maximal margin</a:t>
            </a:r>
          </a:p>
          <a:p>
            <a:endParaRPr lang="en-US" dirty="0" smtClean="0"/>
          </a:p>
        </p:txBody>
      </p:sp>
      <p:pic>
        <p:nvPicPr>
          <p:cNvPr id="4" name="Picture 3" descr="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0129" y="2852936"/>
            <a:ext cx="4043743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Categorization by SVM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Classification function: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i="1" dirty="0" smtClean="0"/>
              <a:t>f(x) = sign(</a:t>
            </a:r>
            <a:r>
              <a:rPr lang="en-US" i="1" dirty="0" err="1" smtClean="0"/>
              <a:t>w</a:t>
            </a:r>
            <a:r>
              <a:rPr lang="en-US" i="1" baseline="30000" dirty="0" err="1" smtClean="0"/>
              <a:t>T</a:t>
            </a:r>
            <a:r>
              <a:rPr lang="en-US" i="1" dirty="0" err="1" smtClean="0"/>
              <a:t>x+b</a:t>
            </a:r>
            <a:r>
              <a:rPr lang="en-US" i="1" dirty="0" smtClean="0"/>
              <a:t>)  </a:t>
            </a:r>
            <a:r>
              <a:rPr lang="en-US" dirty="0" smtClean="0"/>
              <a:t>where w, b parameters of the </a:t>
            </a:r>
            <a:r>
              <a:rPr lang="en-US" dirty="0" err="1" smtClean="0"/>
              <a:t>hyperplane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</a:p>
          <a:p>
            <a:pPr lvl="1"/>
            <a:r>
              <a:rPr lang="fr-FR" dirty="0" smtClean="0"/>
              <a:t>Visual </a:t>
            </a:r>
            <a:r>
              <a:rPr lang="fr-FR" dirty="0" err="1" smtClean="0"/>
              <a:t>Categorization</a:t>
            </a:r>
            <a:r>
              <a:rPr lang="fr-FR" dirty="0" smtClean="0"/>
              <a:t> Is NOT</a:t>
            </a:r>
          </a:p>
          <a:p>
            <a:pPr lvl="1"/>
            <a:r>
              <a:rPr lang="fr-FR" dirty="0" err="1" smtClean="0"/>
              <a:t>Expected</a:t>
            </a:r>
            <a:r>
              <a:rPr lang="fr-FR" dirty="0" smtClean="0"/>
              <a:t> Goals</a:t>
            </a:r>
          </a:p>
          <a:p>
            <a:pPr lvl="1"/>
            <a:r>
              <a:rPr lang="fr-FR" dirty="0" smtClean="0"/>
              <a:t>Bag of </a:t>
            </a:r>
            <a:r>
              <a:rPr lang="fr-FR" dirty="0" err="1" smtClean="0"/>
              <a:t>Words</a:t>
            </a:r>
            <a:r>
              <a:rPr lang="fr-FR" dirty="0" smtClean="0"/>
              <a:t> </a:t>
            </a:r>
            <a:r>
              <a:rPr lang="fr-FR" dirty="0" err="1" smtClean="0"/>
              <a:t>Analogy</a:t>
            </a:r>
            <a:endParaRPr lang="fr-FR" dirty="0" smtClean="0"/>
          </a:p>
          <a:p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Method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Experiments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Categorization by SVM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sets not always linearly separable</a:t>
            </a:r>
          </a:p>
          <a:p>
            <a:pPr lvl="1"/>
            <a:r>
              <a:rPr lang="en-US" dirty="0" smtClean="0"/>
              <a:t>error weighting constant to penalizes misclassification of samples in proportion to their distance from the classification boundary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mapping </a:t>
            </a:r>
            <a:r>
              <a:rPr lang="el-GR" dirty="0" smtClean="0"/>
              <a:t>φ</a:t>
            </a:r>
            <a:r>
              <a:rPr lang="fr-FR" dirty="0" smtClean="0"/>
              <a:t> </a:t>
            </a:r>
            <a:r>
              <a:rPr lang="en-US" dirty="0" smtClean="0"/>
              <a:t>is made from the original data space of X to another feature space</a:t>
            </a:r>
          </a:p>
          <a:p>
            <a:pPr lvl="2">
              <a:buNone/>
            </a:pPr>
            <a:r>
              <a:rPr lang="fr-FR" dirty="0" smtClean="0"/>
              <a:t>This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in Bag of </a:t>
            </a:r>
            <a:r>
              <a:rPr lang="fr-FR" dirty="0" err="1" smtClean="0"/>
              <a:t>Keypoints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Categorization by SVM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do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mean</a:t>
            </a:r>
            <a:r>
              <a:rPr lang="fr-FR" dirty="0" smtClean="0"/>
              <a:t> by </a:t>
            </a:r>
            <a:r>
              <a:rPr lang="fr-FR" dirty="0" err="1" smtClean="0"/>
              <a:t>mapping</a:t>
            </a:r>
            <a:r>
              <a:rPr lang="fr-FR" dirty="0" smtClean="0"/>
              <a:t> </a:t>
            </a:r>
            <a:r>
              <a:rPr lang="fr-FR" dirty="0" err="1" smtClean="0"/>
              <a:t>function</a:t>
            </a:r>
            <a:r>
              <a:rPr lang="fr-FR" smtClean="0"/>
              <a:t>?</a:t>
            </a:r>
            <a:endParaRPr lang="en-US" dirty="0"/>
          </a:p>
        </p:txBody>
      </p:sp>
      <p:pic>
        <p:nvPicPr>
          <p:cNvPr id="2050" name="Picture 2" descr="D:\MoSIG\S3\MachineLearning\Papers\OurPaper\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0363" y="3467088"/>
            <a:ext cx="3343275" cy="733425"/>
          </a:xfrm>
          <a:prstGeom prst="rect">
            <a:avLst/>
          </a:prstGeom>
          <a:noFill/>
        </p:spPr>
      </p:pic>
      <p:pic>
        <p:nvPicPr>
          <p:cNvPr id="2051" name="Picture 3" descr="D:\MoSIG\S3\MachineLearning\Papers\OurPaper\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150" y="4579962"/>
            <a:ext cx="3695700" cy="1657350"/>
          </a:xfrm>
          <a:prstGeom prst="rect">
            <a:avLst/>
          </a:prstGeom>
          <a:noFill/>
        </p:spPr>
      </p:pic>
      <p:pic>
        <p:nvPicPr>
          <p:cNvPr id="2052" name="Picture 4" descr="D:\MoSIG\S3\MachineLearning\Papers\OurPaper\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3700" y="2420888"/>
            <a:ext cx="3276600" cy="66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Categorization by SVM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formulated in terms of scalar products in the second feature space, by introducing the kernel</a:t>
            </a:r>
          </a:p>
          <a:p>
            <a:pPr lvl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Then the decision function becomes</a:t>
            </a:r>
          </a:p>
        </p:txBody>
      </p:sp>
      <p:pic>
        <p:nvPicPr>
          <p:cNvPr id="1026" name="Picture 2" descr="D:\MoSIG\S3\MachineLearning\Papers\OurPaper\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4815" y="3068960"/>
            <a:ext cx="2974371" cy="792088"/>
          </a:xfrm>
          <a:prstGeom prst="rect">
            <a:avLst/>
          </a:prstGeom>
          <a:noFill/>
        </p:spPr>
      </p:pic>
      <p:pic>
        <p:nvPicPr>
          <p:cNvPr id="1027" name="Picture 3" descr="D:\MoSIG\S3\MachineLearning\Papers\OurPaper\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1150" y="5013176"/>
            <a:ext cx="4141700" cy="863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Method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 err="1" smtClean="0"/>
              <a:t>Experiments</a:t>
            </a:r>
            <a:endParaRPr lang="fr-FR" dirty="0" smtClean="0"/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samples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inhouse</a:t>
            </a:r>
            <a:r>
              <a:rPr lang="fr-FR" dirty="0" smtClean="0"/>
              <a:t> </a:t>
            </a:r>
            <a:r>
              <a:rPr lang="fr-FR" dirty="0" err="1" smtClean="0"/>
              <a:t>dataset</a:t>
            </a:r>
            <a:endParaRPr lang="en-US" dirty="0"/>
          </a:p>
        </p:txBody>
      </p:sp>
      <p:pic>
        <p:nvPicPr>
          <p:cNvPr id="3074" name="Picture 2" descr="D:\MoSIG\S3\MachineLearning\Papers\OurPaper\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8882" y="2426171"/>
            <a:ext cx="6726237" cy="366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Impact of the </a:t>
            </a:r>
            <a:r>
              <a:rPr lang="fr-FR" dirty="0" err="1" smtClean="0"/>
              <a:t>number</a:t>
            </a:r>
            <a:r>
              <a:rPr lang="fr-FR" dirty="0" smtClean="0"/>
              <a:t> of clusters on classifier </a:t>
            </a:r>
            <a:r>
              <a:rPr lang="fr-FR" dirty="0" err="1" smtClean="0"/>
              <a:t>accuracy</a:t>
            </a:r>
            <a:r>
              <a:rPr lang="fr-FR" dirty="0" smtClean="0"/>
              <a:t> and </a:t>
            </a:r>
            <a:r>
              <a:rPr lang="fr-FR" dirty="0" err="1" smtClean="0"/>
              <a:t>evaluate</a:t>
            </a:r>
            <a:r>
              <a:rPr lang="fr-FR" dirty="0" smtClean="0"/>
              <a:t> the performance of </a:t>
            </a:r>
          </a:p>
          <a:p>
            <a:pPr lvl="1"/>
            <a:r>
              <a:rPr lang="fr-FR" dirty="0" err="1" smtClean="0"/>
              <a:t>Naive</a:t>
            </a:r>
            <a:r>
              <a:rPr lang="fr-FR" dirty="0" smtClean="0"/>
              <a:t> Bayes classifier</a:t>
            </a:r>
          </a:p>
          <a:p>
            <a:pPr lvl="1"/>
            <a:r>
              <a:rPr lang="fr-FR" dirty="0" smtClean="0"/>
              <a:t>SVM</a:t>
            </a:r>
          </a:p>
          <a:p>
            <a:pPr lvl="1"/>
            <a:endParaRPr lang="fr-FR" dirty="0" smtClean="0"/>
          </a:p>
          <a:p>
            <a:r>
              <a:rPr lang="fr-FR" dirty="0" err="1" smtClean="0"/>
              <a:t>Three</a:t>
            </a:r>
            <a:r>
              <a:rPr lang="fr-FR" dirty="0" smtClean="0"/>
              <a:t> performance </a:t>
            </a:r>
            <a:r>
              <a:rPr lang="fr-FR" dirty="0" err="1" smtClean="0"/>
              <a:t>measures</a:t>
            </a:r>
            <a:r>
              <a:rPr lang="fr-FR" dirty="0" smtClean="0"/>
              <a:t> are </a:t>
            </a:r>
            <a:r>
              <a:rPr lang="fr-FR" dirty="0" err="1" smtClean="0"/>
              <a:t>used</a:t>
            </a:r>
            <a:endParaRPr lang="fr-FR" dirty="0" smtClean="0"/>
          </a:p>
          <a:p>
            <a:pPr lvl="1"/>
            <a:r>
              <a:rPr lang="fr-FR" dirty="0" smtClean="0"/>
              <a:t>Confusion </a:t>
            </a:r>
            <a:r>
              <a:rPr lang="fr-FR" dirty="0" err="1" smtClean="0"/>
              <a:t>matrix</a:t>
            </a:r>
            <a:endParaRPr lang="fr-FR" dirty="0" smtClean="0"/>
          </a:p>
          <a:p>
            <a:pPr lvl="1"/>
            <a:r>
              <a:rPr lang="fr-FR" dirty="0" err="1" smtClean="0"/>
              <a:t>Overall</a:t>
            </a:r>
            <a:r>
              <a:rPr lang="fr-FR" dirty="0" smtClean="0"/>
              <a:t> </a:t>
            </a:r>
            <a:r>
              <a:rPr lang="fr-FR" dirty="0" err="1" smtClean="0"/>
              <a:t>error</a:t>
            </a:r>
            <a:r>
              <a:rPr lang="fr-FR" dirty="0" smtClean="0"/>
              <a:t> rate</a:t>
            </a:r>
          </a:p>
          <a:p>
            <a:pPr lvl="1"/>
            <a:r>
              <a:rPr lang="fr-FR" dirty="0" err="1" smtClean="0"/>
              <a:t>Mean</a:t>
            </a:r>
            <a:r>
              <a:rPr lang="fr-FR" dirty="0" smtClean="0"/>
              <a:t> </a:t>
            </a:r>
            <a:r>
              <a:rPr lang="fr-FR" dirty="0" err="1" smtClean="0"/>
              <a:t>ranks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endParaRPr lang="en-US" dirty="0"/>
          </a:p>
        </p:txBody>
      </p:sp>
      <p:pic>
        <p:nvPicPr>
          <p:cNvPr id="4" name="Content Placeholder 3" descr="res-naiv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3969" y="1196752"/>
            <a:ext cx="6716063" cy="2724530"/>
          </a:xfrm>
        </p:spPr>
      </p:pic>
      <p:pic>
        <p:nvPicPr>
          <p:cNvPr id="5" name="Picture 4" descr="res-sv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4916" y="3945951"/>
            <a:ext cx="6754168" cy="286742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771800" y="3356992"/>
            <a:ext cx="43204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771800" y="1628800"/>
            <a:ext cx="43204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771800" y="4581128"/>
            <a:ext cx="43204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787298" y="6307450"/>
            <a:ext cx="43204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52120" y="1484784"/>
            <a:ext cx="504056" cy="23042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652120" y="4221088"/>
            <a:ext cx="504056" cy="25649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For K = 1000</a:t>
            </a:r>
          </a:p>
          <a:p>
            <a:pPr lvl="1"/>
            <a:r>
              <a:rPr lang="fr-FR" dirty="0" err="1" smtClean="0"/>
              <a:t>Naive</a:t>
            </a:r>
            <a:r>
              <a:rPr lang="fr-FR" dirty="0" smtClean="0"/>
              <a:t> Bayes 28%	SVM 15%</a:t>
            </a:r>
            <a:endParaRPr lang="en-US" dirty="0"/>
          </a:p>
        </p:txBody>
      </p:sp>
      <p:pic>
        <p:nvPicPr>
          <p:cNvPr id="1026" name="Picture 2" descr="D:\MoSIG\S3\MachineLearning\Papers\OurPaper\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6411416" cy="3686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Performance of SVM in </a:t>
            </a:r>
            <a:r>
              <a:rPr lang="fr-FR" dirty="0" err="1" smtClean="0"/>
              <a:t>another</a:t>
            </a:r>
            <a:r>
              <a:rPr lang="fr-FR" dirty="0" smtClean="0"/>
              <a:t> </a:t>
            </a:r>
            <a:r>
              <a:rPr lang="fr-FR" dirty="0" err="1" smtClean="0"/>
              <a:t>dataset</a:t>
            </a:r>
            <a:endParaRPr lang="fr-FR" dirty="0" smtClean="0"/>
          </a:p>
        </p:txBody>
      </p:sp>
      <p:pic>
        <p:nvPicPr>
          <p:cNvPr id="2050" name="Picture 2" descr="D:\MoSIG\S3\MachineLearning\Papers\OurPaper\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226425"/>
            <a:ext cx="7056784" cy="4370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D:\MoSIG\S3\MachineLearning\Papers\OurPaper\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922" y="1634480"/>
            <a:ext cx="7993526" cy="2946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method</a:t>
            </a:r>
            <a:r>
              <a:rPr lang="fr-FR" dirty="0" smtClean="0"/>
              <a:t> for </a:t>
            </a:r>
            <a:r>
              <a:rPr lang="fr-FR" dirty="0" err="1" smtClean="0"/>
              <a:t>generic</a:t>
            </a:r>
            <a:r>
              <a:rPr lang="fr-FR" dirty="0" smtClean="0"/>
              <a:t> </a:t>
            </a:r>
            <a:r>
              <a:rPr lang="fr-FR" dirty="0" err="1" smtClean="0"/>
              <a:t>visual</a:t>
            </a:r>
            <a:r>
              <a:rPr lang="fr-FR" dirty="0" smtClean="0"/>
              <a:t> </a:t>
            </a:r>
            <a:r>
              <a:rPr lang="fr-FR" dirty="0" err="1" smtClean="0"/>
              <a:t>categorization</a:t>
            </a:r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pic>
        <p:nvPicPr>
          <p:cNvPr id="4099" name="Picture 3" descr="D:\MoSIG\S3\MachineLearning\Papers\OurPaper\Images\P1070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92896"/>
            <a:ext cx="3297710" cy="3600000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>
            <a:off x="4413326" y="4292896"/>
            <a:ext cx="1526826" cy="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12160" y="404745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Face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Multiple </a:t>
            </a:r>
            <a:r>
              <a:rPr lang="fr-FR" sz="2800" dirty="0" err="1" smtClean="0"/>
              <a:t>objects</a:t>
            </a:r>
            <a:r>
              <a:rPr lang="fr-FR" sz="2800" dirty="0" smtClean="0"/>
              <a:t> of the </a:t>
            </a:r>
            <a:r>
              <a:rPr lang="fr-FR" sz="2800" dirty="0" err="1" smtClean="0"/>
              <a:t>same</a:t>
            </a:r>
            <a:r>
              <a:rPr lang="fr-FR" sz="2800" dirty="0" smtClean="0"/>
              <a:t> </a:t>
            </a:r>
            <a:r>
              <a:rPr lang="fr-FR" sz="2800" dirty="0" err="1" smtClean="0"/>
              <a:t>category</a:t>
            </a:r>
            <a:r>
              <a:rPr lang="fr-FR" sz="2800" dirty="0" smtClean="0"/>
              <a:t>/ partial </a:t>
            </a:r>
            <a:r>
              <a:rPr lang="fr-FR" sz="2800" dirty="0" err="1" smtClean="0"/>
              <a:t>view</a:t>
            </a:r>
            <a:endParaRPr lang="fr-FR" sz="2800" dirty="0" smtClean="0"/>
          </a:p>
          <a:p>
            <a:endParaRPr lang="fr-FR" sz="2800" dirty="0" smtClean="0"/>
          </a:p>
          <a:p>
            <a:endParaRPr lang="fr-FR" sz="2800" dirty="0" smtClean="0"/>
          </a:p>
          <a:p>
            <a:endParaRPr lang="fr-FR" sz="2800" dirty="0" smtClean="0"/>
          </a:p>
          <a:p>
            <a:r>
              <a:rPr lang="fr-FR" sz="2800" dirty="0" err="1" smtClean="0"/>
              <a:t>Misclassifications</a:t>
            </a:r>
            <a:endParaRPr lang="fr-FR" sz="2800" dirty="0" smtClean="0"/>
          </a:p>
        </p:txBody>
      </p:sp>
      <p:pic>
        <p:nvPicPr>
          <p:cNvPr id="4098" name="Picture 2" descr="D:\MoSIG\S3\MachineLearning\Papers\OurPaper\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107" y="2132856"/>
            <a:ext cx="6935787" cy="1504950"/>
          </a:xfrm>
          <a:prstGeom prst="rect">
            <a:avLst/>
          </a:prstGeom>
          <a:noFill/>
        </p:spPr>
      </p:pic>
      <p:pic>
        <p:nvPicPr>
          <p:cNvPr id="4099" name="Picture 3" descr="D:\MoSIG\S3\MachineLearning\Papers\OurPaper\1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6981" y="4221088"/>
            <a:ext cx="6650038" cy="2200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Method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Experiments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 smtClean="0"/>
              <a:t>Conclusion</a:t>
            </a:r>
          </a:p>
          <a:p>
            <a:pPr lvl="1"/>
            <a:r>
              <a:rPr lang="fr-FR" dirty="0" smtClean="0"/>
              <a:t>Future </a:t>
            </a:r>
            <a:r>
              <a:rPr lang="fr-FR" dirty="0" err="1" smtClean="0"/>
              <a:t>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Advantages</a:t>
            </a:r>
            <a:endParaRPr lang="fr-FR" dirty="0" smtClean="0"/>
          </a:p>
          <a:p>
            <a:pPr lvl="1"/>
            <a:r>
              <a:rPr lang="fr-FR" dirty="0" smtClean="0"/>
              <a:t>Bag of </a:t>
            </a:r>
            <a:r>
              <a:rPr lang="fr-FR" dirty="0" err="1" smtClean="0"/>
              <a:t>Keypoints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simple</a:t>
            </a:r>
          </a:p>
          <a:p>
            <a:pPr lvl="1"/>
            <a:r>
              <a:rPr lang="fr-FR" dirty="0" err="1" smtClean="0"/>
              <a:t>Computationally</a:t>
            </a:r>
            <a:r>
              <a:rPr lang="fr-FR" dirty="0" smtClean="0"/>
              <a:t> efficient</a:t>
            </a:r>
          </a:p>
          <a:p>
            <a:pPr lvl="1"/>
            <a:r>
              <a:rPr lang="fr-FR" dirty="0" smtClean="0"/>
              <a:t>Invariant to affine transformations, occlusions, </a:t>
            </a:r>
            <a:r>
              <a:rPr lang="fr-FR" dirty="0" err="1" smtClean="0"/>
              <a:t>lighting</a:t>
            </a:r>
            <a:r>
              <a:rPr lang="fr-FR" dirty="0" smtClean="0"/>
              <a:t>, intra-class variations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Future </a:t>
            </a:r>
            <a:r>
              <a:rPr lang="fr-FR" dirty="0" err="1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Extend</a:t>
            </a:r>
            <a:r>
              <a:rPr lang="fr-FR" dirty="0" smtClean="0"/>
              <a:t> to more </a:t>
            </a:r>
            <a:r>
              <a:rPr lang="fr-FR" dirty="0" err="1" smtClean="0"/>
              <a:t>visual</a:t>
            </a:r>
            <a:r>
              <a:rPr lang="fr-FR" dirty="0" smtClean="0"/>
              <a:t> </a:t>
            </a:r>
            <a:r>
              <a:rPr lang="fr-FR" dirty="0" err="1" smtClean="0"/>
              <a:t>categories</a:t>
            </a:r>
            <a:endParaRPr lang="fr-FR" dirty="0" smtClean="0"/>
          </a:p>
          <a:p>
            <a:r>
              <a:rPr lang="fr-FR" dirty="0" err="1" smtClean="0"/>
              <a:t>Extend</a:t>
            </a:r>
            <a:r>
              <a:rPr lang="fr-FR" dirty="0" smtClean="0"/>
              <a:t> the </a:t>
            </a:r>
            <a:r>
              <a:rPr lang="fr-FR" dirty="0" err="1" smtClean="0"/>
              <a:t>categorizer</a:t>
            </a:r>
            <a:r>
              <a:rPr lang="fr-FR" dirty="0" smtClean="0"/>
              <a:t> to </a:t>
            </a:r>
            <a:r>
              <a:rPr lang="fr-FR" dirty="0" err="1" smtClean="0"/>
              <a:t>incorporate</a:t>
            </a:r>
            <a:r>
              <a:rPr lang="fr-FR" dirty="0" smtClean="0"/>
              <a:t> </a:t>
            </a:r>
            <a:r>
              <a:rPr lang="fr-FR" dirty="0" err="1" smtClean="0"/>
              <a:t>geometric</a:t>
            </a:r>
            <a:r>
              <a:rPr lang="fr-FR" dirty="0" smtClean="0"/>
              <a:t> information</a:t>
            </a:r>
          </a:p>
          <a:p>
            <a:r>
              <a:rPr lang="fr-FR" dirty="0" err="1" smtClean="0"/>
              <a:t>Make</a:t>
            </a:r>
            <a:r>
              <a:rPr lang="fr-FR" dirty="0" smtClean="0"/>
              <a:t> the </a:t>
            </a:r>
            <a:r>
              <a:rPr lang="fr-FR" dirty="0" err="1" smtClean="0"/>
              <a:t>method</a:t>
            </a:r>
            <a:r>
              <a:rPr lang="fr-FR" dirty="0" smtClean="0"/>
              <a:t> </a:t>
            </a:r>
            <a:r>
              <a:rPr lang="fr-FR" dirty="0" err="1" smtClean="0"/>
              <a:t>robust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the </a:t>
            </a:r>
            <a:r>
              <a:rPr lang="fr-FR" dirty="0" err="1" smtClean="0"/>
              <a:t>object</a:t>
            </a:r>
            <a:r>
              <a:rPr lang="fr-FR" dirty="0" smtClean="0"/>
              <a:t> of </a:t>
            </a:r>
            <a:r>
              <a:rPr lang="fr-FR" dirty="0" err="1" smtClean="0"/>
              <a:t>interest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occupying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a </a:t>
            </a:r>
            <a:r>
              <a:rPr lang="fr-FR" dirty="0" err="1" smtClean="0"/>
              <a:t>small</a:t>
            </a:r>
            <a:r>
              <a:rPr lang="fr-FR" dirty="0" smtClean="0"/>
              <a:t> fraction of the image</a:t>
            </a:r>
          </a:p>
          <a:p>
            <a:r>
              <a:rPr lang="fr-FR" dirty="0" err="1" smtClean="0"/>
              <a:t>Investigate</a:t>
            </a:r>
            <a:r>
              <a:rPr lang="fr-FR" dirty="0" smtClean="0"/>
              <a:t> </a:t>
            </a:r>
            <a:r>
              <a:rPr lang="fr-FR" dirty="0" err="1" smtClean="0"/>
              <a:t>many</a:t>
            </a:r>
            <a:r>
              <a:rPr lang="fr-FR" dirty="0" smtClean="0"/>
              <a:t> alternatives for </a:t>
            </a:r>
            <a:r>
              <a:rPr lang="fr-FR" dirty="0" err="1" smtClean="0"/>
              <a:t>each</a:t>
            </a:r>
            <a:r>
              <a:rPr lang="fr-FR" dirty="0" smtClean="0"/>
              <a:t> of the four </a:t>
            </a:r>
            <a:r>
              <a:rPr lang="fr-FR" dirty="0" err="1" smtClean="0"/>
              <a:t>steps</a:t>
            </a:r>
            <a:r>
              <a:rPr lang="fr-FR" dirty="0" smtClean="0"/>
              <a:t> of the basic </a:t>
            </a:r>
            <a:r>
              <a:rPr lang="fr-FR" dirty="0" err="1" smtClean="0"/>
              <a:t>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19871"/>
            <a:ext cx="8229600" cy="821097"/>
          </a:xfrm>
        </p:spPr>
        <p:txBody>
          <a:bodyPr>
            <a:normAutofit/>
          </a:bodyPr>
          <a:lstStyle/>
          <a:p>
            <a:r>
              <a:rPr lang="fr-FR" dirty="0" smtClean="0"/>
              <a:t>Q&amp;A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3327983"/>
            <a:ext cx="8229600" cy="821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You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2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7682" y="1269000"/>
            <a:ext cx="7228637" cy="432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5421" y="332656"/>
            <a:ext cx="7233159" cy="3240000"/>
          </a:xfrm>
          <a:prstGeom prst="rect">
            <a:avLst/>
          </a:prstGeom>
        </p:spPr>
      </p:pic>
      <p:pic>
        <p:nvPicPr>
          <p:cNvPr id="7" name="Picture 6" descr="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6616" y="3573016"/>
            <a:ext cx="7310769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5536" y="1449000"/>
            <a:ext cx="5192929" cy="39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2117" y="1809000"/>
            <a:ext cx="7699766" cy="32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5540" y="1269000"/>
            <a:ext cx="7352920" cy="43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P10706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3145" y="2709320"/>
            <a:ext cx="3297710" cy="36000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547664" y="2708920"/>
            <a:ext cx="5976664" cy="3600000"/>
            <a:chOff x="1547664" y="2708920"/>
            <a:chExt cx="5976664" cy="3600000"/>
          </a:xfrm>
        </p:grpSpPr>
        <p:grpSp>
          <p:nvGrpSpPr>
            <p:cNvPr id="9" name="Group 8"/>
            <p:cNvGrpSpPr/>
            <p:nvPr/>
          </p:nvGrpSpPr>
          <p:grpSpPr>
            <a:xfrm>
              <a:off x="2923145" y="2708920"/>
              <a:ext cx="3297710" cy="3600000"/>
              <a:chOff x="2923145" y="2708920"/>
              <a:chExt cx="3297710" cy="3600000"/>
            </a:xfrm>
          </p:grpSpPr>
          <p:pic>
            <p:nvPicPr>
              <p:cNvPr id="4" name="Picture 3" descr="P1070641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923145" y="2708920"/>
                <a:ext cx="3297710" cy="3600000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3203848" y="3429000"/>
                <a:ext cx="1368152" cy="136815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644008" y="3861048"/>
                <a:ext cx="1368152" cy="136815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547664" y="3244334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Prasad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16216" y="3244334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Xinwu</a:t>
              </a:r>
              <a:endParaRPr lang="en-US" dirty="0"/>
            </a:p>
          </p:txBody>
        </p:sp>
        <p:cxnSp>
          <p:nvCxnSpPr>
            <p:cNvPr id="14" name="Straight Arrow Connector 13"/>
            <p:cNvCxnSpPr>
              <a:stCxn id="7" idx="3"/>
              <a:endCxn id="5" idx="1"/>
            </p:cNvCxnSpPr>
            <p:nvPr/>
          </p:nvCxnSpPr>
          <p:spPr>
            <a:xfrm>
              <a:off x="2411760" y="3429000"/>
              <a:ext cx="792088" cy="68407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1"/>
              <a:endCxn id="6" idx="3"/>
            </p:cNvCxnSpPr>
            <p:nvPr/>
          </p:nvCxnSpPr>
          <p:spPr>
            <a:xfrm flipH="1">
              <a:off x="6012160" y="3429000"/>
              <a:ext cx="504056" cy="111612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Visual </a:t>
            </a:r>
            <a:r>
              <a:rPr lang="fr-FR" dirty="0" err="1" smtClean="0"/>
              <a:t>Categorization</a:t>
            </a:r>
            <a:r>
              <a:rPr lang="fr-FR" dirty="0" smtClean="0"/>
              <a:t> Is 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fr-FR" dirty="0" smtClean="0"/>
              <a:t>Recognition</a:t>
            </a:r>
          </a:p>
          <a:p>
            <a:pPr marL="742950" lvl="2" indent="-342900"/>
            <a:r>
              <a:rPr lang="fr-FR" dirty="0" err="1" smtClean="0"/>
              <a:t>Concerns</a:t>
            </a:r>
            <a:r>
              <a:rPr lang="fr-FR" dirty="0" smtClean="0"/>
              <a:t> the identification of </a:t>
            </a:r>
            <a:r>
              <a:rPr lang="fr-FR" dirty="0" err="1" smtClean="0"/>
              <a:t>particular</a:t>
            </a:r>
            <a:r>
              <a:rPr lang="fr-FR" dirty="0" smtClean="0"/>
              <a:t> </a:t>
            </a:r>
            <a:r>
              <a:rPr lang="fr-FR" dirty="0" err="1" smtClean="0"/>
              <a:t>object</a:t>
            </a:r>
            <a:r>
              <a:rPr lang="fr-FR" dirty="0" smtClean="0"/>
              <a:t> instances</a:t>
            </a:r>
          </a:p>
          <a:p>
            <a:pPr marL="742950" lvl="2" indent="-342900"/>
            <a:endParaRPr lang="fr-FR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4401" y="1989000"/>
            <a:ext cx="7795198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Visual </a:t>
            </a:r>
            <a:r>
              <a:rPr lang="fr-FR" dirty="0" err="1" smtClean="0"/>
              <a:t>Categorization</a:t>
            </a:r>
            <a:r>
              <a:rPr lang="fr-FR" dirty="0" smtClean="0"/>
              <a:t> Is 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fr-FR" dirty="0" smtClean="0"/>
              <a:t>Content </a:t>
            </a:r>
            <a:r>
              <a:rPr lang="fr-FR" dirty="0" err="1" smtClean="0"/>
              <a:t>based</a:t>
            </a:r>
            <a:r>
              <a:rPr lang="fr-FR" dirty="0" smtClean="0"/>
              <a:t> image </a:t>
            </a:r>
            <a:r>
              <a:rPr lang="fr-FR" dirty="0" err="1" smtClean="0"/>
              <a:t>retrieval</a:t>
            </a:r>
            <a:endParaRPr lang="fr-FR" dirty="0" smtClean="0"/>
          </a:p>
          <a:p>
            <a:pPr marL="742950" lvl="2" indent="-342900"/>
            <a:r>
              <a:rPr lang="fr-FR" dirty="0" err="1" smtClean="0"/>
              <a:t>Retrieving</a:t>
            </a:r>
            <a:r>
              <a:rPr lang="fr-FR" dirty="0" smtClean="0"/>
              <a:t> images on the basis of </a:t>
            </a:r>
            <a:r>
              <a:rPr lang="fr-FR" dirty="0" err="1" smtClean="0"/>
              <a:t>low</a:t>
            </a:r>
            <a:r>
              <a:rPr lang="fr-FR" dirty="0" smtClean="0"/>
              <a:t>-</a:t>
            </a:r>
            <a:r>
              <a:rPr lang="fr-FR" dirty="0" err="1" smtClean="0"/>
              <a:t>level</a:t>
            </a:r>
            <a:r>
              <a:rPr lang="fr-FR" dirty="0" smtClean="0"/>
              <a:t> image </a:t>
            </a:r>
            <a:r>
              <a:rPr lang="fr-FR" dirty="0" err="1" smtClean="0"/>
              <a:t>features</a:t>
            </a:r>
            <a:endParaRPr lang="fr-FR" dirty="0" smtClean="0"/>
          </a:p>
          <a:p>
            <a:endParaRPr lang="en-US" dirty="0"/>
          </a:p>
        </p:txBody>
      </p:sp>
      <p:pic>
        <p:nvPicPr>
          <p:cNvPr id="5" name="Picture 4" descr="Gu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260204"/>
            <a:ext cx="1190625" cy="1104900"/>
          </a:xfrm>
          <a:prstGeom prst="rect">
            <a:avLst/>
          </a:prstGeom>
        </p:spPr>
      </p:pic>
      <p:pic>
        <p:nvPicPr>
          <p:cNvPr id="6" name="Picture 5" descr="d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62139" y="3717032"/>
            <a:ext cx="1685925" cy="1476375"/>
          </a:xfrm>
          <a:prstGeom prst="rect">
            <a:avLst/>
          </a:prstGeom>
        </p:spPr>
      </p:pic>
      <p:pic>
        <p:nvPicPr>
          <p:cNvPr id="7" name="Picture 6" descr="Captu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0849" y="4931923"/>
            <a:ext cx="600159" cy="657317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7" idx="3"/>
            <a:endCxn id="6" idx="1"/>
          </p:cNvCxnSpPr>
          <p:nvPr/>
        </p:nvCxnSpPr>
        <p:spPr>
          <a:xfrm flipV="1">
            <a:off x="2011008" y="4455220"/>
            <a:ext cx="1451131" cy="80536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  <a:endCxn id="6" idx="1"/>
          </p:cNvCxnSpPr>
          <p:nvPr/>
        </p:nvCxnSpPr>
        <p:spPr>
          <a:xfrm>
            <a:off x="2306241" y="3812654"/>
            <a:ext cx="1155898" cy="64256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5148064" y="3226783"/>
            <a:ext cx="1909866" cy="2506473"/>
            <a:chOff x="5148064" y="3226783"/>
            <a:chExt cx="1909866" cy="2506473"/>
          </a:xfrm>
        </p:grpSpPr>
        <p:pic>
          <p:nvPicPr>
            <p:cNvPr id="4" name="Picture 3" descr="P107064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72199" y="3226783"/>
              <a:ext cx="648073" cy="778281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>
              <a:stCxn id="6" idx="3"/>
              <a:endCxn id="1027" idx="1"/>
            </p:cNvCxnSpPr>
            <p:nvPr/>
          </p:nvCxnSpPr>
          <p:spPr>
            <a:xfrm>
              <a:off x="5148064" y="4455220"/>
              <a:ext cx="1224136" cy="104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 descr="D:\MoSIG\S3\MachineLearning\Papers\OurPaper\Images\P1070621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72200" y="4941168"/>
              <a:ext cx="685730" cy="792088"/>
            </a:xfrm>
            <a:prstGeom prst="rect">
              <a:avLst/>
            </a:prstGeom>
            <a:noFill/>
          </p:spPr>
        </p:pic>
        <p:pic>
          <p:nvPicPr>
            <p:cNvPr id="1027" name="Picture 3" descr="D:\MoSIG\S3\MachineLearning\Papers\OurPaper\Images\P1070635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72200" y="4077072"/>
              <a:ext cx="648072" cy="75838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Visual </a:t>
            </a:r>
            <a:r>
              <a:rPr lang="fr-FR" dirty="0" err="1" smtClean="0"/>
              <a:t>Categorization</a:t>
            </a:r>
            <a:r>
              <a:rPr lang="fr-FR" dirty="0" smtClean="0"/>
              <a:t> Is 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fr-FR" dirty="0" err="1" smtClean="0"/>
              <a:t>Detection</a:t>
            </a:r>
            <a:endParaRPr lang="fr-FR" dirty="0" smtClean="0"/>
          </a:p>
          <a:p>
            <a:pPr marL="742950" lvl="2" indent="-342900"/>
            <a:r>
              <a:rPr lang="fr-FR" dirty="0" err="1" smtClean="0"/>
              <a:t>Deciding</a:t>
            </a:r>
            <a:r>
              <a:rPr lang="fr-FR" dirty="0" smtClean="0"/>
              <a:t> </a:t>
            </a:r>
            <a:r>
              <a:rPr lang="fr-FR" dirty="0" err="1" smtClean="0"/>
              <a:t>whether</a:t>
            </a:r>
            <a:r>
              <a:rPr lang="fr-FR" dirty="0" smtClean="0"/>
              <a:t> or not a </a:t>
            </a:r>
            <a:r>
              <a:rPr lang="fr-FR" dirty="0" err="1" smtClean="0"/>
              <a:t>member</a:t>
            </a:r>
            <a:r>
              <a:rPr lang="fr-FR" dirty="0" smtClean="0"/>
              <a:t> of </a:t>
            </a:r>
            <a:r>
              <a:rPr lang="fr-FR" b="1" i="1" dirty="0" smtClean="0">
                <a:solidFill>
                  <a:srgbClr val="FF0000"/>
                </a:solidFill>
              </a:rPr>
              <a:t>one </a:t>
            </a:r>
            <a:r>
              <a:rPr lang="fr-FR" b="1" i="1" dirty="0" err="1" smtClean="0">
                <a:solidFill>
                  <a:srgbClr val="FF0000"/>
                </a:solidFill>
              </a:rPr>
              <a:t>visual</a:t>
            </a:r>
            <a:r>
              <a:rPr lang="fr-FR" b="1" i="1" dirty="0" smtClean="0">
                <a:solidFill>
                  <a:srgbClr val="FF0000"/>
                </a:solidFill>
              </a:rPr>
              <a:t> </a:t>
            </a:r>
            <a:r>
              <a:rPr lang="fr-FR" b="1" i="1" dirty="0" err="1" smtClean="0">
                <a:solidFill>
                  <a:srgbClr val="FF0000"/>
                </a:solidFill>
              </a:rPr>
              <a:t>category</a:t>
            </a:r>
            <a:r>
              <a:rPr lang="fr-FR" b="1" i="1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present</a:t>
            </a:r>
            <a:r>
              <a:rPr lang="fr-FR" dirty="0" smtClean="0"/>
              <a:t> in a </a:t>
            </a:r>
            <a:r>
              <a:rPr lang="fr-FR" dirty="0" err="1" smtClean="0"/>
              <a:t>given</a:t>
            </a:r>
            <a:r>
              <a:rPr lang="fr-FR" dirty="0" smtClean="0"/>
              <a:t> image</a:t>
            </a:r>
          </a:p>
          <a:p>
            <a:pPr marL="342900" lvl="1" indent="-342900">
              <a:buNone/>
            </a:pPr>
            <a:endParaRPr lang="fr-FR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P10706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356992"/>
            <a:ext cx="2448272" cy="26726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4168" y="3851756"/>
            <a:ext cx="2031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Face	</a:t>
            </a:r>
            <a:r>
              <a:rPr lang="fr-FR" sz="2000" b="1" dirty="0" err="1" smtClean="0"/>
              <a:t>Yes</a:t>
            </a:r>
            <a:r>
              <a:rPr lang="fr-FR" sz="2000" b="1" dirty="0" smtClean="0"/>
              <a:t>	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84168" y="5003884"/>
            <a:ext cx="1407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Cat	No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Visual </a:t>
            </a:r>
            <a:r>
              <a:rPr lang="fr-FR" dirty="0" err="1" smtClean="0"/>
              <a:t>Categorization</a:t>
            </a:r>
            <a:r>
              <a:rPr lang="fr-FR" dirty="0" smtClean="0"/>
              <a:t> Is 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fr-FR" dirty="0" err="1" smtClean="0"/>
              <a:t>Detection</a:t>
            </a:r>
            <a:endParaRPr lang="fr-FR" dirty="0" smtClean="0"/>
          </a:p>
          <a:p>
            <a:pPr marL="742950" lvl="2" indent="-342900"/>
            <a:r>
              <a:rPr lang="fr-FR" dirty="0" err="1" smtClean="0"/>
              <a:t>Deciding</a:t>
            </a:r>
            <a:r>
              <a:rPr lang="fr-FR" dirty="0" smtClean="0"/>
              <a:t> </a:t>
            </a:r>
            <a:r>
              <a:rPr lang="fr-FR" dirty="0" err="1" smtClean="0"/>
              <a:t>whether</a:t>
            </a:r>
            <a:r>
              <a:rPr lang="fr-FR" dirty="0" smtClean="0"/>
              <a:t> or not a </a:t>
            </a:r>
            <a:r>
              <a:rPr lang="fr-FR" dirty="0" err="1" smtClean="0"/>
              <a:t>member</a:t>
            </a:r>
            <a:r>
              <a:rPr lang="fr-FR" dirty="0" smtClean="0"/>
              <a:t> of </a:t>
            </a:r>
            <a:r>
              <a:rPr lang="fr-FR" b="1" i="1" dirty="0" smtClean="0">
                <a:solidFill>
                  <a:srgbClr val="FF0000"/>
                </a:solidFill>
              </a:rPr>
              <a:t>one </a:t>
            </a:r>
            <a:r>
              <a:rPr lang="fr-FR" b="1" i="1" dirty="0" err="1" smtClean="0">
                <a:solidFill>
                  <a:srgbClr val="FF0000"/>
                </a:solidFill>
              </a:rPr>
              <a:t>visual</a:t>
            </a:r>
            <a:r>
              <a:rPr lang="fr-FR" b="1" i="1" dirty="0" smtClean="0">
                <a:solidFill>
                  <a:srgbClr val="FF0000"/>
                </a:solidFill>
              </a:rPr>
              <a:t> </a:t>
            </a:r>
            <a:r>
              <a:rPr lang="fr-FR" b="1" i="1" dirty="0" err="1" smtClean="0">
                <a:solidFill>
                  <a:srgbClr val="FF0000"/>
                </a:solidFill>
              </a:rPr>
              <a:t>category</a:t>
            </a:r>
            <a:r>
              <a:rPr lang="fr-FR" b="1" i="1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present</a:t>
            </a:r>
            <a:r>
              <a:rPr lang="fr-FR" dirty="0" smtClean="0"/>
              <a:t> in a </a:t>
            </a:r>
            <a:r>
              <a:rPr lang="fr-FR" dirty="0" err="1" smtClean="0"/>
              <a:t>given</a:t>
            </a:r>
            <a:r>
              <a:rPr lang="fr-FR" dirty="0" smtClean="0"/>
              <a:t> image</a:t>
            </a:r>
          </a:p>
          <a:p>
            <a:pPr marL="742950" lvl="2" indent="-342900"/>
            <a:endParaRPr lang="fr-FR" dirty="0"/>
          </a:p>
          <a:p>
            <a:pPr marL="742950" lvl="2" indent="-342900"/>
            <a:r>
              <a:rPr lang="fr-FR" dirty="0" smtClean="0"/>
              <a:t>« One Visual </a:t>
            </a:r>
            <a:r>
              <a:rPr lang="fr-FR" dirty="0" err="1" smtClean="0"/>
              <a:t>Category</a:t>
            </a:r>
            <a:r>
              <a:rPr lang="fr-FR" dirty="0" smtClean="0"/>
              <a:t> » - </a:t>
            </a:r>
            <a:r>
              <a:rPr lang="fr-FR" dirty="0" err="1" smtClean="0"/>
              <a:t>sounds</a:t>
            </a:r>
            <a:r>
              <a:rPr lang="fr-FR" dirty="0" smtClean="0"/>
              <a:t> </a:t>
            </a:r>
            <a:r>
              <a:rPr lang="fr-FR" dirty="0" err="1" smtClean="0"/>
              <a:t>similar</a:t>
            </a:r>
            <a:endParaRPr lang="fr-FR" dirty="0" smtClean="0"/>
          </a:p>
          <a:p>
            <a:pPr marL="742950" lvl="2" indent="-342900"/>
            <a:endParaRPr lang="fr-FR" dirty="0" smtClean="0"/>
          </a:p>
          <a:p>
            <a:pPr marL="742950" lvl="2" indent="-342900"/>
            <a:r>
              <a:rPr lang="fr-FR" dirty="0" err="1" smtClean="0"/>
              <a:t>Yet</a:t>
            </a:r>
            <a:r>
              <a:rPr lang="fr-FR" dirty="0" smtClean="0"/>
              <a:t> </a:t>
            </a:r>
            <a:r>
              <a:rPr lang="fr-FR" dirty="0" err="1" smtClean="0"/>
              <a:t>most</a:t>
            </a:r>
            <a:r>
              <a:rPr lang="fr-FR" dirty="0" smtClean="0"/>
              <a:t> of the </a:t>
            </a:r>
            <a:r>
              <a:rPr lang="fr-FR" dirty="0" err="1" smtClean="0"/>
              <a:t>existing</a:t>
            </a:r>
            <a:r>
              <a:rPr lang="fr-FR" dirty="0" smtClean="0"/>
              <a:t> </a:t>
            </a:r>
            <a:r>
              <a:rPr lang="fr-FR" dirty="0" err="1" smtClean="0"/>
              <a:t>detection</a:t>
            </a:r>
            <a:r>
              <a:rPr lang="fr-FR" dirty="0" smtClean="0"/>
              <a:t> techniques </a:t>
            </a:r>
            <a:r>
              <a:rPr lang="fr-FR" dirty="0" err="1" smtClean="0"/>
              <a:t>require</a:t>
            </a:r>
            <a:endParaRPr lang="fr-FR" dirty="0"/>
          </a:p>
          <a:p>
            <a:pPr marL="1200150" lvl="3" indent="-342900"/>
            <a:r>
              <a:rPr lang="fr-FR" dirty="0" err="1"/>
              <a:t>P</a:t>
            </a:r>
            <a:r>
              <a:rPr lang="fr-FR" dirty="0" err="1" smtClean="0"/>
              <a:t>recise</a:t>
            </a:r>
            <a:r>
              <a:rPr lang="fr-FR" dirty="0" smtClean="0"/>
              <a:t> </a:t>
            </a:r>
            <a:r>
              <a:rPr lang="fr-FR" dirty="0" err="1" smtClean="0"/>
              <a:t>manual</a:t>
            </a:r>
            <a:r>
              <a:rPr lang="fr-FR" dirty="0" smtClean="0"/>
              <a:t> </a:t>
            </a:r>
            <a:r>
              <a:rPr lang="fr-FR" dirty="0" err="1" smtClean="0"/>
              <a:t>alignment</a:t>
            </a:r>
            <a:r>
              <a:rPr lang="fr-FR" dirty="0" smtClean="0"/>
              <a:t> of the training images</a:t>
            </a:r>
          </a:p>
          <a:p>
            <a:pPr marL="1200150" lvl="3" indent="-342900"/>
            <a:r>
              <a:rPr lang="fr-FR" dirty="0" err="1" smtClean="0"/>
              <a:t>Segregation</a:t>
            </a:r>
            <a:r>
              <a:rPr lang="fr-FR" dirty="0" smtClean="0"/>
              <a:t> of </a:t>
            </a:r>
            <a:r>
              <a:rPr lang="fr-FR" dirty="0" err="1" smtClean="0"/>
              <a:t>these</a:t>
            </a:r>
            <a:r>
              <a:rPr lang="fr-FR" dirty="0" smtClean="0"/>
              <a:t> images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views</a:t>
            </a:r>
            <a:endParaRPr lang="fr-FR" dirty="0"/>
          </a:p>
          <a:p>
            <a:pPr marL="742950" lvl="2" indent="-342900"/>
            <a:endParaRPr lang="fr-FR" dirty="0"/>
          </a:p>
          <a:p>
            <a:pPr marL="742950" lvl="2" indent="-342900"/>
            <a:r>
              <a:rPr lang="fr-FR" dirty="0" err="1" smtClean="0"/>
              <a:t>Bags</a:t>
            </a:r>
            <a:r>
              <a:rPr lang="fr-FR" dirty="0" smtClean="0"/>
              <a:t> </a:t>
            </a:r>
            <a:r>
              <a:rPr lang="fr-FR" dirty="0" smtClean="0"/>
              <a:t>of </a:t>
            </a:r>
            <a:r>
              <a:rPr lang="fr-FR" dirty="0" err="1" smtClean="0"/>
              <a:t>Keypoints</a:t>
            </a:r>
            <a:r>
              <a:rPr lang="fr-FR" dirty="0" smtClean="0"/>
              <a:t> </a:t>
            </a:r>
            <a:r>
              <a:rPr lang="fr-FR" dirty="0" err="1" smtClean="0"/>
              <a:t>don’t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</a:t>
            </a:r>
            <a:r>
              <a:rPr lang="fr-FR" dirty="0" err="1" smtClean="0"/>
              <a:t>any</a:t>
            </a:r>
            <a:r>
              <a:rPr lang="fr-FR" dirty="0" smtClean="0"/>
              <a:t> of </a:t>
            </a:r>
            <a:r>
              <a:rPr lang="fr-FR" dirty="0" err="1" smtClean="0"/>
              <a:t>these</a:t>
            </a:r>
            <a:endParaRPr lang="fr-FR" dirty="0" smtClean="0"/>
          </a:p>
          <a:p>
            <a:pPr marL="342900" lvl="1" indent="-342900">
              <a:buNone/>
            </a:pPr>
            <a:endParaRPr lang="fr-FR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Expected</a:t>
            </a:r>
            <a:r>
              <a:rPr lang="fr-FR" dirty="0" smtClean="0"/>
              <a:t>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readily</a:t>
            </a:r>
            <a:r>
              <a:rPr lang="fr-FR" dirty="0" smtClean="0"/>
              <a:t> </a:t>
            </a:r>
            <a:r>
              <a:rPr lang="fr-FR" dirty="0" err="1" smtClean="0"/>
              <a:t>extendable</a:t>
            </a:r>
            <a:endParaRPr lang="fr-FR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fr-FR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handle</a:t>
            </a:r>
            <a:r>
              <a:rPr lang="fr-FR" dirty="0" smtClean="0"/>
              <a:t> the variations in </a:t>
            </a:r>
            <a:r>
              <a:rPr lang="fr-FR" dirty="0" err="1" smtClean="0"/>
              <a:t>view</a:t>
            </a:r>
            <a:r>
              <a:rPr lang="fr-FR" dirty="0" smtClean="0"/>
              <a:t>, </a:t>
            </a:r>
            <a:r>
              <a:rPr lang="fr-FR" dirty="0" err="1" smtClean="0"/>
              <a:t>imaging</a:t>
            </a:r>
            <a:r>
              <a:rPr lang="fr-FR" dirty="0" smtClean="0"/>
              <a:t>, </a:t>
            </a:r>
            <a:r>
              <a:rPr lang="fr-FR" dirty="0" err="1" smtClean="0"/>
              <a:t>lighting</a:t>
            </a:r>
            <a:r>
              <a:rPr lang="fr-FR" dirty="0" smtClean="0"/>
              <a:t> condition, occlusion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fr-FR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handle</a:t>
            </a:r>
            <a:r>
              <a:rPr lang="fr-FR" dirty="0" smtClean="0"/>
              <a:t> intra class variations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827</TotalTime>
  <Words>1301</Words>
  <Application>Microsoft Office PowerPoint</Application>
  <PresentationFormat>On-screen Show (4:3)</PresentationFormat>
  <Paragraphs>263</Paragraphs>
  <Slides>50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Visual Categorization With Bags of Keypoints</vt:lpstr>
      <vt:lpstr>Outline</vt:lpstr>
      <vt:lpstr>Outline</vt:lpstr>
      <vt:lpstr>Introduction</vt:lpstr>
      <vt:lpstr>Visual Categorization Is NOT</vt:lpstr>
      <vt:lpstr>Visual Categorization Is NOT</vt:lpstr>
      <vt:lpstr>Visual Categorization Is NOT</vt:lpstr>
      <vt:lpstr>Visual Categorization Is NOT</vt:lpstr>
      <vt:lpstr>Expected Goals</vt:lpstr>
      <vt:lpstr>Bag of Words Analogy</vt:lpstr>
      <vt:lpstr>Bag of Words Analogy</vt:lpstr>
      <vt:lpstr>Bag of Words Analogy</vt:lpstr>
      <vt:lpstr>Bag of Words Analogy</vt:lpstr>
      <vt:lpstr>Outline</vt:lpstr>
      <vt:lpstr>Method</vt:lpstr>
      <vt:lpstr>Detection And Description of Image Patches</vt:lpstr>
      <vt:lpstr>Detection And Description of Image Patches</vt:lpstr>
      <vt:lpstr>Assignment of Patch Descriptors</vt:lpstr>
      <vt:lpstr>Assignment of Patch Descriptors</vt:lpstr>
      <vt:lpstr>Assignment of Patch Descriptors</vt:lpstr>
      <vt:lpstr>Assignment of Patch Descriptors</vt:lpstr>
      <vt:lpstr>Assignment of Patch Descriptors</vt:lpstr>
      <vt:lpstr>Assignment of Patch Descriptors</vt:lpstr>
      <vt:lpstr>Assignment of Patch Descriptors</vt:lpstr>
      <vt:lpstr>Contruction of Bags of Keypoints</vt:lpstr>
      <vt:lpstr>Application of Multi-Class Classifier</vt:lpstr>
      <vt:lpstr>Categorization by Naive Bayes</vt:lpstr>
      <vt:lpstr>Categorization by SVM</vt:lpstr>
      <vt:lpstr>Categorization by SVM</vt:lpstr>
      <vt:lpstr>Categorization by SVM</vt:lpstr>
      <vt:lpstr>Categorization by SVM</vt:lpstr>
      <vt:lpstr>Categorization by SVM</vt:lpstr>
      <vt:lpstr>Outline</vt:lpstr>
      <vt:lpstr>Experiments</vt:lpstr>
      <vt:lpstr>Experiments</vt:lpstr>
      <vt:lpstr>Results</vt:lpstr>
      <vt:lpstr>Results</vt:lpstr>
      <vt:lpstr>Experiments</vt:lpstr>
      <vt:lpstr>Results</vt:lpstr>
      <vt:lpstr>Results</vt:lpstr>
      <vt:lpstr>Outline</vt:lpstr>
      <vt:lpstr>Conclusion</vt:lpstr>
      <vt:lpstr>Future Work</vt:lpstr>
      <vt:lpstr>Q&amp;A</vt:lpstr>
      <vt:lpstr>Slide 45</vt:lpstr>
      <vt:lpstr>Slide 46</vt:lpstr>
      <vt:lpstr>Slide 47</vt:lpstr>
      <vt:lpstr>Slide 48</vt:lpstr>
      <vt:lpstr>Slide 49</vt:lpstr>
      <vt:lpstr>Slide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Visaul Categorization with Bags of Keypoints</dc:title>
  <dc:creator>Prasad Samarakoon</dc:creator>
  <cp:lastModifiedBy>Prasad Samarakoon</cp:lastModifiedBy>
  <cp:revision>83</cp:revision>
  <dcterms:created xsi:type="dcterms:W3CDTF">2012-12-03T14:54:57Z</dcterms:created>
  <dcterms:modified xsi:type="dcterms:W3CDTF">2012-12-07T06:37:47Z</dcterms:modified>
</cp:coreProperties>
</file>