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84" r:id="rId1"/>
  </p:sldMasterIdLst>
  <p:notesMasterIdLst>
    <p:notesMasterId r:id="rId30"/>
  </p:notesMasterIdLst>
  <p:sldIdLst>
    <p:sldId id="256" r:id="rId2"/>
    <p:sldId id="284" r:id="rId3"/>
    <p:sldId id="286" r:id="rId4"/>
    <p:sldId id="288" r:id="rId5"/>
    <p:sldId id="439" r:id="rId6"/>
    <p:sldId id="443" r:id="rId7"/>
    <p:sldId id="441" r:id="rId8"/>
    <p:sldId id="437" r:id="rId9"/>
    <p:sldId id="438" r:id="rId10"/>
    <p:sldId id="436" r:id="rId11"/>
    <p:sldId id="448" r:id="rId12"/>
    <p:sldId id="447" r:id="rId13"/>
    <p:sldId id="446" r:id="rId14"/>
    <p:sldId id="463" r:id="rId15"/>
    <p:sldId id="445" r:id="rId16"/>
    <p:sldId id="450" r:id="rId17"/>
    <p:sldId id="444" r:id="rId18"/>
    <p:sldId id="435" r:id="rId19"/>
    <p:sldId id="466" r:id="rId20"/>
    <p:sldId id="451" r:id="rId21"/>
    <p:sldId id="452" r:id="rId22"/>
    <p:sldId id="453" r:id="rId23"/>
    <p:sldId id="454" r:id="rId24"/>
    <p:sldId id="455" r:id="rId25"/>
    <p:sldId id="456" r:id="rId26"/>
    <p:sldId id="458" r:id="rId27"/>
    <p:sldId id="460" r:id="rId28"/>
    <p:sldId id="461" r:id="rId29"/>
  </p:sldIdLst>
  <p:sldSz cx="9144000" cy="6858000" type="screen4x3"/>
  <p:notesSz cx="6858000" cy="9144000"/>
  <p:embeddedFontLst>
    <p:embeddedFont>
      <p:font typeface="Wingdings 3" panose="05040102010807070707" pitchFamily="18" charset="2"/>
      <p:regular r:id="rId31"/>
    </p:embeddedFont>
    <p:embeddedFont>
      <p:font typeface="Aharoni" panose="02010803020104030203" pitchFamily="2" charset="-79"/>
      <p:bold r:id="rId32"/>
    </p:embeddedFont>
    <p:embeddedFont>
      <p:font typeface="Arial Black" panose="020B0A04020102020204" pitchFamily="34" charset="0"/>
      <p:bold r:id="rId33"/>
    </p:embeddedFont>
    <p:embeddedFont>
      <p:font typeface="Cambria Math" panose="02040503050406030204" pitchFamily="18" charset="0"/>
      <p:regular r:id="rId34"/>
    </p:embeddedFont>
    <p:embeddedFont>
      <p:font typeface="Bookman Old Style" panose="02050604050505020204" pitchFamily="18" charset="0"/>
      <p:regular r:id="rId35"/>
      <p:bold r:id="rId36"/>
      <p:italic r:id="rId37"/>
      <p:boldItalic r:id="rId38"/>
    </p:embeddedFont>
    <p:embeddedFont>
      <p:font typeface="Gill Sans MT" panose="020B0502020104020203" pitchFamily="34" charset="0"/>
      <p:regular r:id="rId39"/>
      <p:bold r:id="rId40"/>
      <p:italic r:id="rId41"/>
      <p:boldItalic r:id="rId42"/>
    </p:embeddedFont>
  </p:embeddedFontLst>
  <p:custDataLst>
    <p:tags r:id="rId4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8000"/>
    <a:srgbClr val="FF0000"/>
    <a:srgbClr val="000099"/>
    <a:srgbClr val="CCFF99"/>
    <a:srgbClr val="CCFFCC"/>
    <a:srgbClr val="C0C0C0"/>
    <a:srgbClr val="FFCCCC"/>
    <a:srgbClr val="B2B2B2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3" autoAdjust="0"/>
    <p:restoredTop sz="95501" autoAdjust="0"/>
  </p:normalViewPr>
  <p:slideViewPr>
    <p:cSldViewPr>
      <p:cViewPr varScale="1">
        <p:scale>
          <a:sx n="65" d="100"/>
          <a:sy n="65" d="100"/>
        </p:scale>
        <p:origin x="1323" y="39"/>
      </p:cViewPr>
      <p:guideLst>
        <p:guide orient="horz" pos="2160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3D02FFC-286B-4043-B72A-43B13F8D7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94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80EC00-B3F3-4B0C-9992-D4BEE170643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57012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B2441F21-CDDF-4DF0-8670-E7932DFA86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8021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1197B-A050-4A8E-88C9-9A490FF184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6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DAB01-4521-4151-961D-65C02C0C33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45581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0324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79477ACB-4B24-492F-8664-C58DBA70E1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50923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C8A5D-16DD-419D-B134-42EB55A7E5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3193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41C197-5D04-4115-BED5-1CFA3EAA6D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57459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03947-7A18-4F52-8FFD-57564D7A7A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142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6BD39-9EF1-40AB-993F-911A20CC58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43891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75941-9244-49D0-8FCD-58BC56FB9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5526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DDB3E-083F-447A-96CC-428023A65A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09490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5BE669E-0104-41B0-BCEC-770DD1C82B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5865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78320"/>
            <a:ext cx="8110538" cy="1933575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0000CC"/>
                </a:solidFill>
              </a:rPr>
              <a:t>Spectral Approaches to Nearest Neighbor </a:t>
            </a:r>
            <a:r>
              <a:rPr lang="en-US" sz="4400" dirty="0">
                <a:solidFill>
                  <a:srgbClr val="0000CC"/>
                </a:solidFill>
              </a:rPr>
              <a:t>Search</a:t>
            </a:r>
            <a:br>
              <a:rPr lang="en-US" sz="4400" dirty="0">
                <a:solidFill>
                  <a:srgbClr val="0000CC"/>
                </a:solidFill>
              </a:rPr>
            </a:br>
            <a:r>
              <a:rPr lang="en-US" sz="2400" dirty="0">
                <a:solidFill>
                  <a:srgbClr val="0000CC"/>
                </a:solidFill>
              </a:rPr>
              <a:t>arXiv:1408.0751</a:t>
            </a:r>
            <a:endParaRPr lang="en-US" sz="2400" i="1" dirty="0" smtClean="0">
              <a:solidFill>
                <a:srgbClr val="0000CC"/>
              </a:solidFill>
            </a:endParaRPr>
          </a:p>
        </p:txBody>
      </p:sp>
      <p:sp>
        <p:nvSpPr>
          <p:cNvPr id="1433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422790" y="3929063"/>
            <a:ext cx="7264010" cy="2419350"/>
          </a:xfrm>
          <a:noFill/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800" dirty="0" smtClean="0"/>
              <a:t>Robert </a:t>
            </a:r>
            <a:r>
              <a:rPr lang="en-US" sz="2800" dirty="0" smtClean="0"/>
              <a:t>Krauthgamer (Weizmann Institute)</a:t>
            </a:r>
            <a:endParaRPr lang="en-US" sz="2800" dirty="0"/>
          </a:p>
          <a:p>
            <a:pPr algn="ctr"/>
            <a:endParaRPr lang="en-US" sz="2600" dirty="0"/>
          </a:p>
          <a:p>
            <a:pPr algn="l"/>
            <a:r>
              <a:rPr lang="en-US" sz="2600" dirty="0" smtClean="0"/>
              <a:t>Joint </a:t>
            </a:r>
            <a:r>
              <a:rPr lang="en-US" sz="2600" dirty="0" smtClean="0"/>
              <a:t>with</a:t>
            </a:r>
            <a:r>
              <a:rPr lang="en-US" sz="2600" dirty="0" smtClean="0"/>
              <a:t>:</a:t>
            </a:r>
            <a:r>
              <a:rPr lang="en-US" sz="2600" dirty="0"/>
              <a:t> </a:t>
            </a:r>
            <a:r>
              <a:rPr lang="en-US" sz="2600" dirty="0" smtClean="0"/>
              <a:t>Amirali Abdullah, </a:t>
            </a:r>
            <a:r>
              <a:rPr lang="en-US" sz="2600" dirty="0" err="1" smtClean="0"/>
              <a:t>Alexandr</a:t>
            </a:r>
            <a:r>
              <a:rPr lang="en-US" sz="2600" dirty="0" smtClean="0"/>
              <a:t> </a:t>
            </a:r>
            <a:r>
              <a:rPr lang="en-US" sz="2600" dirty="0" err="1" smtClean="0"/>
              <a:t>Andoni</a:t>
            </a:r>
            <a:r>
              <a:rPr lang="en-US" sz="2600" dirty="0" smtClean="0"/>
              <a:t>, Ravi Kannan </a:t>
            </a:r>
          </a:p>
          <a:p>
            <a:pPr algn="l"/>
            <a:endParaRPr lang="en-US" sz="2600" dirty="0" smtClean="0"/>
          </a:p>
          <a:p>
            <a:r>
              <a:rPr lang="en-US" sz="2600" dirty="0" smtClean="0"/>
              <a:t>Les </a:t>
            </a:r>
            <a:r>
              <a:rPr lang="en-US" sz="2600" dirty="0" err="1" smtClean="0"/>
              <a:t>Houches</a:t>
            </a:r>
            <a:r>
              <a:rPr lang="en-US" sz="2600" dirty="0" smtClean="0"/>
              <a:t>, </a:t>
            </a:r>
            <a:r>
              <a:rPr lang="en-US" sz="2600" dirty="0" smtClean="0"/>
              <a:t>January </a:t>
            </a:r>
            <a:r>
              <a:rPr lang="en-US" sz="2600" dirty="0" smtClean="0"/>
              <a:t>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vs Theory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r>
              <a:rPr lang="en-US" dirty="0" smtClean="0"/>
              <a:t>Data-aware projections often outperform (vanilla) random-projection methods</a:t>
            </a:r>
          </a:p>
          <a:p>
            <a:r>
              <a:rPr lang="en-US" dirty="0" smtClean="0"/>
              <a:t>But no guarantees (correctness or performance)</a:t>
            </a:r>
          </a:p>
          <a:p>
            <a:endParaRPr lang="en-US" dirty="0" smtClean="0"/>
          </a:p>
          <a:p>
            <a:r>
              <a:rPr lang="en-US" dirty="0" smtClean="0"/>
              <a:t>JL generally optimal </a:t>
            </a:r>
            <a:r>
              <a:rPr lang="en-US" dirty="0" smtClean="0">
                <a:solidFill>
                  <a:srgbClr val="0000CC"/>
                </a:solidFill>
              </a:rPr>
              <a:t>[Alon’03, Jayram-Woodruff’11]</a:t>
            </a:r>
          </a:p>
          <a:p>
            <a:pPr lvl="1"/>
            <a:r>
              <a:rPr lang="en-US" dirty="0" smtClean="0"/>
              <a:t>Even for some NNS setups! </a:t>
            </a:r>
            <a:r>
              <a:rPr lang="en-US" dirty="0" smtClean="0">
                <a:solidFill>
                  <a:srgbClr val="0000CC"/>
                </a:solidFill>
              </a:rPr>
              <a:t>[Andoni-Indyk-Patrascu’06]</a:t>
            </a:r>
            <a:endParaRPr lang="en-US" dirty="0">
              <a:solidFill>
                <a:srgbClr val="0000CC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ross 4"/>
          <p:cNvSpPr/>
          <p:nvPr/>
        </p:nvSpPr>
        <p:spPr>
          <a:xfrm>
            <a:off x="118556" y="1239915"/>
            <a:ext cx="499265" cy="499265"/>
          </a:xfrm>
          <a:prstGeom prst="plus">
            <a:avLst>
              <a:gd name="adj" fmla="val 38417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8556" y="2289590"/>
            <a:ext cx="494092" cy="11521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50145" y="4158695"/>
            <a:ext cx="8484810" cy="119055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Why do data-aware projections outperform random projections ?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Algorithmic framework to study phenomenon?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80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the rest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Model </a:t>
            </a:r>
          </a:p>
          <a:p>
            <a:r>
              <a:rPr lang="en-US" dirty="0" smtClean="0"/>
              <a:t>Two spectral algorithms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52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model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</p:spPr>
            <p:txBody>
              <a:bodyPr/>
              <a:lstStyle/>
              <a:p>
                <a:r>
                  <a:rPr lang="en-US" dirty="0" smtClean="0"/>
                  <a:t>“low-dimensional signal + large noise”</a:t>
                </a:r>
              </a:p>
              <a:p>
                <a:pPr lvl="1"/>
                <a:r>
                  <a:rPr lang="en-US" dirty="0" smtClean="0"/>
                  <a:t>inside high dimensional space</a:t>
                </a:r>
              </a:p>
              <a:p>
                <a:r>
                  <a:rPr lang="en-US" i="1" dirty="0" smtClean="0"/>
                  <a:t>Signal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b="0" dirty="0" smtClean="0"/>
                  <a:t> for subspace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b="0" dirty="0" smtClean="0"/>
                  <a:t> of dimension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b="0" dirty="0" smtClean="0"/>
              </a:p>
              <a:p>
                <a:r>
                  <a:rPr lang="en-US" i="1" dirty="0" smtClean="0"/>
                  <a:t>Data</a:t>
                </a:r>
                <a:r>
                  <a:rPr lang="en-US" dirty="0" smtClean="0"/>
                  <a:t>: each point is </a:t>
                </a:r>
                <a:r>
                  <a:rPr lang="en-US" b="0" dirty="0" smtClean="0"/>
                  <a:t>perturbed by a full-dimensional Gaussian noise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  <a:blipFill rotWithShape="0"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V="1">
            <a:off x="2382915" y="4081885"/>
            <a:ext cx="4343402" cy="238111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17"/>
          <p:cNvSpPr>
            <a:spLocks noChangeArrowheads="1"/>
          </p:cNvSpPr>
          <p:nvPr/>
        </p:nvSpPr>
        <p:spPr bwMode="auto">
          <a:xfrm>
            <a:off x="4959687" y="4965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17"/>
          <p:cNvSpPr>
            <a:spLocks noChangeArrowheads="1"/>
          </p:cNvSpPr>
          <p:nvPr/>
        </p:nvSpPr>
        <p:spPr bwMode="auto">
          <a:xfrm>
            <a:off x="2847412" y="61173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17"/>
          <p:cNvSpPr>
            <a:spLocks noChangeArrowheads="1"/>
          </p:cNvSpPr>
          <p:nvPr/>
        </p:nvSpPr>
        <p:spPr bwMode="auto">
          <a:xfrm>
            <a:off x="3769132" y="557968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4554879" y="519624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5804597" y="453299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46605" y="3851455"/>
                <a:ext cx="4872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605" y="3851455"/>
                <a:ext cx="487248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793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0.10955 -0.0893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-446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0.15989 0.0671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6" y="335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022E-16 L -0.0776 -0.0557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-280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0.02969 0.1006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6" y="502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L 0.16354 0.0520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77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2" grpId="0" animBg="1"/>
      <p:bldP spid="12" grpId="1" animBg="1"/>
      <p:bldP spid="13" grpId="0" animBg="1"/>
      <p:bldP spid="13" grpId="1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properties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Data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points in P have at least unit norm</a:t>
                </a:r>
                <a:endParaRPr lang="en-US" b="0" dirty="0" smtClean="0"/>
              </a:p>
              <a:p>
                <a:r>
                  <a:rPr lang="en-US" dirty="0" smtClean="0"/>
                  <a:t>Query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for “nearest neighbor”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for everybody else</a:t>
                </a:r>
              </a:p>
              <a:p>
                <a:r>
                  <a:rPr lang="en-US" dirty="0" smtClean="0"/>
                  <a:t>Noise entries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up to </a:t>
                </a:r>
                <a:r>
                  <a:rPr lang="en-US" dirty="0" smtClean="0"/>
                  <a:t>factor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>
                    <a:solidFill>
                      <a:srgbClr val="0000CC"/>
                    </a:solidFill>
                  </a:rPr>
                  <a:t>Claim:</a:t>
                </a:r>
                <a:r>
                  <a:rPr lang="en-US" dirty="0" smtClean="0"/>
                  <a:t> exact nearest </a:t>
                </a:r>
                <a:r>
                  <a:rPr lang="en-US" dirty="0"/>
                  <a:t>neighbor is still the </a:t>
                </a:r>
                <a:r>
                  <a:rPr lang="en-US" dirty="0" smtClean="0"/>
                  <a:t>same</a:t>
                </a:r>
                <a:endParaRPr lang="en-US" dirty="0"/>
              </a:p>
              <a:p>
                <a:r>
                  <a:rPr lang="en-US" dirty="0" smtClean="0"/>
                  <a:t>Noise is large:</a:t>
                </a:r>
              </a:p>
              <a:p>
                <a:pPr lvl="1"/>
                <a:r>
                  <a:rPr lang="en-US" b="0" dirty="0" smtClean="0"/>
                  <a:t>has magnitude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top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dimensions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dirty="0" smtClean="0"/>
                  <a:t> capture sub-constant mass</a:t>
                </a:r>
              </a:p>
              <a:p>
                <a:pPr lvl="1"/>
                <a:r>
                  <a:rPr lang="en-US" dirty="0" smtClean="0"/>
                  <a:t>JL would not work: after noise, gap very close to 1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  <a:blipFill rotWithShape="0">
                <a:blip r:embed="rId2"/>
                <a:stretch>
                  <a:fillRect l="-519" t="-1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6415440" y="395005"/>
            <a:ext cx="2423152" cy="2035465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17"/>
          <p:cNvSpPr>
            <a:spLocks noChangeArrowheads="1"/>
          </p:cNvSpPr>
          <p:nvPr/>
        </p:nvSpPr>
        <p:spPr bwMode="auto">
          <a:xfrm>
            <a:off x="6971954" y="116649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17"/>
          <p:cNvSpPr>
            <a:spLocks noChangeArrowheads="1"/>
          </p:cNvSpPr>
          <p:nvPr/>
        </p:nvSpPr>
        <p:spPr bwMode="auto">
          <a:xfrm>
            <a:off x="6819554" y="230156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7"/>
          <p:cNvSpPr>
            <a:spLocks noChangeArrowheads="1"/>
          </p:cNvSpPr>
          <p:nvPr/>
        </p:nvSpPr>
        <p:spPr bwMode="auto">
          <a:xfrm>
            <a:off x="7474616" y="181599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7"/>
          <p:cNvSpPr>
            <a:spLocks noChangeArrowheads="1"/>
          </p:cNvSpPr>
          <p:nvPr/>
        </p:nvSpPr>
        <p:spPr bwMode="auto">
          <a:xfrm>
            <a:off x="8695221" y="6477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7916872" y="84611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9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 via PCA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</p:spPr>
            <p:txBody>
              <a:bodyPr/>
              <a:lstStyle/>
              <a:p>
                <a:r>
                  <a:rPr lang="en-US" dirty="0" smtClean="0"/>
                  <a:t>Find the </a:t>
                </a:r>
                <a:r>
                  <a:rPr lang="en-US" dirty="0"/>
                  <a:t>“signal subspace”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/>
                  <a:t> ?</a:t>
                </a:r>
              </a:p>
              <a:p>
                <a:pPr lvl="1"/>
                <a:r>
                  <a:rPr lang="en-US" dirty="0"/>
                  <a:t>t</a:t>
                </a:r>
                <a:r>
                  <a:rPr lang="en-US" dirty="0" smtClean="0"/>
                  <a:t>hen can project </a:t>
                </a:r>
                <a:r>
                  <a:rPr lang="en-US" dirty="0"/>
                  <a:t>everything </a:t>
                </a:r>
                <a:r>
                  <a:rPr lang="en-US" dirty="0" smtClean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 smtClean="0"/>
                  <a:t> and </a:t>
                </a:r>
                <a:r>
                  <a:rPr lang="en-US" dirty="0"/>
                  <a:t>solve NNS </a:t>
                </a:r>
                <a:r>
                  <a:rPr lang="en-US" dirty="0" smtClean="0"/>
                  <a:t>there</a:t>
                </a:r>
                <a:endParaRPr lang="en-US" dirty="0"/>
              </a:p>
              <a:p>
                <a:r>
                  <a:rPr lang="en-US" dirty="0" smtClean="0"/>
                  <a:t>Use Principal Component Analysis (PCA)?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 smtClean="0"/>
                  <a:t> extract top direction(s) from SVD</a:t>
                </a:r>
              </a:p>
              <a:p>
                <a:pPr lvl="1"/>
                <a:r>
                  <a:rPr lang="en-US" dirty="0" smtClean="0"/>
                  <a:t>e.g.,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-dimensional 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that minimizes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 smtClean="0"/>
                  <a:t>  </a:t>
                </a:r>
              </a:p>
              <a:p>
                <a:r>
                  <a:rPr lang="en-US" dirty="0" smtClean="0"/>
                  <a:t>If PCA removes noise “perfectly”, we are done: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Can reduce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-dimensional NNS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  <a:blipFill rotWithShape="0"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17"/>
          <p:cNvSpPr>
            <a:spLocks noChangeArrowheads="1"/>
          </p:cNvSpPr>
          <p:nvPr/>
        </p:nvSpPr>
        <p:spPr bwMode="auto">
          <a:xfrm>
            <a:off x="5051077" y="498106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17"/>
          <p:cNvSpPr>
            <a:spLocks noChangeArrowheads="1"/>
          </p:cNvSpPr>
          <p:nvPr/>
        </p:nvSpPr>
        <p:spPr bwMode="auto">
          <a:xfrm>
            <a:off x="7701022" y="421296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17"/>
          <p:cNvSpPr>
            <a:spLocks noChangeArrowheads="1"/>
          </p:cNvSpPr>
          <p:nvPr/>
        </p:nvSpPr>
        <p:spPr bwMode="auto">
          <a:xfrm>
            <a:off x="5473532" y="6171621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7"/>
          <p:cNvSpPr>
            <a:spLocks noChangeArrowheads="1"/>
          </p:cNvSpPr>
          <p:nvPr/>
        </p:nvSpPr>
        <p:spPr bwMode="auto">
          <a:xfrm>
            <a:off x="7508997" y="551873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7"/>
          <p:cNvSpPr>
            <a:spLocks noChangeArrowheads="1"/>
          </p:cNvSpPr>
          <p:nvPr/>
        </p:nvSpPr>
        <p:spPr bwMode="auto">
          <a:xfrm>
            <a:off x="4667027" y="5941191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8200287" y="4635421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7"/>
          <p:cNvSpPr>
            <a:spLocks noChangeArrowheads="1"/>
          </p:cNvSpPr>
          <p:nvPr/>
        </p:nvSpPr>
        <p:spPr bwMode="auto">
          <a:xfrm>
            <a:off x="6779302" y="498106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4820647" y="6478861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6817707" y="5710761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533595" y="4450596"/>
            <a:ext cx="4035068" cy="1782564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5665557" y="521149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1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</p:spPr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Best we can hope for</a:t>
                </a:r>
              </a:p>
              <a:p>
                <a:pPr lvl="1"/>
                <a:r>
                  <a:rPr lang="en-US" dirty="0"/>
                  <a:t>d</a:t>
                </a:r>
                <a:r>
                  <a:rPr lang="en-US" dirty="0" smtClean="0"/>
                  <a:t>ataset contains a “worst-case”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-dimensional instance</a:t>
                </a:r>
                <a:endParaRPr lang="en-US" dirty="0"/>
              </a:p>
              <a:p>
                <a:r>
                  <a:rPr lang="en-US" dirty="0" smtClean="0"/>
                  <a:t>Reduction from dimension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Spoiler: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Yes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  <a:blipFill rotWithShape="0"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462665" y="1662370"/>
                <a:ext cx="8222307" cy="1190555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NNS performance as if we are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dimensions for full model?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65" y="1662370"/>
                <a:ext cx="8222307" cy="1190555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839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 under noise fails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</p:spPr>
            <p:txBody>
              <a:bodyPr/>
              <a:lstStyle/>
              <a:p>
                <a:r>
                  <a:rPr lang="en-US" dirty="0" smtClean="0"/>
                  <a:t>Does PCA find “signal subspace”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 smtClean="0"/>
                  <a:t> under noise ?</a:t>
                </a:r>
              </a:p>
              <a:p>
                <a:r>
                  <a:rPr lang="en-US" dirty="0" smtClean="0"/>
                  <a:t>No </a:t>
                </a:r>
                <a:r>
                  <a:rPr lang="en-US" dirty="0" smtClean="0">
                    <a:sym typeface="Wingdings" panose="05000000000000000000" pitchFamily="2" charset="2"/>
                  </a:rPr>
                  <a:t>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PCA minimizes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good </a:t>
                </a:r>
                <a:r>
                  <a:rPr lang="en-US" dirty="0"/>
                  <a:t>only on “average”, not “worst-case</a:t>
                </a:r>
                <a:r>
                  <a:rPr lang="en-US" dirty="0" smtClean="0"/>
                  <a:t>”</a:t>
                </a:r>
              </a:p>
              <a:p>
                <a:pPr lvl="1"/>
                <a:r>
                  <a:rPr lang="en-US" dirty="0" smtClean="0">
                    <a:solidFill>
                      <a:srgbClr val="008000"/>
                    </a:solidFill>
                  </a:rPr>
                  <a:t>weak signal </a:t>
                </a:r>
                <a:r>
                  <a:rPr lang="en-US" dirty="0">
                    <a:solidFill>
                      <a:srgbClr val="008000"/>
                    </a:solidFill>
                  </a:rPr>
                  <a:t>directions </a:t>
                </a:r>
                <a:r>
                  <a:rPr lang="en-US" dirty="0"/>
                  <a:t>overpowered by noise </a:t>
                </a:r>
                <a:r>
                  <a:rPr lang="en-US" dirty="0" smtClean="0"/>
                  <a:t>directions</a:t>
                </a:r>
              </a:p>
              <a:p>
                <a:pPr lvl="1"/>
                <a:r>
                  <a:rPr lang="en-US" dirty="0" smtClean="0"/>
                  <a:t>typical noise direction contributes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  <a:blipFill rotWithShape="0"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2379278" y="4081885"/>
            <a:ext cx="4343402" cy="238111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17"/>
          <p:cNvSpPr>
            <a:spLocks noChangeArrowheads="1"/>
          </p:cNvSpPr>
          <p:nvPr/>
        </p:nvSpPr>
        <p:spPr bwMode="auto">
          <a:xfrm>
            <a:off x="4959687" y="4970961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17"/>
          <p:cNvSpPr>
            <a:spLocks noChangeArrowheads="1"/>
          </p:cNvSpPr>
          <p:nvPr/>
        </p:nvSpPr>
        <p:spPr bwMode="auto">
          <a:xfrm>
            <a:off x="2546914" y="623754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7"/>
          <p:cNvSpPr>
            <a:spLocks noChangeArrowheads="1"/>
          </p:cNvSpPr>
          <p:nvPr/>
        </p:nvSpPr>
        <p:spPr bwMode="auto">
          <a:xfrm>
            <a:off x="2613345" y="511882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7"/>
          <p:cNvSpPr>
            <a:spLocks noChangeArrowheads="1"/>
          </p:cNvSpPr>
          <p:nvPr/>
        </p:nvSpPr>
        <p:spPr bwMode="auto">
          <a:xfrm>
            <a:off x="3995925" y="546446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5804597" y="453299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1603248" y="4965200"/>
            <a:ext cx="779667" cy="1497795"/>
          </a:xfrm>
          <a:prstGeom prst="line">
            <a:avLst/>
          </a:prstGeom>
          <a:ln w="4445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459475" y="577292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6" name="Straight Connector 15"/>
          <p:cNvCxnSpPr>
            <a:stCxn id="8" idx="5"/>
          </p:cNvCxnSpPr>
          <p:nvPr/>
        </p:nvCxnSpPr>
        <p:spPr>
          <a:xfrm>
            <a:off x="2743427" y="5248902"/>
            <a:ext cx="452513" cy="731246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42"/>
              <p:cNvSpPr txBox="1">
                <a:spLocks noChangeArrowheads="1"/>
              </p:cNvSpPr>
              <p:nvPr/>
            </p:nvSpPr>
            <p:spPr bwMode="auto">
              <a:xfrm>
                <a:off x="4034330" y="5464465"/>
                <a:ext cx="537647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dirty="0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 dirty="0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200" b="0" i="1" dirty="0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2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9" name="Text 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4330" y="5464465"/>
                <a:ext cx="537647" cy="430887"/>
              </a:xfrm>
              <a:prstGeom prst="rect">
                <a:avLst/>
              </a:prstGeom>
              <a:blipFill rotWithShape="0">
                <a:blip r:embed="rId3"/>
                <a:stretch>
                  <a:fillRect b="-112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17"/>
          <p:cNvSpPr>
            <a:spLocks noChangeArrowheads="1"/>
          </p:cNvSpPr>
          <p:nvPr/>
        </p:nvSpPr>
        <p:spPr bwMode="auto">
          <a:xfrm>
            <a:off x="3138441" y="5940107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1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9" grpId="0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Algorithm: intuition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r>
              <a:rPr lang="en-US" dirty="0" smtClean="0"/>
              <a:t>Extract “well-captured points”</a:t>
            </a:r>
          </a:p>
          <a:p>
            <a:pPr lvl="1"/>
            <a:r>
              <a:rPr lang="en-US" dirty="0" smtClean="0"/>
              <a:t>points with signal mostly inside top PCA space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hould work for large fraction of points</a:t>
            </a:r>
          </a:p>
          <a:p>
            <a:r>
              <a:rPr lang="en-US" dirty="0" smtClean="0"/>
              <a:t>Iterate on the rest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379278" y="4081885"/>
            <a:ext cx="4343402" cy="2381110"/>
          </a:xfrm>
          <a:prstGeom prst="line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4959687" y="4970961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2546914" y="623754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2613345" y="511882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3995925" y="546446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5804597" y="453299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 flipV="1">
            <a:off x="1603248" y="4965200"/>
            <a:ext cx="779667" cy="1497795"/>
          </a:xfrm>
          <a:prstGeom prst="line">
            <a:avLst/>
          </a:prstGeom>
          <a:ln w="4445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3459475" y="577292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3" name="Straight Connector 22"/>
          <p:cNvCxnSpPr>
            <a:stCxn id="18" idx="5"/>
          </p:cNvCxnSpPr>
          <p:nvPr/>
        </p:nvCxnSpPr>
        <p:spPr>
          <a:xfrm>
            <a:off x="2743427" y="5248902"/>
            <a:ext cx="452513" cy="731246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42"/>
              <p:cNvSpPr txBox="1">
                <a:spLocks noChangeArrowheads="1"/>
              </p:cNvSpPr>
              <p:nvPr/>
            </p:nvSpPr>
            <p:spPr bwMode="auto">
              <a:xfrm>
                <a:off x="4034330" y="5464465"/>
                <a:ext cx="537647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dirty="0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 dirty="0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200" b="0" i="1" dirty="0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2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24" name="Text 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4330" y="5464465"/>
                <a:ext cx="537647" cy="430887"/>
              </a:xfrm>
              <a:prstGeom prst="rect">
                <a:avLst/>
              </a:prstGeom>
              <a:blipFill rotWithShape="0">
                <a:blip r:embed="rId2"/>
                <a:stretch>
                  <a:fillRect b="-112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17"/>
          <p:cNvSpPr>
            <a:spLocks noChangeArrowheads="1"/>
          </p:cNvSpPr>
          <p:nvPr/>
        </p:nvSpPr>
        <p:spPr bwMode="auto">
          <a:xfrm>
            <a:off x="3138441" y="5940107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5"/>
          <p:cNvSpPr/>
          <p:nvPr/>
        </p:nvSpPr>
        <p:spPr>
          <a:xfrm rot="19882610">
            <a:off x="1951775" y="5082446"/>
            <a:ext cx="4473609" cy="7790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3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PCA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</p:spPr>
            <p:txBody>
              <a:bodyPr>
                <a:normAutofit lnSpcReduction="10000"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To make this work:</a:t>
                </a:r>
              </a:p>
              <a:p>
                <a:pPr lvl="1"/>
                <a:r>
                  <a:rPr lang="en-US" dirty="0" smtClean="0"/>
                  <a:t>Nearly no noise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: ensuring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close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determined by heavy-enough spectral directions (dimension may be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Capture only points whose signal fully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/>
                  <a:t>w</a:t>
                </a:r>
                <a:r>
                  <a:rPr lang="en-US" dirty="0" smtClean="0"/>
                  <a:t>ell-captured: distance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explained by noise only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  <a:blipFill rotWithShape="0">
                <a:blip r:embed="rId2"/>
                <a:stretch>
                  <a:fillRect l="-667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345979" y="1349466"/>
                <a:ext cx="5799155" cy="2286739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Find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top PCA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subspace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=points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well-captured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by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Build NNS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d.s.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on {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projected onto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}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Iterate on the remaining points,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Query: query each NNS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d.s.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separately</a:t>
                </a: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979" y="1349466"/>
                <a:ext cx="5799155" cy="2286739"/>
              </a:xfrm>
              <a:prstGeom prst="roundRect">
                <a:avLst/>
              </a:prstGeom>
              <a:blipFill rotWithShape="0">
                <a:blip r:embed="rId3"/>
                <a:stretch>
                  <a:fillRect t="-1852" b="-5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77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Simpler model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Assume: </a:t>
                </a:r>
                <a:r>
                  <a:rPr lang="en-US" i="1" dirty="0" smtClean="0"/>
                  <a:t>small</a:t>
                </a:r>
                <a:r>
                  <a:rPr lang="en-US" dirty="0" smtClean="0"/>
                  <a:t> noise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</a:p>
              <a:p>
                <a:pPr lvl="2"/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c</a:t>
                </a:r>
                <a:r>
                  <a:rPr lang="en-US" dirty="0" smtClean="0"/>
                  <a:t>an be even adversarial</a:t>
                </a:r>
                <a:endParaRPr lang="en-US" dirty="0"/>
              </a:p>
              <a:p>
                <a:r>
                  <a:rPr lang="en-US" dirty="0" smtClean="0"/>
                  <a:t>Algorithm:</a:t>
                </a:r>
              </a:p>
              <a:p>
                <a:pPr lvl="1"/>
                <a:r>
                  <a:rPr lang="en-US" dirty="0"/>
                  <a:t>w</a:t>
                </a:r>
                <a:r>
                  <a:rPr lang="en-US" dirty="0" smtClean="0"/>
                  <a:t>ell-captured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/>
              </a:p>
              <a:p>
                <a:r>
                  <a:rPr lang="en-US" dirty="0" smtClean="0">
                    <a:solidFill>
                      <a:srgbClr val="0000CC"/>
                    </a:solidFill>
                  </a:rPr>
                  <a:t>Claim 1: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captured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, will find it in NNS</a:t>
                </a:r>
              </a:p>
              <a:p>
                <a:pPr lvl="1"/>
                <a:r>
                  <a:rPr lang="en-US" dirty="0" smtClean="0"/>
                  <a:t>for any captured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00CC"/>
                    </a:solidFill>
                  </a:rPr>
                  <a:t>Claim 2: </a:t>
                </a:r>
                <a:r>
                  <a:rPr lang="en-US" dirty="0" smtClean="0"/>
                  <a:t>number of iterations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for at most 1/4-fraction of points,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hence </a:t>
                </a:r>
                <a:r>
                  <a:rPr lang="en-US" dirty="0"/>
                  <a:t>constant fraction </a:t>
                </a:r>
                <a:r>
                  <a:rPr lang="en-US" dirty="0" smtClean="0"/>
                  <a:t>captured in </a:t>
                </a:r>
                <a:r>
                  <a:rPr lang="en-US" dirty="0"/>
                  <a:t>each iteration 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519" t="-1728" b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3956561" y="318195"/>
                <a:ext cx="5182870" cy="2286739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Find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top-k PCA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subspace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=points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well-captured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by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Build NNS on {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projected onto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}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Iterate on remaining points,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Query: query each NNS separately</a:t>
                </a: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561" y="318195"/>
                <a:ext cx="5182870" cy="2286739"/>
              </a:xfrm>
              <a:prstGeom prst="roundRect">
                <a:avLst/>
              </a:prstGeom>
              <a:blipFill rotWithShape="0">
                <a:blip r:embed="rId3"/>
                <a:stretch>
                  <a:fillRect t="-1852" b="-5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9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Nearest Neighbor Search (NNS)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457200" y="1600200"/>
                <a:ext cx="5804620" cy="4530725"/>
              </a:xfrm>
            </p:spPr>
            <p:txBody>
              <a:bodyPr/>
              <a:lstStyle/>
              <a:p>
                <a:pPr eaLnBrk="1" hangingPunct="1"/>
                <a:r>
                  <a:rPr lang="en-US" dirty="0" smtClean="0">
                    <a:solidFill>
                      <a:srgbClr val="0000CC"/>
                    </a:solidFill>
                  </a:rPr>
                  <a:t>Preprocess: </a:t>
                </a:r>
                <a:r>
                  <a:rPr lang="en-US" dirty="0" smtClean="0"/>
                  <a:t>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eaLnBrk="1" hangingPunct="1"/>
                <a:endParaRPr lang="en-US" baseline="30000" dirty="0" smtClean="0">
                  <a:solidFill>
                    <a:srgbClr val="A50021"/>
                  </a:solidFill>
                </a:endParaRPr>
              </a:p>
              <a:p>
                <a:pPr eaLnBrk="1" hangingPunct="1"/>
                <a:r>
                  <a:rPr lang="en-US" dirty="0" smtClean="0">
                    <a:solidFill>
                      <a:srgbClr val="0000CC"/>
                    </a:solidFill>
                  </a:rPr>
                  <a:t>Query:</a:t>
                </a:r>
                <a:r>
                  <a:rPr lang="en-US" dirty="0" smtClean="0"/>
                  <a:t> given a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query point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report a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sym typeface="Symbol" pitchFamily="18" charset="2"/>
                  </a:rPr>
                  <a:t> with the smallest distance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𝑞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5804620" cy="4530725"/>
              </a:xfrm>
              <a:blipFill rotWithShape="0">
                <a:blip r:embed="rId3"/>
                <a:stretch>
                  <a:fillRect l="-945" t="-1211" r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4" name="Oval 16"/>
          <p:cNvSpPr>
            <a:spLocks noChangeArrowheads="1"/>
          </p:cNvSpPr>
          <p:nvPr/>
        </p:nvSpPr>
        <p:spPr bwMode="auto">
          <a:xfrm>
            <a:off x="7693025" y="18351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Oval 17"/>
          <p:cNvSpPr>
            <a:spLocks noChangeArrowheads="1"/>
          </p:cNvSpPr>
          <p:nvPr/>
        </p:nvSpPr>
        <p:spPr bwMode="auto">
          <a:xfrm>
            <a:off x="6607175" y="48355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Oval 18"/>
          <p:cNvSpPr>
            <a:spLocks noChangeArrowheads="1"/>
          </p:cNvSpPr>
          <p:nvPr/>
        </p:nvSpPr>
        <p:spPr bwMode="auto">
          <a:xfrm>
            <a:off x="7651750" y="32480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Oval 19"/>
          <p:cNvSpPr>
            <a:spLocks noChangeArrowheads="1"/>
          </p:cNvSpPr>
          <p:nvPr/>
        </p:nvSpPr>
        <p:spPr bwMode="auto">
          <a:xfrm>
            <a:off x="8683625" y="465931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Oval 20"/>
          <p:cNvSpPr>
            <a:spLocks noChangeArrowheads="1"/>
          </p:cNvSpPr>
          <p:nvPr/>
        </p:nvSpPr>
        <p:spPr bwMode="auto">
          <a:xfrm>
            <a:off x="8759825" y="28257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11" name="Oval 23"/>
          <p:cNvSpPr>
            <a:spLocks noChangeArrowheads="1"/>
          </p:cNvSpPr>
          <p:nvPr/>
        </p:nvSpPr>
        <p:spPr bwMode="auto">
          <a:xfrm>
            <a:off x="7346950" y="370522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713" name="Text Box 25"/>
              <p:cNvSpPr txBox="1">
                <a:spLocks noChangeArrowheads="1"/>
              </p:cNvSpPr>
              <p:nvPr/>
            </p:nvSpPr>
            <p:spPr bwMode="auto">
              <a:xfrm>
                <a:off x="7335838" y="3840163"/>
                <a:ext cx="40081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14713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35838" y="3840163"/>
                <a:ext cx="400815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90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714" name="Text Box 26"/>
              <p:cNvSpPr txBox="1">
                <a:spLocks noChangeArrowheads="1"/>
              </p:cNvSpPr>
              <p:nvPr/>
            </p:nvSpPr>
            <p:spPr bwMode="auto">
              <a:xfrm>
                <a:off x="7778750" y="3302000"/>
                <a:ext cx="50392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dirty="0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dirty="0" smtClean="0">
                              <a:solidFill>
                                <a:srgbClr val="A5002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2000" b="0" i="1" dirty="0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14714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8750" y="3302000"/>
                <a:ext cx="503921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0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710" name="Line 22"/>
          <p:cNvSpPr>
            <a:spLocks noChangeShapeType="1"/>
          </p:cNvSpPr>
          <p:nvPr/>
        </p:nvSpPr>
        <p:spPr bwMode="auto">
          <a:xfrm flipV="1">
            <a:off x="7423150" y="3349625"/>
            <a:ext cx="254000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11" grpId="0" animBg="1"/>
      <p:bldP spid="114713" grpId="0"/>
      <p:bldP spid="114714" grpId="0"/>
      <p:bldP spid="1147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general model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</p:spPr>
            <p:txBody>
              <a:bodyPr/>
              <a:lstStyle/>
              <a:p>
                <a:r>
                  <a:rPr lang="en-US" dirty="0" smtClean="0"/>
                  <a:t>Need to use randomness of the noise</a:t>
                </a:r>
              </a:p>
              <a:p>
                <a:r>
                  <a:rPr lang="en-US" dirty="0" smtClean="0"/>
                  <a:t>Want to say that “signal” is stronger than “noise” (on average)</a:t>
                </a:r>
              </a:p>
              <a:p>
                <a:r>
                  <a:rPr lang="en-US" dirty="0" smtClean="0"/>
                  <a:t>Use random matrix theory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random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with entries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All singular values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ra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 has 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 and  (</a:t>
                </a:r>
                <a:r>
                  <a:rPr lang="en-US" dirty="0" err="1" smtClean="0"/>
                  <a:t>Frobenius</a:t>
                </a:r>
                <a:r>
                  <a:rPr lang="en-US" dirty="0" smtClean="0"/>
                  <a:t>-norm)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important directions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can ignore directions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Important signal directions stronger than noise!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  <a:blipFill rotWithShape="0"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485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Closeness of subspaces 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</p:spPr>
            <p:txBody>
              <a:bodyPr/>
              <a:lstStyle/>
              <a:p>
                <a:r>
                  <a:rPr lang="en-US" dirty="0" smtClean="0"/>
                  <a:t>Trickier than singular </a:t>
                </a:r>
                <a:r>
                  <a:rPr lang="en-US" i="1" dirty="0" smtClean="0"/>
                  <a:t>values</a:t>
                </a:r>
              </a:p>
              <a:p>
                <a:pPr lvl="1"/>
                <a:r>
                  <a:rPr lang="en-US" dirty="0" smtClean="0"/>
                  <a:t>Top singular </a:t>
                </a:r>
                <a:r>
                  <a:rPr lang="en-US" i="1" dirty="0" smtClean="0"/>
                  <a:t>vector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not</a:t>
                </a:r>
                <a:r>
                  <a:rPr lang="en-US" dirty="0" smtClean="0"/>
                  <a:t> stable under perturbation!</a:t>
                </a:r>
              </a:p>
              <a:p>
                <a:pPr lvl="1"/>
                <a:r>
                  <a:rPr lang="en-US" dirty="0" smtClean="0"/>
                  <a:t>Only stable if second singular value much smaller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How to even define “closeness” of subspaces?</a:t>
                </a:r>
              </a:p>
              <a:p>
                <a:endParaRPr lang="en-US" dirty="0"/>
              </a:p>
              <a:p>
                <a:r>
                  <a:rPr lang="en-US" dirty="0" smtClean="0"/>
                  <a:t>To </a:t>
                </a:r>
                <a:r>
                  <a:rPr lang="en-US" dirty="0" smtClean="0"/>
                  <a:t>the rescue</a:t>
                </a:r>
                <a:r>
                  <a:rPr lang="en-US" dirty="0" smtClean="0"/>
                  <a:t>:  </a:t>
                </a:r>
                <a:r>
                  <a:rPr lang="en-US" dirty="0" err="1" smtClean="0">
                    <a:solidFill>
                      <a:srgbClr val="0000CC"/>
                    </a:solidFill>
                  </a:rPr>
                  <a:t>Wedin’s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 sin-theta theorem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eqArr>
                          <m:eqArr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e>
                            <m:r>
                              <m:rPr>
                                <m:lit/>
                              </m:r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m:rPr>
                                <m:lit/>
                              </m:r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lim>
                    </m:limLow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lim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  <a:blipFill rotWithShape="0"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lowchart: Data 4"/>
          <p:cNvSpPr/>
          <p:nvPr/>
        </p:nvSpPr>
        <p:spPr>
          <a:xfrm>
            <a:off x="6108200" y="4849985"/>
            <a:ext cx="2765160" cy="883315"/>
          </a:xfrm>
          <a:prstGeom prst="flowChartInputOutput">
            <a:avLst/>
          </a:prstGeom>
          <a:solidFill>
            <a:schemeClr val="accent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684275" y="4542745"/>
            <a:ext cx="2002525" cy="768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684275" y="5042010"/>
            <a:ext cx="1881845" cy="268835"/>
          </a:xfrm>
          <a:prstGeom prst="line">
            <a:avLst/>
          </a:prstGeom>
          <a:ln w="317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467860" y="4849985"/>
                <a:ext cx="4069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860" y="4849985"/>
                <a:ext cx="406970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44905" y="4177991"/>
                <a:ext cx="4424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4905" y="4177991"/>
                <a:ext cx="442429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232491" y="5540470"/>
                <a:ext cx="4872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4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2491" y="5540470"/>
                <a:ext cx="487249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 flipH="1" flipV="1">
            <a:off x="8158413" y="4719217"/>
            <a:ext cx="38405" cy="3848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70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Wedin’s</a:t>
            </a:r>
            <a:r>
              <a:rPr lang="en-US" dirty="0" smtClean="0"/>
              <a:t> sin-theta theorem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Developed by 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[Davis-Kahan’70], [Wedin’72]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Theorem:</a:t>
                </a:r>
                <a:endParaRPr lang="en-US" dirty="0"/>
              </a:p>
              <a:p>
                <a:pPr lvl="1"/>
                <a:r>
                  <a:rPr lang="en-US" dirty="0" smtClean="0"/>
                  <a:t>Consider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is top-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 smtClean="0"/>
                  <a:t> subspace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dirty="0" smtClean="0"/>
                  <a:t> is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-space containing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Then: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||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Another way to see why we need to take directions with sufficiently heavy singular values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lowchart: Data 4"/>
          <p:cNvSpPr/>
          <p:nvPr/>
        </p:nvSpPr>
        <p:spPr>
          <a:xfrm>
            <a:off x="6146605" y="2660900"/>
            <a:ext cx="2765160" cy="883315"/>
          </a:xfrm>
          <a:prstGeom prst="flowChartInputOutput">
            <a:avLst/>
          </a:prstGeom>
          <a:solidFill>
            <a:schemeClr val="accent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722680" y="2353660"/>
            <a:ext cx="2002525" cy="768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722680" y="2852925"/>
            <a:ext cx="1881845" cy="268835"/>
          </a:xfrm>
          <a:prstGeom prst="line">
            <a:avLst/>
          </a:prstGeom>
          <a:ln w="317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022033" y="2525677"/>
                <a:ext cx="4517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2033" y="2525677"/>
                <a:ext cx="451790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012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issue: Conditioning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r>
              <a:rPr lang="en-US" dirty="0" smtClean="0"/>
              <a:t>After an iteration, the noise is not random anymore!</a:t>
            </a:r>
          </a:p>
          <a:p>
            <a:pPr lvl="1"/>
            <a:r>
              <a:rPr lang="en-US" dirty="0" smtClean="0"/>
              <a:t>non-captured points might be “biased” by capturing criterion</a:t>
            </a:r>
          </a:p>
          <a:p>
            <a:endParaRPr lang="en-US" dirty="0" smtClean="0"/>
          </a:p>
          <a:p>
            <a:r>
              <a:rPr lang="en-US" dirty="0" smtClean="0"/>
              <a:t>Fix: estimate top PCA subspace from a small </a:t>
            </a:r>
            <a:r>
              <a:rPr lang="en-US" i="1" dirty="0" smtClean="0"/>
              <a:t>sample</a:t>
            </a:r>
            <a:r>
              <a:rPr lang="en-US" dirty="0" smtClean="0"/>
              <a:t> of the data</a:t>
            </a:r>
          </a:p>
          <a:p>
            <a:endParaRPr lang="en-US" dirty="0"/>
          </a:p>
          <a:p>
            <a:r>
              <a:rPr lang="en-US" dirty="0" smtClean="0"/>
              <a:t>Might be purely due to analysis</a:t>
            </a:r>
          </a:p>
          <a:p>
            <a:pPr lvl="1"/>
            <a:r>
              <a:rPr lang="en-US" dirty="0" smtClean="0"/>
              <a:t>But does not sound like a bad idea in practice either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15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Iterative PCA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</p:spPr>
            <p:txBody>
              <a:bodyPr/>
              <a:lstStyle/>
              <a:p>
                <a:r>
                  <a:rPr lang="en-US" dirty="0" smtClean="0"/>
                  <a:t>Can prove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</m:e>
                    </m:d>
                  </m:oMath>
                </a14:m>
                <a:r>
                  <a:rPr lang="en-US" dirty="0" smtClean="0"/>
                  <a:t> iterations</a:t>
                </a:r>
              </a:p>
              <a:p>
                <a:r>
                  <a:rPr lang="en-US" dirty="0" smtClean="0"/>
                  <a:t>In each, we have NNS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dimensional space</a:t>
                </a:r>
              </a:p>
              <a:p>
                <a:r>
                  <a:rPr lang="en-US" dirty="0" smtClean="0"/>
                  <a:t>Overall query time: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Reduced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</m:e>
                    </m:d>
                  </m:oMath>
                </a14:m>
                <a:r>
                  <a:rPr lang="en-US" dirty="0" smtClean="0"/>
                  <a:t> instances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-dimension NNS!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8229600" cy="4937760"/>
              </a:xfrm>
              <a:blipFill rotWithShape="0">
                <a:blip r:embed="rId2"/>
                <a:stretch>
                  <a:fillRect l="-667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198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3343040" y="4811580"/>
            <a:ext cx="268835" cy="537669"/>
          </a:xfrm>
          <a:prstGeom prst="line">
            <a:avLst/>
          </a:prstGeom>
          <a:ln w="44450">
            <a:solidFill>
              <a:srgbClr val="C00000"/>
            </a:solidFill>
            <a:prstDash val="sysDot"/>
            <a:head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Algorithm: PCA-tree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Closer to algorithms used in practice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Oval 17"/>
          <p:cNvSpPr>
            <a:spLocks noChangeArrowheads="1"/>
          </p:cNvSpPr>
          <p:nvPr/>
        </p:nvSpPr>
        <p:spPr bwMode="auto">
          <a:xfrm>
            <a:off x="1116770" y="492801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7"/>
          <p:cNvSpPr>
            <a:spLocks noChangeArrowheads="1"/>
          </p:cNvSpPr>
          <p:nvPr/>
        </p:nvSpPr>
        <p:spPr bwMode="auto">
          <a:xfrm>
            <a:off x="1691625" y="496987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7"/>
          <p:cNvSpPr>
            <a:spLocks noChangeArrowheads="1"/>
          </p:cNvSpPr>
          <p:nvPr/>
        </p:nvSpPr>
        <p:spPr bwMode="auto">
          <a:xfrm>
            <a:off x="3727090" y="40447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1499600" y="593000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7"/>
          <p:cNvSpPr>
            <a:spLocks noChangeArrowheads="1"/>
          </p:cNvSpPr>
          <p:nvPr/>
        </p:nvSpPr>
        <p:spPr bwMode="auto">
          <a:xfrm>
            <a:off x="693095" y="569957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4226355" y="439380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2805370" y="473944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846715" y="623724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7"/>
          <p:cNvSpPr>
            <a:spLocks noChangeArrowheads="1"/>
          </p:cNvSpPr>
          <p:nvPr/>
        </p:nvSpPr>
        <p:spPr bwMode="auto">
          <a:xfrm>
            <a:off x="2843775" y="554249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845245" y="4048161"/>
            <a:ext cx="1152150" cy="2112274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2690155" y="4393804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654690" y="3971349"/>
            <a:ext cx="4301360" cy="2112275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3535065" y="527711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221776" y="4320857"/>
            <a:ext cx="1152150" cy="2112274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09767" y="4545899"/>
            <a:ext cx="1152150" cy="2112274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500179" y="3736240"/>
            <a:ext cx="1152150" cy="2112274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151015" y="3467406"/>
            <a:ext cx="1152150" cy="2112274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ounded Rectangle 5"/>
              <p:cNvSpPr/>
              <p:nvPr/>
            </p:nvSpPr>
            <p:spPr>
              <a:xfrm>
                <a:off x="462664" y="1700750"/>
                <a:ext cx="4301361" cy="1658761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Find top PCA direction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Partition into slabs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Snap points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hyperplane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err="1" smtClean="0">
                    <a:solidFill>
                      <a:schemeClr val="tx1"/>
                    </a:solidFill>
                  </a:rPr>
                  <a:t>Recurse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on each slice</a:t>
                </a:r>
              </a:p>
            </p:txBody>
          </p:sp>
        </mc:Choice>
        <mc:Fallback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64" y="1700750"/>
                <a:ext cx="4301361" cy="1658761"/>
              </a:xfrm>
              <a:prstGeom prst="roundRect">
                <a:avLst/>
              </a:prstGeom>
              <a:blipFill rotWithShape="0">
                <a:blip r:embed="rId2"/>
                <a:stretch>
                  <a:fillRect b="-4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V="1">
            <a:off x="2988099" y="5775774"/>
            <a:ext cx="576382" cy="309588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096992" y="5949401"/>
                <a:ext cx="8447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992" y="5949401"/>
                <a:ext cx="844718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>
              <a:xfrm>
                <a:off x="5224885" y="1954042"/>
                <a:ext cx="3686880" cy="1152175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Query: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follow all tree paths that may contain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885" y="1954042"/>
                <a:ext cx="3686880" cy="1152175"/>
              </a:xfrm>
              <a:prstGeom prst="roundRect">
                <a:avLst/>
              </a:prstGeom>
              <a:blipFill rotWithShape="0">
                <a:blip r:embed="rId4"/>
                <a:stretch>
                  <a:fillRect l="-822" t="-5208" r="-1809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Diamond 37"/>
          <p:cNvSpPr/>
          <p:nvPr/>
        </p:nvSpPr>
        <p:spPr>
          <a:xfrm>
            <a:off x="6837895" y="3352190"/>
            <a:ext cx="619945" cy="268835"/>
          </a:xfrm>
          <a:prstGeom prst="diamond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>
            <a:stCxn id="38" idx="2"/>
          </p:cNvCxnSpPr>
          <p:nvPr/>
        </p:nvCxnSpPr>
        <p:spPr>
          <a:xfrm flipH="1">
            <a:off x="5691210" y="3621025"/>
            <a:ext cx="1456658" cy="9248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8" idx="2"/>
          </p:cNvCxnSpPr>
          <p:nvPr/>
        </p:nvCxnSpPr>
        <p:spPr>
          <a:xfrm>
            <a:off x="7147868" y="3621025"/>
            <a:ext cx="1538932" cy="9248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8" idx="2"/>
          </p:cNvCxnSpPr>
          <p:nvPr/>
        </p:nvCxnSpPr>
        <p:spPr>
          <a:xfrm flipH="1">
            <a:off x="6279804" y="3621025"/>
            <a:ext cx="868064" cy="95890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8" idx="2"/>
          </p:cNvCxnSpPr>
          <p:nvPr/>
        </p:nvCxnSpPr>
        <p:spPr>
          <a:xfrm flipH="1">
            <a:off x="6801539" y="3621025"/>
            <a:ext cx="346329" cy="95890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38" idx="2"/>
          </p:cNvCxnSpPr>
          <p:nvPr/>
        </p:nvCxnSpPr>
        <p:spPr>
          <a:xfrm>
            <a:off x="7147868" y="3621025"/>
            <a:ext cx="342912" cy="95890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8" idx="2"/>
          </p:cNvCxnSpPr>
          <p:nvPr/>
        </p:nvCxnSpPr>
        <p:spPr>
          <a:xfrm>
            <a:off x="7147868" y="3621025"/>
            <a:ext cx="868063" cy="95890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>
            <a:spLocks noChangeArrowheads="1"/>
          </p:cNvSpPr>
          <p:nvPr/>
        </p:nvSpPr>
        <p:spPr bwMode="auto">
          <a:xfrm>
            <a:off x="7490780" y="481158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075675" y="3813050"/>
            <a:ext cx="1309970" cy="129175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6799490" y="3617550"/>
            <a:ext cx="1214392" cy="958905"/>
            <a:chOff x="6810151" y="3617550"/>
            <a:chExt cx="1214392" cy="958905"/>
          </a:xfrm>
        </p:grpSpPr>
        <p:cxnSp>
          <p:nvCxnSpPr>
            <p:cNvPr id="70" name="Straight Arrow Connector 69"/>
            <p:cNvCxnSpPr/>
            <p:nvPr/>
          </p:nvCxnSpPr>
          <p:spPr>
            <a:xfrm flipH="1">
              <a:off x="6810151" y="3617550"/>
              <a:ext cx="346329" cy="95890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7156480" y="3617550"/>
              <a:ext cx="342912" cy="95890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7156480" y="3617550"/>
              <a:ext cx="868063" cy="95890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236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20" grpId="0" animBg="1"/>
      <p:bldP spid="6" grpId="0" animBg="1"/>
      <p:bldP spid="36" grpId="0"/>
      <p:bldP spid="37" grpId="0" animBg="1"/>
      <p:bldP spid="38" grpId="0" animBg="1"/>
      <p:bldP spid="68" grpId="0" animBg="1"/>
      <p:bldP spid="6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algorithmic modifications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Centering:</a:t>
            </a:r>
          </a:p>
          <a:p>
            <a:pPr lvl="1"/>
            <a:r>
              <a:rPr lang="en-US" dirty="0" smtClean="0"/>
              <a:t>Need to use centered PCA (subtract average)</a:t>
            </a:r>
          </a:p>
          <a:p>
            <a:pPr lvl="1"/>
            <a:r>
              <a:rPr lang="en-US" dirty="0" smtClean="0"/>
              <a:t>Otherwise errors from perturbations accumulate</a:t>
            </a:r>
            <a:endParaRPr lang="en-US" dirty="0"/>
          </a:p>
          <a:p>
            <a:r>
              <a:rPr lang="en-US" dirty="0" err="1" smtClean="0"/>
              <a:t>Sparsification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Need to </a:t>
            </a:r>
            <a:r>
              <a:rPr lang="en-US" dirty="0" err="1" smtClean="0"/>
              <a:t>sparsify</a:t>
            </a:r>
            <a:r>
              <a:rPr lang="en-US" dirty="0" smtClean="0"/>
              <a:t> the set of points in each node of the tree</a:t>
            </a:r>
          </a:p>
          <a:p>
            <a:pPr lvl="1"/>
            <a:r>
              <a:rPr lang="en-US" dirty="0" smtClean="0"/>
              <a:t>Otherwise can get a “dense” cluster:</a:t>
            </a:r>
          </a:p>
          <a:p>
            <a:pPr lvl="2"/>
            <a:r>
              <a:rPr lang="en-US" dirty="0"/>
              <a:t>n</a:t>
            </a:r>
            <a:r>
              <a:rPr lang="en-US" dirty="0" smtClean="0"/>
              <a:t>ot enough variance in signal</a:t>
            </a:r>
          </a:p>
          <a:p>
            <a:pPr lvl="2"/>
            <a:r>
              <a:rPr lang="en-US" dirty="0"/>
              <a:t>l</a:t>
            </a:r>
            <a:r>
              <a:rPr lang="en-US" dirty="0" smtClean="0"/>
              <a:t>ots of noise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462664" y="1278320"/>
                <a:ext cx="4301361" cy="1658761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Find top PCA direction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Partition into slabs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Snap points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hyperplanes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err="1" smtClean="0">
                    <a:solidFill>
                      <a:schemeClr val="tx1"/>
                    </a:solidFill>
                  </a:rPr>
                  <a:t>Recurse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on each slice</a:t>
                </a: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64" y="1278320"/>
                <a:ext cx="4301361" cy="1658761"/>
              </a:xfrm>
              <a:prstGeom prst="roundRect">
                <a:avLst/>
              </a:prstGeom>
              <a:blipFill rotWithShape="0">
                <a:blip r:embed="rId2"/>
                <a:stretch>
                  <a:fillRect b="-4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5224885" y="1531612"/>
                <a:ext cx="3686880" cy="1152175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Query: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follow all tree paths that may contain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885" y="1531612"/>
                <a:ext cx="3686880" cy="1152175"/>
              </a:xfrm>
              <a:prstGeom prst="roundRect">
                <a:avLst/>
              </a:prstGeom>
              <a:blipFill rotWithShape="0">
                <a:blip r:embed="rId3"/>
                <a:stretch>
                  <a:fillRect l="-822" t="-5208" r="-1809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09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An “extreme” version of </a:t>
                </a:r>
                <a:r>
                  <a:rPr lang="en-US" i="1" dirty="0"/>
                  <a:t>Iterative PCA Algorithm:</a:t>
                </a:r>
              </a:p>
              <a:p>
                <a:pPr lvl="1"/>
                <a:r>
                  <a:rPr lang="en-US" dirty="0"/>
                  <a:t>just use the top PCA direction: guaranteed to have signal </a:t>
                </a:r>
                <a:r>
                  <a:rPr lang="en-US" dirty="0" smtClean="0"/>
                  <a:t>!</a:t>
                </a:r>
                <a:endParaRPr lang="en-US" dirty="0"/>
              </a:p>
              <a:p>
                <a:r>
                  <a:rPr lang="en-US" dirty="0" smtClean="0"/>
                  <a:t>Main lemma: the tree depth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because each discovered direction close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s</a:t>
                </a:r>
                <a:r>
                  <a:rPr lang="en-US" dirty="0" smtClean="0"/>
                  <a:t>napping: like </a:t>
                </a:r>
                <a:r>
                  <a:rPr lang="en-US" dirty="0" err="1" smtClean="0"/>
                  <a:t>orthogonalizing</a:t>
                </a:r>
                <a:r>
                  <a:rPr lang="en-US" dirty="0" smtClean="0"/>
                  <a:t> with respect to each one</a:t>
                </a:r>
              </a:p>
              <a:p>
                <a:pPr lvl="1"/>
                <a:r>
                  <a:rPr lang="en-US" dirty="0"/>
                  <a:t>c</a:t>
                </a:r>
                <a:r>
                  <a:rPr lang="en-US" dirty="0" smtClean="0"/>
                  <a:t>annot have too many such directions</a:t>
                </a:r>
              </a:p>
              <a:p>
                <a:r>
                  <a:rPr lang="en-US" dirty="0" smtClean="0"/>
                  <a:t>Query runtime: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Overall performs like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-dimensional </a:t>
                </a:r>
                <a:r>
                  <a:rPr lang="en-US" dirty="0" smtClean="0"/>
                  <a:t>NNS!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30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Here:</a:t>
            </a:r>
          </a:p>
          <a:p>
            <a:pPr lvl="1"/>
            <a:r>
              <a:rPr lang="en-US" dirty="0" smtClean="0"/>
              <a:t>Model: “low-dimensional signal + large noise”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ike NNS in low dimensional space</a:t>
            </a:r>
          </a:p>
          <a:p>
            <a:pPr lvl="1"/>
            <a:r>
              <a:rPr lang="en-US" dirty="0" smtClean="0"/>
              <a:t>via “right” adaptation of PCA</a:t>
            </a:r>
          </a:p>
          <a:p>
            <a:r>
              <a:rPr lang="en-US" dirty="0" smtClean="0"/>
              <a:t>Immediate questions:</a:t>
            </a:r>
          </a:p>
          <a:p>
            <a:pPr lvl="1"/>
            <a:r>
              <a:rPr lang="en-US" dirty="0" smtClean="0"/>
              <a:t>Other, less-structured signal/noise models?</a:t>
            </a:r>
          </a:p>
          <a:p>
            <a:pPr lvl="1"/>
            <a:r>
              <a:rPr lang="en-US" dirty="0" smtClean="0"/>
              <a:t>Algorithms with runtime dependent on spectrum?</a:t>
            </a:r>
          </a:p>
          <a:p>
            <a:r>
              <a:rPr lang="en-US" smtClean="0"/>
              <a:t>Broader Q:  </a:t>
            </a:r>
            <a:r>
              <a:rPr lang="en-US" dirty="0" smtClean="0"/>
              <a:t>Analysis that </a:t>
            </a:r>
            <a:r>
              <a:rPr lang="en-US" dirty="0" smtClean="0"/>
              <a:t>explains </a:t>
            </a:r>
            <a:r>
              <a:rPr lang="en-US" dirty="0" smtClean="0"/>
              <a:t>empirical success?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9595" y="1342390"/>
            <a:ext cx="8484810" cy="119055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Why do data-aware projections outperform random projections ?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Algorithmic framework to study phenomenon?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1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Motivation</a:t>
            </a:r>
          </a:p>
        </p:txBody>
      </p:sp>
      <p:sp>
        <p:nvSpPr>
          <p:cNvPr id="163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6302375" cy="4824413"/>
          </a:xfrm>
        </p:spPr>
        <p:txBody>
          <a:bodyPr/>
          <a:lstStyle/>
          <a:p>
            <a:pPr eaLnBrk="1" hangingPunct="1"/>
            <a:r>
              <a:rPr lang="en-US" sz="2500" dirty="0" smtClean="0"/>
              <a:t>Generic setup:</a:t>
            </a:r>
          </a:p>
          <a:p>
            <a:pPr lvl="1" eaLnBrk="1" hangingPunct="1"/>
            <a:r>
              <a:rPr lang="en-US" sz="2100" dirty="0" smtClean="0"/>
              <a:t>Points model </a:t>
            </a:r>
            <a:r>
              <a:rPr lang="en-US" sz="2100" i="1" dirty="0" smtClean="0"/>
              <a:t>objects (e.g. images)</a:t>
            </a:r>
          </a:p>
          <a:p>
            <a:pPr lvl="1" eaLnBrk="1" hangingPunct="1"/>
            <a:r>
              <a:rPr lang="en-US" sz="2100" dirty="0" smtClean="0"/>
              <a:t>Distance models </a:t>
            </a:r>
            <a:r>
              <a:rPr lang="en-US" sz="2100" i="1" dirty="0" smtClean="0"/>
              <a:t>(dis)similarity measure</a:t>
            </a:r>
          </a:p>
          <a:p>
            <a:pPr eaLnBrk="1" hangingPunct="1"/>
            <a:r>
              <a:rPr lang="en-US" sz="2500" dirty="0" smtClean="0"/>
              <a:t>Application areas: </a:t>
            </a:r>
          </a:p>
          <a:p>
            <a:pPr lvl="1" eaLnBrk="1" hangingPunct="1"/>
            <a:r>
              <a:rPr lang="en-US" sz="2100" dirty="0" smtClean="0"/>
              <a:t>machine learning: k-NN rule</a:t>
            </a:r>
          </a:p>
          <a:p>
            <a:pPr lvl="1" eaLnBrk="1" hangingPunct="1"/>
            <a:r>
              <a:rPr lang="en-US" sz="2100" dirty="0" smtClean="0"/>
              <a:t>signal processing, vector quantization, bioinformatics, etc…</a:t>
            </a:r>
          </a:p>
          <a:p>
            <a:pPr eaLnBrk="1" hangingPunct="1"/>
            <a:r>
              <a:rPr lang="en-US" sz="2500" dirty="0" smtClean="0"/>
              <a:t>Distance can be: </a:t>
            </a:r>
          </a:p>
          <a:p>
            <a:pPr lvl="1" eaLnBrk="1" hangingPunct="1"/>
            <a:r>
              <a:rPr lang="en-US" sz="2100" dirty="0" smtClean="0"/>
              <a:t>Hamming, Euclidean, </a:t>
            </a:r>
            <a:r>
              <a:rPr lang="en-US" sz="2100" dirty="0"/>
              <a:t>	</a:t>
            </a:r>
            <a:r>
              <a:rPr lang="en-US" sz="2100" dirty="0" smtClean="0"/>
              <a:t>			 edit distance, earth-mover distance, …</a:t>
            </a:r>
          </a:p>
        </p:txBody>
      </p:sp>
      <p:sp>
        <p:nvSpPr>
          <p:cNvPr id="16388" name="Oval 16"/>
          <p:cNvSpPr>
            <a:spLocks noChangeArrowheads="1"/>
          </p:cNvSpPr>
          <p:nvPr/>
        </p:nvSpPr>
        <p:spPr bwMode="auto">
          <a:xfrm>
            <a:off x="7693025" y="18351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Oval 18"/>
          <p:cNvSpPr>
            <a:spLocks noChangeArrowheads="1"/>
          </p:cNvSpPr>
          <p:nvPr/>
        </p:nvSpPr>
        <p:spPr bwMode="auto">
          <a:xfrm>
            <a:off x="7651750" y="32480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Oval 19"/>
          <p:cNvSpPr>
            <a:spLocks noChangeArrowheads="1"/>
          </p:cNvSpPr>
          <p:nvPr/>
        </p:nvSpPr>
        <p:spPr bwMode="auto">
          <a:xfrm>
            <a:off x="8683625" y="465931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Oval 20"/>
          <p:cNvSpPr>
            <a:spLocks noChangeArrowheads="1"/>
          </p:cNvSpPr>
          <p:nvPr/>
        </p:nvSpPr>
        <p:spPr bwMode="auto">
          <a:xfrm>
            <a:off x="8759825" y="28257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Oval 23"/>
          <p:cNvSpPr>
            <a:spLocks noChangeArrowheads="1"/>
          </p:cNvSpPr>
          <p:nvPr/>
        </p:nvSpPr>
        <p:spPr bwMode="auto">
          <a:xfrm>
            <a:off x="7346950" y="370522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6755" name="Picture 19" descr="tw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38" y="3617913"/>
            <a:ext cx="344487" cy="29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57" name="Picture 21" descr="tw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3082925"/>
            <a:ext cx="411163" cy="35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61" name="Picture 25" descr="e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733550"/>
            <a:ext cx="411162" cy="35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63" name="Picture 27" descr="n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2725738"/>
            <a:ext cx="411163" cy="352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65" name="Picture 29" descr="sev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563" y="4605338"/>
            <a:ext cx="411162" cy="354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9" name="Oval 17"/>
          <p:cNvSpPr>
            <a:spLocks noChangeArrowheads="1"/>
          </p:cNvSpPr>
          <p:nvPr/>
        </p:nvSpPr>
        <p:spPr bwMode="auto">
          <a:xfrm>
            <a:off x="6607175" y="48355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6759" name="Picture 23" descr="two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4735513"/>
            <a:ext cx="411162" cy="354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604000" y="2028825"/>
            <a:ext cx="695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000000</a:t>
            </a:r>
          </a:p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011100</a:t>
            </a:r>
          </a:p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010100</a:t>
            </a:r>
          </a:p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000100</a:t>
            </a:r>
          </a:p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010100</a:t>
            </a:r>
          </a:p>
          <a:p>
            <a:r>
              <a:rPr lang="en-US" sz="1000" dirty="0">
                <a:latin typeface="Arial Black" pitchFamily="34" charset="0"/>
                <a:cs typeface="Aharoni" pitchFamily="2" charset="-79"/>
              </a:rPr>
              <a:t>011111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257925" y="3105150"/>
            <a:ext cx="6953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latin typeface="Arial Black" pitchFamily="34" charset="0"/>
                <a:cs typeface="Aharoni" pitchFamily="2" charset="-79"/>
              </a:rPr>
              <a:t>000000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001100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000100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000100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110100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111111</a:t>
            </a:r>
          </a:p>
        </p:txBody>
      </p:sp>
      <p:sp>
        <p:nvSpPr>
          <p:cNvPr id="3" name="Equal 2"/>
          <p:cNvSpPr/>
          <p:nvPr/>
        </p:nvSpPr>
        <p:spPr bwMode="auto">
          <a:xfrm rot="1977308">
            <a:off x="7178675" y="2843213"/>
            <a:ext cx="411163" cy="269875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Equal 30"/>
          <p:cNvSpPr/>
          <p:nvPr/>
        </p:nvSpPr>
        <p:spPr bwMode="auto">
          <a:xfrm>
            <a:off x="6884988" y="3660775"/>
            <a:ext cx="411162" cy="268288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25"/>
              <p:cNvSpPr txBox="1">
                <a:spLocks noChangeArrowheads="1"/>
              </p:cNvSpPr>
              <p:nvPr/>
            </p:nvSpPr>
            <p:spPr bwMode="auto">
              <a:xfrm>
                <a:off x="7335838" y="3840163"/>
                <a:ext cx="40081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24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35838" y="3840163"/>
                <a:ext cx="400815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90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26"/>
              <p:cNvSpPr txBox="1">
                <a:spLocks noChangeArrowheads="1"/>
              </p:cNvSpPr>
              <p:nvPr/>
            </p:nvSpPr>
            <p:spPr bwMode="auto">
              <a:xfrm>
                <a:off x="7778750" y="3302000"/>
                <a:ext cx="503919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dirty="0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dirty="0" smtClean="0">
                              <a:solidFill>
                                <a:srgbClr val="A5002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2000" b="0" i="1" dirty="0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25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8750" y="3302000"/>
                <a:ext cx="503919" cy="400110"/>
              </a:xfrm>
              <a:prstGeom prst="rect">
                <a:avLst/>
              </a:prstGeom>
              <a:blipFill rotWithShape="0">
                <a:blip r:embed="rId9"/>
                <a:stretch>
                  <a:fillRect b="-10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ine 22"/>
          <p:cNvSpPr>
            <a:spLocks noChangeShapeType="1"/>
          </p:cNvSpPr>
          <p:nvPr/>
        </p:nvSpPr>
        <p:spPr bwMode="auto">
          <a:xfrm flipV="1">
            <a:off x="7423150" y="3349625"/>
            <a:ext cx="254000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Curse of Dimensionality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859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457200" y="1600200"/>
                <a:ext cx="8229600" cy="4594225"/>
              </a:xfrm>
            </p:spPr>
            <p:txBody>
              <a:bodyPr/>
              <a:lstStyle/>
              <a:p>
                <a:pPr eaLnBrk="1" hangingPunct="1"/>
                <a:r>
                  <a:rPr lang="en-US" sz="2800" dirty="0" smtClean="0"/>
                  <a:t>All exact algorithms degrade rapidly with the dimension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eaLnBrk="1" hangingPunct="1"/>
                <a:endParaRPr lang="en-US" sz="2800" dirty="0" smtClean="0">
                  <a:solidFill>
                    <a:srgbClr val="A50021"/>
                  </a:solidFill>
                </a:endParaRPr>
              </a:p>
              <a:p>
                <a:pPr eaLnBrk="1" hangingPunct="1"/>
                <a:endParaRPr lang="en-US" sz="2800" dirty="0" smtClean="0"/>
              </a:p>
              <a:p>
                <a:pPr eaLnBrk="1" hangingPunct="1"/>
                <a:endParaRPr lang="en-US" sz="2800" dirty="0" smtClean="0"/>
              </a:p>
              <a:p>
                <a:pPr eaLnBrk="1" hangingPunct="1"/>
                <a:endParaRPr lang="en-US" sz="2800" dirty="0" smtClean="0"/>
              </a:p>
            </p:txBody>
          </p:sp>
        </mc:Choice>
        <mc:Fallback xmlns="">
          <p:sp>
            <p:nvSpPr>
              <p:cNvPr id="1218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8229600" cy="4594225"/>
              </a:xfrm>
              <a:blipFill rotWithShape="0">
                <a:blip r:embed="rId2"/>
                <a:stretch>
                  <a:fillRect l="-741" t="-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8940485"/>
                  </p:ext>
                </p:extLst>
              </p:nvPr>
            </p:nvGraphicFramePr>
            <p:xfrm>
              <a:off x="385763" y="2613025"/>
              <a:ext cx="8526462" cy="17532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2857"/>
                    <a:gridCol w="2150819"/>
                    <a:gridCol w="4032786"/>
                  </a:tblGrid>
                  <a:tr h="4574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Algorithm</a:t>
                          </a: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Query time</a:t>
                          </a: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Space</a:t>
                          </a:r>
                        </a:p>
                      </a:txBody>
                      <a:tcPr marL="91446" marR="91446" marT="45719" marB="45719" horzOverflow="overflow"/>
                    </a:tc>
                  </a:tr>
                  <a:tr h="4574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Full indexing</a:t>
                          </a: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log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</a:rPr>
                                    <m:t>𝑂</m:t>
                                  </m:r>
                                  <m: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</a:rPr>
                                    <m:t>)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(</a:t>
                          </a:r>
                          <a:r>
                            <a:rPr kumimoji="0" lang="en-US" sz="24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Voronoi</a:t>
                          </a: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diagram size)</a:t>
                          </a:r>
                        </a:p>
                      </a:txBody>
                      <a:tcPr marL="91446" marR="91446" marT="45719" marB="45719" horzOverflow="overflow"/>
                    </a:tc>
                  </a:tr>
                  <a:tr h="8234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No indexing – linear scan</a:t>
                          </a: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1446" marR="91446" marT="45719" marB="45719" horzOverflow="overflow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8940485"/>
                  </p:ext>
                </p:extLst>
              </p:nvPr>
            </p:nvGraphicFramePr>
            <p:xfrm>
              <a:off x="385763" y="2613025"/>
              <a:ext cx="8526462" cy="17532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2857"/>
                    <a:gridCol w="2150819"/>
                    <a:gridCol w="4032786"/>
                  </a:tblGrid>
                  <a:tr h="4574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Algorithm</a:t>
                          </a: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Query time</a:t>
                          </a: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Space</a:t>
                          </a:r>
                        </a:p>
                      </a:txBody>
                      <a:tcPr marL="91446" marR="91446" marT="45719" marB="45719" horzOverflow="overflow"/>
                    </a:tc>
                  </a:tr>
                  <a:tr h="4723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Full indexing</a:t>
                          </a: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6" marR="91446" marT="45719" marB="45719" horzOverflow="overflow">
                        <a:blipFill rotWithShape="0">
                          <a:blip r:embed="rId3"/>
                          <a:stretch>
                            <a:fillRect l="-113031" t="-103846" r="-191218" b="-2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6" marR="91446" marT="45719" marB="45719" horzOverflow="overflow">
                        <a:blipFill rotWithShape="0">
                          <a:blip r:embed="rId3"/>
                          <a:stretch>
                            <a:fillRect l="-113595" t="-103846" r="-1964" b="-203846"/>
                          </a:stretch>
                        </a:blipFill>
                      </a:tcPr>
                    </a:tc>
                  </a:tr>
                  <a:tr h="8234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No indexing – linear scan</a:t>
                          </a: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6" marR="91446" marT="45719" marB="45719" horzOverflow="overflow">
                        <a:blipFill rotWithShape="0">
                          <a:blip r:embed="rId3"/>
                          <a:stretch>
                            <a:fillRect l="-113031" t="-116912" r="-191218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6" marR="91446" marT="45719" marB="45719" horzOverflow="overflow">
                        <a:blipFill rotWithShape="0">
                          <a:blip r:embed="rId3"/>
                          <a:stretch>
                            <a:fillRect l="-113595" t="-116912" r="-1964" b="-1691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Approximate NNS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0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457200" y="1600200"/>
                <a:ext cx="5957888" cy="4530725"/>
              </a:xfrm>
            </p:spPr>
            <p:txBody>
              <a:bodyPr/>
              <a:lstStyle/>
              <a:p>
                <a:pPr lvl="2" eaLnBrk="1" hangingPunct="1"/>
                <a:endParaRPr lang="en-US" dirty="0" smtClean="0">
                  <a:solidFill>
                    <a:srgbClr val="A50021"/>
                  </a:solidFill>
                </a:endParaRPr>
              </a:p>
              <a:p>
                <a:r>
                  <a:rPr lang="en-US" dirty="0" smtClean="0"/>
                  <a:t>Given a query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report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sym typeface="Symbol" pitchFamily="18" charset="2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sym typeface="Symbol" pitchFamily="18" charset="2"/>
                  </a:rPr>
                  <a:t>s.t.</a:t>
                </a:r>
                <a:r>
                  <a:rPr lang="en-US" dirty="0" smtClean="0">
                    <a:solidFill>
                      <a:schemeClr val="tx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𝑝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  <m:t>′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  <a:sym typeface="Symbol" pitchFamily="18" charset="2"/>
                          </a:rPr>
                          <m:t>𝑞</m:t>
                        </m:r>
                      </m:e>
                    </m:d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  <a:cs typeface="Arial" charset="0"/>
                        <a:sym typeface="Symbol" pitchFamily="18" charset="2"/>
                      </a:rPr>
                      <m:t>≤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charset="0"/>
                        <a:sym typeface="Symbol" pitchFamily="18" charset="2"/>
                      </a:rPr>
                      <m:t>𝑐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  <a:sym typeface="Symbol" pitchFamily="18" charset="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  <m:t>min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  <a:sym typeface="Symbol" pitchFamily="18" charset="2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  <a:sym typeface="Symbol" pitchFamily="18" charset="2"/>
                                  </a:rPr>
                                  <m:t>∗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rial" charset="0"/>
                                    <a:sym typeface="Symbol" pitchFamily="18" charset="2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  <a:sym typeface="Symbol" pitchFamily="18" charset="2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charset="0"/>
                                <a:sym typeface="Symbol" pitchFamily="18" charset="2"/>
                              </a:rPr>
                              <m:t>𝑞</m:t>
                            </m:r>
                          </m:e>
                        </m:d>
                      </m:e>
                    </m:func>
                  </m:oMath>
                </a14:m>
                <a:endParaRPr lang="en-US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: approximation factor</a:t>
                </a:r>
                <a:endParaRPr lang="en-US" dirty="0" smtClean="0">
                  <a:solidFill>
                    <a:schemeClr val="tx1"/>
                  </a:solidFill>
                  <a:sym typeface="Symbol" pitchFamily="18" charset="2"/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  <a:sym typeface="Symbol" pitchFamily="18" charset="2"/>
                  </a:rPr>
                  <a:t>r</a:t>
                </a:r>
                <a:r>
                  <a:rPr lang="en-US" dirty="0" smtClean="0">
                    <a:solidFill>
                      <a:schemeClr val="tx1"/>
                    </a:solidFill>
                    <a:sym typeface="Symbol" pitchFamily="18" charset="2"/>
                  </a:rPr>
                  <a:t>andomized: </a:t>
                </a:r>
                <a:r>
                  <a:rPr lang="en-US" dirty="0">
                    <a:solidFill>
                      <a:schemeClr val="tx1"/>
                    </a:solidFill>
                    <a:sym typeface="Symbol" pitchFamily="18" charset="2"/>
                  </a:rPr>
                  <a:t>return such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sym typeface="Symbol" pitchFamily="18" charset="2"/>
                      </a:rPr>
                      <m:t>𝑝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′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sym typeface="Symbol" pitchFamily="18" charset="2"/>
                  </a:rPr>
                  <a:t> </a:t>
                </a:r>
                <a:r>
                  <a:rPr lang="en-US" dirty="0" smtClean="0">
                    <a:sym typeface="Symbol" pitchFamily="18" charset="2"/>
                  </a:rPr>
                  <a:t>with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90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%</m:t>
                    </m:r>
                  </m:oMath>
                </a14:m>
                <a:r>
                  <a:rPr lang="en-US" dirty="0" smtClean="0">
                    <a:sym typeface="Symbol" pitchFamily="18" charset="2"/>
                  </a:rPr>
                  <a:t> </a:t>
                </a:r>
              </a:p>
              <a:p>
                <a:pPr lvl="1"/>
                <a:endParaRPr lang="en-US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dirty="0" smtClean="0">
                    <a:sym typeface="Symbol" pitchFamily="18" charset="2"/>
                  </a:rPr>
                  <a:t>Heuristic perspective: gives a set of </a:t>
                </a:r>
                <a:r>
                  <a:rPr lang="en-US" i="1" dirty="0" smtClean="0">
                    <a:sym typeface="Symbol" pitchFamily="18" charset="2"/>
                  </a:rPr>
                  <a:t>candidates </a:t>
                </a:r>
                <a:r>
                  <a:rPr lang="en-US" dirty="0" smtClean="0">
                    <a:sym typeface="Symbol" pitchFamily="18" charset="2"/>
                  </a:rPr>
                  <a:t>(hopefully small)</a:t>
                </a:r>
              </a:p>
              <a:p>
                <a:pPr eaLnBrk="1" hangingPunct="1"/>
                <a:endParaRPr lang="en-US" dirty="0" smtClean="0">
                  <a:solidFill>
                    <a:srgbClr val="A50021"/>
                  </a:solidFill>
                  <a:sym typeface="Symbol" pitchFamily="18" charset="2"/>
                </a:endParaRPr>
              </a:p>
              <a:p>
                <a:pPr eaLnBrk="1" hangingPunct="1"/>
                <a:endParaRPr lang="en-US" dirty="0" smtClean="0">
                  <a:solidFill>
                    <a:srgbClr val="A50021"/>
                  </a:solidFill>
                  <a:sym typeface="Symbol" pitchFamily="18" charset="2"/>
                </a:endParaRPr>
              </a:p>
              <a:p>
                <a:pPr eaLnBrk="1" hangingPunct="1"/>
                <a:endParaRPr lang="en-US" dirty="0" smtClean="0"/>
              </a:p>
            </p:txBody>
          </p:sp>
        </mc:Choice>
        <mc:Fallback xmlns="">
          <p:sp>
            <p:nvSpPr>
              <p:cNvPr id="922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5957888" cy="4530725"/>
              </a:xfrm>
              <a:blipFill rotWithShape="0">
                <a:blip r:embed="rId2"/>
                <a:stretch>
                  <a:fillRect l="-921" r="-1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7" name="Oval 32"/>
          <p:cNvSpPr>
            <a:spLocks noChangeArrowheads="1"/>
          </p:cNvSpPr>
          <p:nvPr/>
        </p:nvSpPr>
        <p:spPr bwMode="auto">
          <a:xfrm>
            <a:off x="7577138" y="23812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Oval 33"/>
          <p:cNvSpPr>
            <a:spLocks noChangeArrowheads="1"/>
          </p:cNvSpPr>
          <p:nvPr/>
        </p:nvSpPr>
        <p:spPr bwMode="auto">
          <a:xfrm>
            <a:off x="7875588" y="45037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Oval 34"/>
          <p:cNvSpPr>
            <a:spLocks noChangeArrowheads="1"/>
          </p:cNvSpPr>
          <p:nvPr/>
        </p:nvSpPr>
        <p:spPr bwMode="auto">
          <a:xfrm>
            <a:off x="7729538" y="35242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Oval 35"/>
          <p:cNvSpPr>
            <a:spLocks noChangeArrowheads="1"/>
          </p:cNvSpPr>
          <p:nvPr/>
        </p:nvSpPr>
        <p:spPr bwMode="auto">
          <a:xfrm>
            <a:off x="6761163" y="46577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Oval 36"/>
          <p:cNvSpPr>
            <a:spLocks noChangeArrowheads="1"/>
          </p:cNvSpPr>
          <p:nvPr/>
        </p:nvSpPr>
        <p:spPr bwMode="auto">
          <a:xfrm>
            <a:off x="8682038" y="33035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061" name="Text Box 37"/>
              <p:cNvSpPr txBox="1">
                <a:spLocks noChangeArrowheads="1"/>
              </p:cNvSpPr>
              <p:nvPr/>
            </p:nvSpPr>
            <p:spPr bwMode="auto">
              <a:xfrm>
                <a:off x="7299325" y="4075113"/>
                <a:ext cx="38081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29061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99325" y="4075113"/>
                <a:ext cx="380810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81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062" name="Line 38"/>
          <p:cNvSpPr>
            <a:spLocks noChangeShapeType="1"/>
          </p:cNvSpPr>
          <p:nvPr/>
        </p:nvSpPr>
        <p:spPr bwMode="auto">
          <a:xfrm flipV="1">
            <a:off x="7500938" y="3625850"/>
            <a:ext cx="2540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63" name="Oval 39"/>
          <p:cNvSpPr>
            <a:spLocks noChangeArrowheads="1"/>
          </p:cNvSpPr>
          <p:nvPr/>
        </p:nvSpPr>
        <p:spPr bwMode="auto">
          <a:xfrm>
            <a:off x="7424738" y="398145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066" name="Text Box 42"/>
              <p:cNvSpPr txBox="1">
                <a:spLocks noChangeArrowheads="1"/>
              </p:cNvSpPr>
              <p:nvPr/>
            </p:nvSpPr>
            <p:spPr bwMode="auto">
              <a:xfrm>
                <a:off x="7832725" y="3519488"/>
                <a:ext cx="47339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29066" name="Text 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32725" y="3519488"/>
                <a:ext cx="473399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81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070" name="Line 46"/>
          <p:cNvSpPr>
            <a:spLocks noChangeShapeType="1"/>
          </p:cNvSpPr>
          <p:nvPr/>
        </p:nvSpPr>
        <p:spPr bwMode="auto">
          <a:xfrm>
            <a:off x="7567613" y="4119563"/>
            <a:ext cx="346075" cy="423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42"/>
              <p:cNvSpPr txBox="1">
                <a:spLocks noChangeArrowheads="1"/>
              </p:cNvSpPr>
              <p:nvPr/>
            </p:nvSpPr>
            <p:spPr bwMode="auto">
              <a:xfrm>
                <a:off x="8027988" y="4471472"/>
                <a:ext cx="450957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A5002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23" name="Text 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27988" y="4471472"/>
                <a:ext cx="450957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8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25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61" grpId="0"/>
      <p:bldP spid="129062" grpId="0" animBg="1"/>
      <p:bldP spid="129062" grpId="1" animBg="1"/>
      <p:bldP spid="129063" grpId="0" animBg="1"/>
      <p:bldP spid="129066" grpId="0"/>
      <p:bldP spid="129070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vo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835" y="687387"/>
            <a:ext cx="4303568" cy="500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NNS algorithms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190140" cy="49377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It’s all about space partitions 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Low-dimensional</a:t>
            </a:r>
          </a:p>
          <a:p>
            <a:pPr marL="274320" lvl="2" indent="-274320">
              <a:spcBef>
                <a:spcPts val="600"/>
              </a:spcBef>
              <a:buClr>
                <a:schemeClr val="accent1"/>
              </a:buClr>
            </a:pPr>
            <a:r>
              <a:rPr lang="en-US" dirty="0">
                <a:solidFill>
                  <a:srgbClr val="0000CC"/>
                </a:solidFill>
              </a:rPr>
              <a:t>[Arya-Mount’93], [Clarkson’94], [Arya-Mount-Netanyahu-Silverman-We’98], [Kleinberg’97], [</a:t>
            </a:r>
            <a:r>
              <a:rPr lang="en-US" dirty="0" smtClean="0">
                <a:solidFill>
                  <a:srgbClr val="0000CC"/>
                </a:solidFill>
              </a:rPr>
              <a:t>HarPeled’02</a:t>
            </a:r>
            <a:r>
              <a:rPr lang="en-US" dirty="0">
                <a:solidFill>
                  <a:srgbClr val="0000CC"/>
                </a:solidFill>
              </a:rPr>
              <a:t>],[Arya-Fonseca-Mount’11</a:t>
            </a:r>
            <a:r>
              <a:rPr lang="en-US" dirty="0" smtClean="0">
                <a:solidFill>
                  <a:srgbClr val="0000CC"/>
                </a:solidFill>
              </a:rPr>
              <a:t>],…</a:t>
            </a:r>
            <a:endParaRPr lang="en-US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High-dimensional</a:t>
            </a:r>
          </a:p>
          <a:p>
            <a:pPr marL="274320" lvl="2" indent="-274320">
              <a:spcBef>
                <a:spcPts val="600"/>
              </a:spcBef>
              <a:buClr>
                <a:schemeClr val="accent1"/>
              </a:buClr>
            </a:pPr>
            <a:r>
              <a:rPr lang="en-US" dirty="0">
                <a:solidFill>
                  <a:srgbClr val="0000CC"/>
                </a:solidFill>
              </a:rPr>
              <a:t>[Indyk-Motwani’98], [Kushilevitz-Ostrovsky-Rabani’98], [Indyk’98, ‘01], [Gionis-Indyk-Motwani’99], [Charikar’02], [Datar-Immorlica-Indyk-Mirrokni’04], [Chakrabarti-Regev’04], [Panigrahy’06], [Ailon-Chazelle’06], [</a:t>
            </a:r>
            <a:r>
              <a:rPr lang="en-US" dirty="0" smtClean="0">
                <a:solidFill>
                  <a:srgbClr val="0000CC"/>
                </a:solidFill>
              </a:rPr>
              <a:t>Andoni-Indyk’06</a:t>
            </a:r>
            <a:r>
              <a:rPr lang="en-US" dirty="0">
                <a:solidFill>
                  <a:srgbClr val="0000CC"/>
                </a:solidFill>
              </a:rPr>
              <a:t>], [</a:t>
            </a:r>
            <a:r>
              <a:rPr lang="en-US" dirty="0" smtClean="0">
                <a:solidFill>
                  <a:srgbClr val="0000CC"/>
                </a:solidFill>
              </a:rPr>
              <a:t>Andoni-Indyk-Nguyen-Razenshteyn’14], [Andoni-Razenshteyn’15]</a:t>
            </a: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56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Low-dimensional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19200"/>
                <a:ext cx="5190140" cy="4937760"/>
              </a:xfrm>
            </p:spPr>
            <p:txBody>
              <a:bodyPr/>
              <a:lstStyle/>
              <a:p>
                <a:r>
                  <a:rPr lang="en-US" dirty="0" smtClean="0"/>
                  <a:t>k</a:t>
                </a:r>
                <a:r>
                  <a:rPr lang="en-US" dirty="0" err="1" smtClean="0"/>
                  <a:t>d</a:t>
                </a:r>
                <a:r>
                  <a:rPr lang="en-US" dirty="0" smtClean="0"/>
                  <a:t>-trees,…</a:t>
                </a:r>
              </a:p>
              <a:p>
                <a:pPr fontAlgn="auto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pPr fontAlgn="auto">
                  <a:spcAft>
                    <a:spcPts val="0"/>
                  </a:spcAft>
                </a:pPr>
                <a:r>
                  <a:rPr lang="en-US" dirty="0"/>
                  <a:t>runtime: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19200"/>
                <a:ext cx="5190140" cy="4937760"/>
              </a:xfrm>
              <a:blipFill rotWithShape="0">
                <a:blip r:embed="rId2"/>
                <a:stretch>
                  <a:fillRect l="-1058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17"/>
          <p:cNvSpPr>
            <a:spLocks noChangeArrowheads="1"/>
          </p:cNvSpPr>
          <p:nvPr/>
        </p:nvSpPr>
        <p:spPr bwMode="auto">
          <a:xfrm>
            <a:off x="1077145" y="398783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17"/>
          <p:cNvSpPr>
            <a:spLocks noChangeArrowheads="1"/>
          </p:cNvSpPr>
          <p:nvPr/>
        </p:nvSpPr>
        <p:spPr bwMode="auto">
          <a:xfrm>
            <a:off x="3727090" y="321973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17"/>
          <p:cNvSpPr>
            <a:spLocks noChangeArrowheads="1"/>
          </p:cNvSpPr>
          <p:nvPr/>
        </p:nvSpPr>
        <p:spPr bwMode="auto">
          <a:xfrm>
            <a:off x="1499600" y="517839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7"/>
          <p:cNvSpPr>
            <a:spLocks noChangeArrowheads="1"/>
          </p:cNvSpPr>
          <p:nvPr/>
        </p:nvSpPr>
        <p:spPr bwMode="auto">
          <a:xfrm>
            <a:off x="3535065" y="452550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7"/>
          <p:cNvSpPr>
            <a:spLocks noChangeArrowheads="1"/>
          </p:cNvSpPr>
          <p:nvPr/>
        </p:nvSpPr>
        <p:spPr bwMode="auto">
          <a:xfrm>
            <a:off x="693095" y="49479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4226355" y="364219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7"/>
          <p:cNvSpPr>
            <a:spLocks noChangeArrowheads="1"/>
          </p:cNvSpPr>
          <p:nvPr/>
        </p:nvSpPr>
        <p:spPr bwMode="auto">
          <a:xfrm>
            <a:off x="2805370" y="398783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846715" y="548563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2843775" y="471753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3419850" y="2876664"/>
            <a:ext cx="19202" cy="1533626"/>
          </a:xfrm>
          <a:prstGeom prst="line">
            <a:avLst/>
          </a:prstGeom>
          <a:ln w="4445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4260" y="4448695"/>
            <a:ext cx="4306825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382915" y="4448695"/>
            <a:ext cx="0" cy="1591845"/>
          </a:xfrm>
          <a:prstGeom prst="line">
            <a:avLst/>
          </a:prstGeom>
          <a:ln w="44450"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2690155" y="364219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691625" y="421826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Diamond 26"/>
          <p:cNvSpPr/>
          <p:nvPr/>
        </p:nvSpPr>
        <p:spPr>
          <a:xfrm>
            <a:off x="6761085" y="3006545"/>
            <a:ext cx="921721" cy="460860"/>
          </a:xfrm>
          <a:prstGeom prst="diamond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iamond 27"/>
          <p:cNvSpPr/>
          <p:nvPr/>
        </p:nvSpPr>
        <p:spPr>
          <a:xfrm>
            <a:off x="5647340" y="4081885"/>
            <a:ext cx="960125" cy="460860"/>
          </a:xfrm>
          <a:prstGeom prst="diamond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iamond 28"/>
          <p:cNvSpPr/>
          <p:nvPr/>
        </p:nvSpPr>
        <p:spPr>
          <a:xfrm>
            <a:off x="7874830" y="4091300"/>
            <a:ext cx="960125" cy="460860"/>
          </a:xfrm>
          <a:prstGeom prst="diamond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7" idx="2"/>
            <a:endCxn id="29" idx="0"/>
          </p:cNvCxnSpPr>
          <p:nvPr/>
        </p:nvCxnSpPr>
        <p:spPr>
          <a:xfrm>
            <a:off x="7221946" y="3467405"/>
            <a:ext cx="1132947" cy="62389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7" idx="2"/>
          </p:cNvCxnSpPr>
          <p:nvPr/>
        </p:nvCxnSpPr>
        <p:spPr>
          <a:xfrm flipH="1">
            <a:off x="6127403" y="3467405"/>
            <a:ext cx="1094543" cy="5966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9" idx="2"/>
          </p:cNvCxnSpPr>
          <p:nvPr/>
        </p:nvCxnSpPr>
        <p:spPr>
          <a:xfrm flipH="1">
            <a:off x="7778818" y="4552160"/>
            <a:ext cx="576075" cy="7786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9" idx="2"/>
          </p:cNvCxnSpPr>
          <p:nvPr/>
        </p:nvCxnSpPr>
        <p:spPr>
          <a:xfrm>
            <a:off x="8354893" y="4552160"/>
            <a:ext cx="576074" cy="7786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8" idx="2"/>
          </p:cNvCxnSpPr>
          <p:nvPr/>
        </p:nvCxnSpPr>
        <p:spPr>
          <a:xfrm flipH="1">
            <a:off x="5522650" y="4542745"/>
            <a:ext cx="604753" cy="78804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8" idx="2"/>
          </p:cNvCxnSpPr>
          <p:nvPr/>
        </p:nvCxnSpPr>
        <p:spPr>
          <a:xfrm>
            <a:off x="6127403" y="4542745"/>
            <a:ext cx="542972" cy="78804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7712219" y="556183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232073" y="3532909"/>
            <a:ext cx="1184563" cy="1943100"/>
          </a:xfrm>
          <a:custGeom>
            <a:avLst/>
            <a:gdLst>
              <a:gd name="connsiteX0" fmla="*/ 0 w 1184563"/>
              <a:gd name="connsiteY0" fmla="*/ 0 h 1943100"/>
              <a:gd name="connsiteX1" fmla="*/ 155863 w 1184563"/>
              <a:gd name="connsiteY1" fmla="*/ 93518 h 1943100"/>
              <a:gd name="connsiteX2" fmla="*/ 280554 w 1184563"/>
              <a:gd name="connsiteY2" fmla="*/ 176646 h 1943100"/>
              <a:gd name="connsiteX3" fmla="*/ 322118 w 1184563"/>
              <a:gd name="connsiteY3" fmla="*/ 207818 h 1943100"/>
              <a:gd name="connsiteX4" fmla="*/ 405245 w 1184563"/>
              <a:gd name="connsiteY4" fmla="*/ 259773 h 1943100"/>
              <a:gd name="connsiteX5" fmla="*/ 436418 w 1184563"/>
              <a:gd name="connsiteY5" fmla="*/ 290946 h 1943100"/>
              <a:gd name="connsiteX6" fmla="*/ 488372 w 1184563"/>
              <a:gd name="connsiteY6" fmla="*/ 311727 h 1943100"/>
              <a:gd name="connsiteX7" fmla="*/ 561109 w 1184563"/>
              <a:gd name="connsiteY7" fmla="*/ 353291 h 1943100"/>
              <a:gd name="connsiteX8" fmla="*/ 602672 w 1184563"/>
              <a:gd name="connsiteY8" fmla="*/ 394855 h 1943100"/>
              <a:gd name="connsiteX9" fmla="*/ 644236 w 1184563"/>
              <a:gd name="connsiteY9" fmla="*/ 405246 h 1943100"/>
              <a:gd name="connsiteX10" fmla="*/ 685800 w 1184563"/>
              <a:gd name="connsiteY10" fmla="*/ 426027 h 1943100"/>
              <a:gd name="connsiteX11" fmla="*/ 716972 w 1184563"/>
              <a:gd name="connsiteY11" fmla="*/ 457200 h 1943100"/>
              <a:gd name="connsiteX12" fmla="*/ 758536 w 1184563"/>
              <a:gd name="connsiteY12" fmla="*/ 477982 h 1943100"/>
              <a:gd name="connsiteX13" fmla="*/ 800100 w 1184563"/>
              <a:gd name="connsiteY13" fmla="*/ 509155 h 1943100"/>
              <a:gd name="connsiteX14" fmla="*/ 862445 w 1184563"/>
              <a:gd name="connsiteY14" fmla="*/ 561109 h 1943100"/>
              <a:gd name="connsiteX15" fmla="*/ 883227 w 1184563"/>
              <a:gd name="connsiteY15" fmla="*/ 592282 h 1943100"/>
              <a:gd name="connsiteX16" fmla="*/ 914400 w 1184563"/>
              <a:gd name="connsiteY16" fmla="*/ 623455 h 1943100"/>
              <a:gd name="connsiteX17" fmla="*/ 935182 w 1184563"/>
              <a:gd name="connsiteY17" fmla="*/ 654627 h 1943100"/>
              <a:gd name="connsiteX18" fmla="*/ 966354 w 1184563"/>
              <a:gd name="connsiteY18" fmla="*/ 685800 h 1943100"/>
              <a:gd name="connsiteX19" fmla="*/ 1028700 w 1184563"/>
              <a:gd name="connsiteY19" fmla="*/ 779318 h 1943100"/>
              <a:gd name="connsiteX20" fmla="*/ 1059872 w 1184563"/>
              <a:gd name="connsiteY20" fmla="*/ 810491 h 1943100"/>
              <a:gd name="connsiteX21" fmla="*/ 1070263 w 1184563"/>
              <a:gd name="connsiteY21" fmla="*/ 841664 h 1943100"/>
              <a:gd name="connsiteX22" fmla="*/ 1122218 w 1184563"/>
              <a:gd name="connsiteY22" fmla="*/ 914400 h 1943100"/>
              <a:gd name="connsiteX23" fmla="*/ 1132609 w 1184563"/>
              <a:gd name="connsiteY23" fmla="*/ 945573 h 1943100"/>
              <a:gd name="connsiteX24" fmla="*/ 1153391 w 1184563"/>
              <a:gd name="connsiteY24" fmla="*/ 976746 h 1943100"/>
              <a:gd name="connsiteX25" fmla="*/ 1174172 w 1184563"/>
              <a:gd name="connsiteY25" fmla="*/ 1049482 h 1943100"/>
              <a:gd name="connsiteX26" fmla="*/ 1184563 w 1184563"/>
              <a:gd name="connsiteY26" fmla="*/ 1080655 h 1943100"/>
              <a:gd name="connsiteX27" fmla="*/ 1174172 w 1184563"/>
              <a:gd name="connsiteY27" fmla="*/ 1267691 h 1943100"/>
              <a:gd name="connsiteX28" fmla="*/ 1122218 w 1184563"/>
              <a:gd name="connsiteY28" fmla="*/ 1361209 h 1943100"/>
              <a:gd name="connsiteX29" fmla="*/ 1111827 w 1184563"/>
              <a:gd name="connsiteY29" fmla="*/ 1392382 h 1943100"/>
              <a:gd name="connsiteX30" fmla="*/ 1091045 w 1184563"/>
              <a:gd name="connsiteY30" fmla="*/ 1433946 h 1943100"/>
              <a:gd name="connsiteX31" fmla="*/ 1028700 w 1184563"/>
              <a:gd name="connsiteY31" fmla="*/ 1496291 h 1943100"/>
              <a:gd name="connsiteX32" fmla="*/ 987136 w 1184563"/>
              <a:gd name="connsiteY32" fmla="*/ 1548246 h 1943100"/>
              <a:gd name="connsiteX33" fmla="*/ 883227 w 1184563"/>
              <a:gd name="connsiteY33" fmla="*/ 1641764 h 1943100"/>
              <a:gd name="connsiteX34" fmla="*/ 820882 w 1184563"/>
              <a:gd name="connsiteY34" fmla="*/ 1683327 h 1943100"/>
              <a:gd name="connsiteX35" fmla="*/ 789709 w 1184563"/>
              <a:gd name="connsiteY35" fmla="*/ 1704109 h 1943100"/>
              <a:gd name="connsiteX36" fmla="*/ 758536 w 1184563"/>
              <a:gd name="connsiteY36" fmla="*/ 1735282 h 1943100"/>
              <a:gd name="connsiteX37" fmla="*/ 737754 w 1184563"/>
              <a:gd name="connsiteY37" fmla="*/ 1766455 h 1943100"/>
              <a:gd name="connsiteX38" fmla="*/ 706582 w 1184563"/>
              <a:gd name="connsiteY38" fmla="*/ 1787236 h 1943100"/>
              <a:gd name="connsiteX39" fmla="*/ 675409 w 1184563"/>
              <a:gd name="connsiteY39" fmla="*/ 1849582 h 1943100"/>
              <a:gd name="connsiteX40" fmla="*/ 665018 w 1184563"/>
              <a:gd name="connsiteY40" fmla="*/ 1880755 h 1943100"/>
              <a:gd name="connsiteX41" fmla="*/ 644236 w 1184563"/>
              <a:gd name="connsiteY41" fmla="*/ 1922318 h 1943100"/>
              <a:gd name="connsiteX42" fmla="*/ 633845 w 1184563"/>
              <a:gd name="connsiteY42" fmla="*/ 194310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84563" h="1943100">
                <a:moveTo>
                  <a:pt x="0" y="0"/>
                </a:moveTo>
                <a:cubicBezTo>
                  <a:pt x="78356" y="39179"/>
                  <a:pt x="71227" y="32392"/>
                  <a:pt x="155863" y="93518"/>
                </a:cubicBezTo>
                <a:cubicBezTo>
                  <a:pt x="272623" y="177845"/>
                  <a:pt x="207869" y="152417"/>
                  <a:pt x="280554" y="176646"/>
                </a:cubicBezTo>
                <a:cubicBezTo>
                  <a:pt x="294409" y="187037"/>
                  <a:pt x="307708" y="198212"/>
                  <a:pt x="322118" y="207818"/>
                </a:cubicBezTo>
                <a:cubicBezTo>
                  <a:pt x="332253" y="214574"/>
                  <a:pt x="389749" y="246859"/>
                  <a:pt x="405245" y="259773"/>
                </a:cubicBezTo>
                <a:cubicBezTo>
                  <a:pt x="416534" y="269181"/>
                  <a:pt x="423957" y="283158"/>
                  <a:pt x="436418" y="290946"/>
                </a:cubicBezTo>
                <a:cubicBezTo>
                  <a:pt x="452235" y="300831"/>
                  <a:pt x="472067" y="302669"/>
                  <a:pt x="488372" y="311727"/>
                </a:cubicBezTo>
                <a:cubicBezTo>
                  <a:pt x="582736" y="364151"/>
                  <a:pt x="485655" y="328140"/>
                  <a:pt x="561109" y="353291"/>
                </a:cubicBezTo>
                <a:cubicBezTo>
                  <a:pt x="574963" y="367146"/>
                  <a:pt x="586057" y="384471"/>
                  <a:pt x="602672" y="394855"/>
                </a:cubicBezTo>
                <a:cubicBezTo>
                  <a:pt x="614782" y="402424"/>
                  <a:pt x="630864" y="400232"/>
                  <a:pt x="644236" y="405246"/>
                </a:cubicBezTo>
                <a:cubicBezTo>
                  <a:pt x="658740" y="410685"/>
                  <a:pt x="671945" y="419100"/>
                  <a:pt x="685800" y="426027"/>
                </a:cubicBezTo>
                <a:cubicBezTo>
                  <a:pt x="696191" y="436418"/>
                  <a:pt x="705014" y="448659"/>
                  <a:pt x="716972" y="457200"/>
                </a:cubicBezTo>
                <a:cubicBezTo>
                  <a:pt x="729577" y="466203"/>
                  <a:pt x="745401" y="469772"/>
                  <a:pt x="758536" y="477982"/>
                </a:cubicBezTo>
                <a:cubicBezTo>
                  <a:pt x="773222" y="487161"/>
                  <a:pt x="786007" y="499089"/>
                  <a:pt x="800100" y="509155"/>
                </a:cubicBezTo>
                <a:cubicBezTo>
                  <a:pt x="833757" y="533195"/>
                  <a:pt x="833906" y="526862"/>
                  <a:pt x="862445" y="561109"/>
                </a:cubicBezTo>
                <a:cubicBezTo>
                  <a:pt x="870440" y="570703"/>
                  <a:pt x="875232" y="582688"/>
                  <a:pt x="883227" y="592282"/>
                </a:cubicBezTo>
                <a:cubicBezTo>
                  <a:pt x="892635" y="603571"/>
                  <a:pt x="904992" y="612166"/>
                  <a:pt x="914400" y="623455"/>
                </a:cubicBezTo>
                <a:cubicBezTo>
                  <a:pt x="922395" y="633049"/>
                  <a:pt x="927187" y="645033"/>
                  <a:pt x="935182" y="654627"/>
                </a:cubicBezTo>
                <a:cubicBezTo>
                  <a:pt x="944589" y="665916"/>
                  <a:pt x="956791" y="674643"/>
                  <a:pt x="966354" y="685800"/>
                </a:cubicBezTo>
                <a:cubicBezTo>
                  <a:pt x="1035097" y="766001"/>
                  <a:pt x="958935" y="686298"/>
                  <a:pt x="1028700" y="779318"/>
                </a:cubicBezTo>
                <a:cubicBezTo>
                  <a:pt x="1037517" y="791074"/>
                  <a:pt x="1049481" y="800100"/>
                  <a:pt x="1059872" y="810491"/>
                </a:cubicBezTo>
                <a:cubicBezTo>
                  <a:pt x="1063336" y="820882"/>
                  <a:pt x="1064829" y="832154"/>
                  <a:pt x="1070263" y="841664"/>
                </a:cubicBezTo>
                <a:cubicBezTo>
                  <a:pt x="1089095" y="874620"/>
                  <a:pt x="1106132" y="882229"/>
                  <a:pt x="1122218" y="914400"/>
                </a:cubicBezTo>
                <a:cubicBezTo>
                  <a:pt x="1127116" y="924197"/>
                  <a:pt x="1127711" y="935776"/>
                  <a:pt x="1132609" y="945573"/>
                </a:cubicBezTo>
                <a:cubicBezTo>
                  <a:pt x="1138194" y="956743"/>
                  <a:pt x="1147806" y="965576"/>
                  <a:pt x="1153391" y="976746"/>
                </a:cubicBezTo>
                <a:cubicBezTo>
                  <a:pt x="1161698" y="993360"/>
                  <a:pt x="1169731" y="1033939"/>
                  <a:pt x="1174172" y="1049482"/>
                </a:cubicBezTo>
                <a:cubicBezTo>
                  <a:pt x="1177181" y="1060014"/>
                  <a:pt x="1181099" y="1070264"/>
                  <a:pt x="1184563" y="1080655"/>
                </a:cubicBezTo>
                <a:cubicBezTo>
                  <a:pt x="1181099" y="1143000"/>
                  <a:pt x="1180092" y="1205531"/>
                  <a:pt x="1174172" y="1267691"/>
                </a:cubicBezTo>
                <a:cubicBezTo>
                  <a:pt x="1169993" y="1311570"/>
                  <a:pt x="1137685" y="1314809"/>
                  <a:pt x="1122218" y="1361209"/>
                </a:cubicBezTo>
                <a:cubicBezTo>
                  <a:pt x="1118754" y="1371600"/>
                  <a:pt x="1116142" y="1382315"/>
                  <a:pt x="1111827" y="1392382"/>
                </a:cubicBezTo>
                <a:cubicBezTo>
                  <a:pt x="1105725" y="1406620"/>
                  <a:pt x="1100722" y="1421850"/>
                  <a:pt x="1091045" y="1433946"/>
                </a:cubicBezTo>
                <a:cubicBezTo>
                  <a:pt x="1072685" y="1456896"/>
                  <a:pt x="1028700" y="1496291"/>
                  <a:pt x="1028700" y="1496291"/>
                </a:cubicBezTo>
                <a:cubicBezTo>
                  <a:pt x="1010641" y="1550469"/>
                  <a:pt x="1031663" y="1508666"/>
                  <a:pt x="987136" y="1548246"/>
                </a:cubicBezTo>
                <a:cubicBezTo>
                  <a:pt x="897902" y="1627565"/>
                  <a:pt x="956931" y="1590171"/>
                  <a:pt x="883227" y="1641764"/>
                </a:cubicBezTo>
                <a:cubicBezTo>
                  <a:pt x="862766" y="1656087"/>
                  <a:pt x="841664" y="1669473"/>
                  <a:pt x="820882" y="1683327"/>
                </a:cubicBezTo>
                <a:cubicBezTo>
                  <a:pt x="810491" y="1690254"/>
                  <a:pt x="798540" y="1695278"/>
                  <a:pt x="789709" y="1704109"/>
                </a:cubicBezTo>
                <a:cubicBezTo>
                  <a:pt x="779318" y="1714500"/>
                  <a:pt x="767944" y="1723993"/>
                  <a:pt x="758536" y="1735282"/>
                </a:cubicBezTo>
                <a:cubicBezTo>
                  <a:pt x="750541" y="1744876"/>
                  <a:pt x="746585" y="1757624"/>
                  <a:pt x="737754" y="1766455"/>
                </a:cubicBezTo>
                <a:cubicBezTo>
                  <a:pt x="728924" y="1775285"/>
                  <a:pt x="716973" y="1780309"/>
                  <a:pt x="706582" y="1787236"/>
                </a:cubicBezTo>
                <a:cubicBezTo>
                  <a:pt x="680464" y="1865590"/>
                  <a:pt x="715696" y="1769009"/>
                  <a:pt x="675409" y="1849582"/>
                </a:cubicBezTo>
                <a:cubicBezTo>
                  <a:pt x="670511" y="1859379"/>
                  <a:pt x="669333" y="1870688"/>
                  <a:pt x="665018" y="1880755"/>
                </a:cubicBezTo>
                <a:cubicBezTo>
                  <a:pt x="658916" y="1894992"/>
                  <a:pt x="651163" y="1908464"/>
                  <a:pt x="644236" y="1922318"/>
                </a:cubicBezTo>
                <a:lnTo>
                  <a:pt x="633845" y="1943100"/>
                </a:lnTo>
              </a:path>
            </a:pathLst>
          </a:custGeom>
          <a:noFill/>
          <a:ln w="57150"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1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 animBg="1"/>
      <p:bldP spid="28" grpId="0" animBg="1"/>
      <p:bldP spid="29" grpId="0" animBg="1"/>
      <p:bldP spid="32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igh-dimensional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4937760"/>
              </a:xfrm>
            </p:spPr>
            <p:txBody>
              <a:bodyPr/>
              <a:lstStyle/>
              <a:p>
                <a:r>
                  <a:rPr lang="en-US" dirty="0" smtClean="0"/>
                  <a:t>Locality-Sensitive Hashing</a:t>
                </a:r>
              </a:p>
              <a:p>
                <a:r>
                  <a:rPr lang="en-US" dirty="0" smtClean="0"/>
                  <a:t>Crucial use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random projections</a:t>
                </a:r>
              </a:p>
              <a:p>
                <a:pPr lvl="1"/>
                <a:r>
                  <a:rPr lang="en-US" dirty="0" smtClean="0">
                    <a:solidFill>
                      <a:srgbClr val="0000CC"/>
                    </a:solidFill>
                  </a:rPr>
                  <a:t>Johnson-</a:t>
                </a:r>
                <a:r>
                  <a:rPr lang="en-US" dirty="0" err="1" smtClean="0">
                    <a:solidFill>
                      <a:srgbClr val="0000CC"/>
                    </a:solidFill>
                  </a:rPr>
                  <a:t>Lindenstrauss</a:t>
                </a:r>
                <a:r>
                  <a:rPr lang="en-US" dirty="0" smtClean="0"/>
                  <a:t> Lemma: project to random subspace of dimension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approximation</a:t>
                </a:r>
              </a:p>
              <a:p>
                <a:r>
                  <a:rPr lang="en-US" dirty="0" smtClean="0"/>
                  <a:t>Runtime: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-approximation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4937760"/>
              </a:xfrm>
              <a:blipFill rotWithShape="0">
                <a:blip r:embed="rId2"/>
                <a:stretch>
                  <a:fillRect l="-667" t="-1111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2648" y="6394755"/>
            <a:ext cx="1981200" cy="365760"/>
          </a:xfrm>
        </p:spPr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Oval 17"/>
          <p:cNvSpPr>
            <a:spLocks noChangeArrowheads="1"/>
          </p:cNvSpPr>
          <p:nvPr/>
        </p:nvSpPr>
        <p:spPr bwMode="auto">
          <a:xfrm>
            <a:off x="1077145" y="454274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17"/>
          <p:cNvSpPr>
            <a:spLocks noChangeArrowheads="1"/>
          </p:cNvSpPr>
          <p:nvPr/>
        </p:nvSpPr>
        <p:spPr bwMode="auto">
          <a:xfrm>
            <a:off x="3727090" y="377464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7"/>
          <p:cNvSpPr>
            <a:spLocks noChangeArrowheads="1"/>
          </p:cNvSpPr>
          <p:nvPr/>
        </p:nvSpPr>
        <p:spPr bwMode="auto">
          <a:xfrm>
            <a:off x="1499600" y="57333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7"/>
          <p:cNvSpPr>
            <a:spLocks noChangeArrowheads="1"/>
          </p:cNvSpPr>
          <p:nvPr/>
        </p:nvSpPr>
        <p:spPr bwMode="auto">
          <a:xfrm>
            <a:off x="3535065" y="508041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693095" y="550287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7"/>
          <p:cNvSpPr>
            <a:spLocks noChangeArrowheads="1"/>
          </p:cNvSpPr>
          <p:nvPr/>
        </p:nvSpPr>
        <p:spPr bwMode="auto">
          <a:xfrm>
            <a:off x="4226355" y="41971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2805370" y="454274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846715" y="604054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2843775" y="527244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457200" y="4925575"/>
            <a:ext cx="4114800" cy="15484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882179" y="3390595"/>
            <a:ext cx="844911" cy="3226020"/>
          </a:xfrm>
          <a:prstGeom prst="line">
            <a:avLst/>
          </a:prstGeom>
          <a:ln w="44450"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2690155" y="41971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Diamond 24"/>
          <p:cNvSpPr/>
          <p:nvPr/>
        </p:nvSpPr>
        <p:spPr>
          <a:xfrm>
            <a:off x="6837895" y="3352190"/>
            <a:ext cx="921721" cy="460860"/>
          </a:xfrm>
          <a:prstGeom prst="diamond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amond 26"/>
          <p:cNvSpPr/>
          <p:nvPr/>
        </p:nvSpPr>
        <p:spPr>
          <a:xfrm>
            <a:off x="5647340" y="4427530"/>
            <a:ext cx="960125" cy="460860"/>
          </a:xfrm>
          <a:prstGeom prst="diamond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stCxn id="25" idx="2"/>
            <a:endCxn id="27" idx="0"/>
          </p:cNvCxnSpPr>
          <p:nvPr/>
        </p:nvCxnSpPr>
        <p:spPr>
          <a:xfrm flipH="1">
            <a:off x="6127403" y="3813050"/>
            <a:ext cx="1171353" cy="6144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5" idx="2"/>
            <a:endCxn id="49" idx="0"/>
          </p:cNvCxnSpPr>
          <p:nvPr/>
        </p:nvCxnSpPr>
        <p:spPr>
          <a:xfrm>
            <a:off x="7298756" y="3813050"/>
            <a:ext cx="979327" cy="5760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Diamond 48"/>
          <p:cNvSpPr/>
          <p:nvPr/>
        </p:nvSpPr>
        <p:spPr>
          <a:xfrm>
            <a:off x="7798020" y="4389125"/>
            <a:ext cx="960125" cy="460860"/>
          </a:xfrm>
          <a:prstGeom prst="diamond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Diamond 51"/>
          <p:cNvSpPr/>
          <p:nvPr/>
        </p:nvSpPr>
        <p:spPr>
          <a:xfrm>
            <a:off x="5148075" y="5387655"/>
            <a:ext cx="960125" cy="460860"/>
          </a:xfrm>
          <a:prstGeom prst="diamond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Diamond 52"/>
          <p:cNvSpPr/>
          <p:nvPr/>
        </p:nvSpPr>
        <p:spPr>
          <a:xfrm>
            <a:off x="6185010" y="5387655"/>
            <a:ext cx="960125" cy="460860"/>
          </a:xfrm>
          <a:prstGeom prst="diamond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Diamond 53"/>
          <p:cNvSpPr/>
          <p:nvPr/>
        </p:nvSpPr>
        <p:spPr>
          <a:xfrm>
            <a:off x="7298755" y="5387655"/>
            <a:ext cx="960125" cy="460860"/>
          </a:xfrm>
          <a:prstGeom prst="diamond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Diamond 54"/>
          <p:cNvSpPr/>
          <p:nvPr/>
        </p:nvSpPr>
        <p:spPr>
          <a:xfrm>
            <a:off x="8335690" y="5387655"/>
            <a:ext cx="960125" cy="460860"/>
          </a:xfrm>
          <a:prstGeom prst="diamond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/>
          <p:cNvCxnSpPr>
            <a:stCxn id="27" idx="2"/>
            <a:endCxn id="52" idx="0"/>
          </p:cNvCxnSpPr>
          <p:nvPr/>
        </p:nvCxnSpPr>
        <p:spPr>
          <a:xfrm flipH="1">
            <a:off x="5628138" y="4888390"/>
            <a:ext cx="499265" cy="4992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27" idx="2"/>
            <a:endCxn id="53" idx="0"/>
          </p:cNvCxnSpPr>
          <p:nvPr/>
        </p:nvCxnSpPr>
        <p:spPr>
          <a:xfrm>
            <a:off x="6127403" y="4888390"/>
            <a:ext cx="537670" cy="4992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49" idx="2"/>
            <a:endCxn id="54" idx="0"/>
          </p:cNvCxnSpPr>
          <p:nvPr/>
        </p:nvCxnSpPr>
        <p:spPr>
          <a:xfrm flipH="1">
            <a:off x="7778818" y="4849985"/>
            <a:ext cx="499265" cy="5376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9" idx="2"/>
            <a:endCxn id="55" idx="0"/>
          </p:cNvCxnSpPr>
          <p:nvPr/>
        </p:nvCxnSpPr>
        <p:spPr>
          <a:xfrm>
            <a:off x="8278083" y="4849985"/>
            <a:ext cx="537670" cy="5376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Oval 17"/>
          <p:cNvSpPr>
            <a:spLocks noChangeArrowheads="1"/>
          </p:cNvSpPr>
          <p:nvPr/>
        </p:nvSpPr>
        <p:spPr bwMode="auto">
          <a:xfrm>
            <a:off x="1691625" y="47731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115550" y="4158695"/>
            <a:ext cx="2573135" cy="1958655"/>
          </a:xfrm>
          <a:prstGeom prst="line">
            <a:avLst/>
          </a:prstGeom>
          <a:ln w="4445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49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Data-aware </a:t>
            </a:r>
            <a:r>
              <a:rPr lang="en-US" dirty="0" smtClean="0"/>
              <a:t>partitions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ptimize the partition to </a:t>
            </a:r>
            <a:r>
              <a:rPr lang="en-US" i="1" dirty="0" smtClean="0">
                <a:solidFill>
                  <a:srgbClr val="FF0000"/>
                </a:solidFill>
              </a:rPr>
              <a:t>your</a:t>
            </a:r>
            <a:r>
              <a:rPr lang="en-US" i="1" dirty="0" smtClean="0"/>
              <a:t> </a:t>
            </a:r>
            <a:r>
              <a:rPr lang="en-US" dirty="0" smtClean="0"/>
              <a:t>dataset</a:t>
            </a:r>
          </a:p>
          <a:p>
            <a:pPr lvl="1"/>
            <a:r>
              <a:rPr lang="en-US" dirty="0" smtClean="0"/>
              <a:t>PCA-tree </a:t>
            </a:r>
            <a:r>
              <a:rPr lang="en-US" sz="2000" dirty="0" smtClean="0">
                <a:solidFill>
                  <a:srgbClr val="0000CC"/>
                </a:solidFill>
              </a:rPr>
              <a:t>[Sproull’91, McNames’01,  Verma-Kpotufe-Dasgupta’09]</a:t>
            </a:r>
            <a:endParaRPr lang="en-US" dirty="0" smtClean="0">
              <a:solidFill>
                <a:srgbClr val="0000CC"/>
              </a:solidFill>
            </a:endParaRPr>
          </a:p>
          <a:p>
            <a:pPr lvl="1"/>
            <a:r>
              <a:rPr lang="en-US" dirty="0"/>
              <a:t>randomized </a:t>
            </a:r>
            <a:r>
              <a:rPr lang="en-US" dirty="0" err="1"/>
              <a:t>kd</a:t>
            </a:r>
            <a:r>
              <a:rPr lang="en-US" dirty="0"/>
              <a:t>-trees </a:t>
            </a:r>
            <a:r>
              <a:rPr lang="en-US" sz="2000" dirty="0">
                <a:solidFill>
                  <a:srgbClr val="0000CC"/>
                </a:solidFill>
              </a:rPr>
              <a:t>[</a:t>
            </a:r>
            <a:r>
              <a:rPr lang="en-US" sz="2000" dirty="0" smtClean="0">
                <a:solidFill>
                  <a:srgbClr val="0000CC"/>
                </a:solidFill>
              </a:rPr>
              <a:t>SilpaAnan-Hartley’08, Muja-Lowe’09]</a:t>
            </a:r>
            <a:endParaRPr lang="en-US" dirty="0" smtClean="0">
              <a:solidFill>
                <a:srgbClr val="0000CC"/>
              </a:solidFill>
            </a:endParaRPr>
          </a:p>
          <a:p>
            <a:pPr lvl="1"/>
            <a:r>
              <a:rPr lang="en-US" dirty="0" smtClean="0"/>
              <a:t>spectral/PCA/semantic/WTA hashing </a:t>
            </a:r>
            <a:r>
              <a:rPr lang="en-US" sz="2000" dirty="0" smtClean="0">
                <a:solidFill>
                  <a:srgbClr val="0000CC"/>
                </a:solidFill>
              </a:rPr>
              <a:t>[Weiss-Torralba-Fergus’08</a:t>
            </a:r>
            <a:r>
              <a:rPr lang="en-US" sz="2000" smtClean="0">
                <a:solidFill>
                  <a:srgbClr val="0000CC"/>
                </a:solidFill>
              </a:rPr>
              <a:t>, Wang-Kumar-Chang’09</a:t>
            </a:r>
            <a:r>
              <a:rPr lang="en-US" sz="2000" dirty="0" smtClean="0">
                <a:solidFill>
                  <a:srgbClr val="0000CC"/>
                </a:solidFill>
              </a:rPr>
              <a:t>, Salakhutdinov-Hinton’09,  Yagnik-Strelow-Ross-Lin’11]</a:t>
            </a:r>
            <a:endParaRPr lang="en-US" dirty="0" smtClean="0">
              <a:solidFill>
                <a:srgbClr val="0000CC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Oval 17"/>
          <p:cNvSpPr>
            <a:spLocks noChangeArrowheads="1"/>
          </p:cNvSpPr>
          <p:nvPr/>
        </p:nvSpPr>
        <p:spPr bwMode="auto">
          <a:xfrm>
            <a:off x="1077145" y="465795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17"/>
          <p:cNvSpPr>
            <a:spLocks noChangeArrowheads="1"/>
          </p:cNvSpPr>
          <p:nvPr/>
        </p:nvSpPr>
        <p:spPr bwMode="auto">
          <a:xfrm>
            <a:off x="1691625" y="488838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17"/>
          <p:cNvSpPr>
            <a:spLocks noChangeArrowheads="1"/>
          </p:cNvSpPr>
          <p:nvPr/>
        </p:nvSpPr>
        <p:spPr bwMode="auto">
          <a:xfrm>
            <a:off x="3727090" y="388985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7"/>
          <p:cNvSpPr>
            <a:spLocks noChangeArrowheads="1"/>
          </p:cNvSpPr>
          <p:nvPr/>
        </p:nvSpPr>
        <p:spPr bwMode="auto">
          <a:xfrm>
            <a:off x="1499600" y="584851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693095" y="561808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7"/>
          <p:cNvSpPr>
            <a:spLocks noChangeArrowheads="1"/>
          </p:cNvSpPr>
          <p:nvPr/>
        </p:nvSpPr>
        <p:spPr bwMode="auto">
          <a:xfrm>
            <a:off x="4226355" y="431231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2805370" y="465795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846715" y="615575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2843775" y="538765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806840" y="3966670"/>
            <a:ext cx="1152150" cy="2112274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43775" y="4081884"/>
            <a:ext cx="1497795" cy="1420985"/>
          </a:xfrm>
          <a:prstGeom prst="line">
            <a:avLst/>
          </a:prstGeom>
          <a:ln w="4445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2690155" y="4312314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654690" y="3889859"/>
            <a:ext cx="4301360" cy="2112275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17"/>
          <p:cNvSpPr>
            <a:spLocks noChangeArrowheads="1"/>
          </p:cNvSpPr>
          <p:nvPr/>
        </p:nvSpPr>
        <p:spPr bwMode="auto">
          <a:xfrm>
            <a:off x="3535065" y="519562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961930" y="3928264"/>
            <a:ext cx="806505" cy="2534731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2766965" y="3813049"/>
            <a:ext cx="1689820" cy="1651415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62665" y="5272439"/>
            <a:ext cx="1689820" cy="614480"/>
          </a:xfrm>
          <a:prstGeom prst="line">
            <a:avLst/>
          </a:prstGeom>
          <a:ln w="44450"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Diamond 22"/>
          <p:cNvSpPr/>
          <p:nvPr/>
        </p:nvSpPr>
        <p:spPr>
          <a:xfrm>
            <a:off x="6837895" y="3851455"/>
            <a:ext cx="921721" cy="460860"/>
          </a:xfrm>
          <a:prstGeom prst="diamond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amond 23"/>
          <p:cNvSpPr/>
          <p:nvPr/>
        </p:nvSpPr>
        <p:spPr>
          <a:xfrm>
            <a:off x="5647340" y="4926795"/>
            <a:ext cx="960125" cy="460860"/>
          </a:xfrm>
          <a:prstGeom prst="diamond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amond 24"/>
          <p:cNvSpPr/>
          <p:nvPr/>
        </p:nvSpPr>
        <p:spPr>
          <a:xfrm>
            <a:off x="8087277" y="4926795"/>
            <a:ext cx="960125" cy="460860"/>
          </a:xfrm>
          <a:prstGeom prst="diamond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stCxn id="23" idx="2"/>
            <a:endCxn id="25" idx="0"/>
          </p:cNvCxnSpPr>
          <p:nvPr/>
        </p:nvCxnSpPr>
        <p:spPr>
          <a:xfrm>
            <a:off x="7298756" y="4312315"/>
            <a:ext cx="1268584" cy="6144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127402" y="4312315"/>
            <a:ext cx="1171353" cy="5966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10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4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ANDONI@XFJ4JHMFUVWXY5K9" val="2986"/>
  <p:tag name="DEFAULTFONTSIZE" val="10"/>
  <p:tag name="DEFAULTWIDTH" val="482"/>
  <p:tag name="DEFAULTHEIGHT" val="37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iangle-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angle-theme" id="{7C713AE3-E9A5-44E8-B7F2-39D55F020488}" vid="{475CF4C0-B35F-4163-BD8A-C463419BE34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triangle-theme</Template>
  <TotalTime>25419</TotalTime>
  <Words>1030</Words>
  <Application>Microsoft Office PowerPoint</Application>
  <PresentationFormat>On-screen Show (4:3)</PresentationFormat>
  <Paragraphs>312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Wingdings 3</vt:lpstr>
      <vt:lpstr>Aharoni</vt:lpstr>
      <vt:lpstr>Arial Black</vt:lpstr>
      <vt:lpstr>Wingdings</vt:lpstr>
      <vt:lpstr>Cambria Math</vt:lpstr>
      <vt:lpstr>Arial</vt:lpstr>
      <vt:lpstr>Symbol</vt:lpstr>
      <vt:lpstr>Bookman Old Style</vt:lpstr>
      <vt:lpstr>Gill Sans MT</vt:lpstr>
      <vt:lpstr>triangle-theme</vt:lpstr>
      <vt:lpstr>Spectral Approaches to Nearest Neighbor Search arXiv:1408.0751</vt:lpstr>
      <vt:lpstr>Nearest Neighbor Search (NNS)</vt:lpstr>
      <vt:lpstr>Motivation</vt:lpstr>
      <vt:lpstr>Curse of Dimensionality</vt:lpstr>
      <vt:lpstr>Approximate NNS</vt:lpstr>
      <vt:lpstr>NNS algorithms</vt:lpstr>
      <vt:lpstr>Low-dimensional</vt:lpstr>
      <vt:lpstr>High-dimensional</vt:lpstr>
      <vt:lpstr>Practice</vt:lpstr>
      <vt:lpstr>Practice vs Theory</vt:lpstr>
      <vt:lpstr>Plan for the rest</vt:lpstr>
      <vt:lpstr>Our model</vt:lpstr>
      <vt:lpstr>Model properties</vt:lpstr>
      <vt:lpstr>Algorithms via PCA</vt:lpstr>
      <vt:lpstr>PowerPoint Presentation</vt:lpstr>
      <vt:lpstr>PCA under noise fails</vt:lpstr>
      <vt:lpstr>1st Algorithm: intuition</vt:lpstr>
      <vt:lpstr>Iterative PCA</vt:lpstr>
      <vt:lpstr>Simpler model</vt:lpstr>
      <vt:lpstr>Analysis of general model</vt:lpstr>
      <vt:lpstr>Closeness of subspaces ?</vt:lpstr>
      <vt:lpstr>Wedin’s sin-theta theorem</vt:lpstr>
      <vt:lpstr>Additional issue: Conditioning</vt:lpstr>
      <vt:lpstr>Performance of Iterative PCA</vt:lpstr>
      <vt:lpstr>2nd Algorithm: PCA-tree</vt:lpstr>
      <vt:lpstr>2 algorithmic modifications</vt:lpstr>
      <vt:lpstr>Analysis</vt:lpstr>
      <vt:lpstr>Wrap-up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Overcoming the  L1 non-embedability barrier:  Choose you host space wisely</dc:title>
  <dc:creator>Alexandr Andoni</dc:creator>
  <cp:lastModifiedBy>Robert Krauthgamer</cp:lastModifiedBy>
  <cp:revision>2003</cp:revision>
  <dcterms:created xsi:type="dcterms:W3CDTF">2008-03-04T22:47:46Z</dcterms:created>
  <dcterms:modified xsi:type="dcterms:W3CDTF">2015-01-15T16:07:41Z</dcterms:modified>
</cp:coreProperties>
</file>