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4" r:id="rId9"/>
    <p:sldId id="281" r:id="rId10"/>
    <p:sldId id="267" r:id="rId11"/>
    <p:sldId id="282" r:id="rId12"/>
    <p:sldId id="270" r:id="rId13"/>
    <p:sldId id="271" r:id="rId14"/>
    <p:sldId id="269" r:id="rId15"/>
    <p:sldId id="273" r:id="rId16"/>
    <p:sldId id="276" r:id="rId17"/>
    <p:sldId id="280" r:id="rId18"/>
    <p:sldId id="279" r:id="rId19"/>
    <p:sldId id="275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F2C4-D95A-48C2-8088-43BCE3F27FF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6F61C-0B29-41F6-BAEE-55ED126DB87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12DC1-5D4D-4446-B40A-F8635DEFA39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CC337-9746-4840-BFDB-185923FDA11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A5D52-8B29-4066-A658-CD13659F281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D69D0-468A-49A1-B9AE-0F018A803CF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D57E0-6B3D-4839-AF8D-0EA6EC1A307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D0DD3-D87F-4509-8718-E62FC76FA2B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18BF4-4AB6-4F93-BBAB-29C9228744C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B2FCC-3ACF-42E3-856D-801228F9843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E3A73-9E03-465C-8D21-605D1F4759B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C22200-868A-452C-9CB2-804629982E4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4813"/>
            <a:ext cx="84582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Weakly supervised learning of MRF models for image region labeling</a:t>
            </a:r>
            <a:endParaRPr lang="fr-FR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Jakob Verbeek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z="2000" smtClean="0"/>
              <a:t>LEAR team, INRIA Rhône-Alpes</a:t>
            </a:r>
            <a:endParaRPr lang="fr-FR" sz="2000" smtClean="0"/>
          </a:p>
        </p:txBody>
      </p:sp>
      <p:pic>
        <p:nvPicPr>
          <p:cNvPr id="13316" name="Picture 4" descr="PL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82280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Markov Field Aspect Model</a:t>
            </a:r>
          </a:p>
        </p:txBody>
      </p:sp>
      <p:sp>
        <p:nvSpPr>
          <p:cNvPr id="225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 prior over region labels as product of LDA and MRF</a:t>
            </a:r>
          </a:p>
          <a:p>
            <a:pPr lvl="1" eaLnBrk="1" hangingPunct="1"/>
            <a:r>
              <a:rPr lang="en-US" smtClean="0"/>
              <a:t>MRF: local interactions for spatial contiguity</a:t>
            </a:r>
          </a:p>
          <a:p>
            <a:pPr lvl="1" eaLnBrk="1" hangingPunct="1"/>
            <a:r>
              <a:rPr lang="en-US" smtClean="0"/>
              <a:t>LDA: global interactions to enforce sparseness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Observation model encodes appearance of visual categories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Appearance modeled with color, texture, and position features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743200" y="2286000"/>
          <a:ext cx="3271838" cy="765175"/>
        </p:xfrm>
        <a:graphic>
          <a:graphicData uri="http://schemas.openxmlformats.org/presentationml/2006/ole">
            <p:oleObj spid="_x0000_s22530" name="Equation" r:id="rId3" imgW="1574800" imgH="368300" progId="Equation.3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819400" y="3733800"/>
          <a:ext cx="3008313" cy="896938"/>
        </p:xfrm>
        <a:graphic>
          <a:graphicData uri="http://schemas.openxmlformats.org/presentationml/2006/ole">
            <p:oleObj spid="_x0000_s22531" name="Equation" r:id="rId4" imgW="1447800" imgH="431800" progId="Equation.3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265363" y="5351463"/>
          <a:ext cx="4168775" cy="896937"/>
        </p:xfrm>
        <a:graphic>
          <a:graphicData uri="http://schemas.openxmlformats.org/presentationml/2006/ole">
            <p:oleObj spid="_x0000_s22532" name="Equation" r:id="rId5" imgW="20066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Appearance Models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Region position quantized into 10 x 10 cells</a:t>
            </a:r>
          </a:p>
          <a:p>
            <a:pPr lvl="1"/>
            <a:r>
              <a:rPr lang="en-US" sz="1800" dirty="0" smtClean="0"/>
              <a:t>Multinomial distribution over cells per category</a:t>
            </a:r>
          </a:p>
          <a:p>
            <a:pPr>
              <a:buFontTx/>
              <a:buNone/>
            </a:pPr>
            <a:endParaRPr lang="en-US" sz="2000" dirty="0" smtClean="0"/>
          </a:p>
          <a:p>
            <a:r>
              <a:rPr lang="en-US" sz="2000" dirty="0" smtClean="0"/>
              <a:t>Color captured by histogram of hue values in region</a:t>
            </a:r>
          </a:p>
          <a:p>
            <a:pPr lvl="1"/>
            <a:r>
              <a:rPr lang="en-US" sz="1800" dirty="0" smtClean="0"/>
              <a:t>Compute 32 bin histogram over region</a:t>
            </a:r>
          </a:p>
          <a:p>
            <a:pPr lvl="1"/>
            <a:r>
              <a:rPr lang="en-US" sz="1800" dirty="0" smtClean="0"/>
              <a:t>Histograms quantized using k-means</a:t>
            </a:r>
          </a:p>
          <a:p>
            <a:pPr lvl="1"/>
            <a:r>
              <a:rPr lang="en-US" sz="1800" dirty="0" smtClean="0"/>
              <a:t>Histogram represented by index of nearest center</a:t>
            </a:r>
          </a:p>
          <a:p>
            <a:pPr lvl="1"/>
            <a:r>
              <a:rPr lang="en-US" sz="1800" dirty="0" smtClean="0"/>
              <a:t>Multinomial distribution over indexes per category</a:t>
            </a:r>
          </a:p>
          <a:p>
            <a:pPr lvl="1">
              <a:buFontTx/>
              <a:buNone/>
            </a:pPr>
            <a:endParaRPr lang="en-US" sz="1800" dirty="0" smtClean="0"/>
          </a:p>
          <a:p>
            <a:r>
              <a:rPr lang="en-US" sz="2000" dirty="0" smtClean="0"/>
              <a:t>Region texture captured by SIFT descriptor</a:t>
            </a:r>
          </a:p>
          <a:p>
            <a:pPr lvl="1"/>
            <a:r>
              <a:rPr lang="en-US" sz="1800" dirty="0" smtClean="0"/>
              <a:t>Region divided into cells</a:t>
            </a:r>
          </a:p>
          <a:p>
            <a:pPr lvl="1"/>
            <a:r>
              <a:rPr lang="en-US" sz="1800" dirty="0" smtClean="0"/>
              <a:t>Histogram of gradient orientations in cell</a:t>
            </a:r>
          </a:p>
          <a:p>
            <a:pPr lvl="1"/>
            <a:r>
              <a:rPr lang="en-US" sz="1800" dirty="0" smtClean="0"/>
              <a:t>K-means quantization</a:t>
            </a:r>
          </a:p>
          <a:p>
            <a:pPr lvl="1"/>
            <a:endParaRPr lang="en-US" sz="1800" dirty="0" smtClean="0"/>
          </a:p>
        </p:txBody>
      </p:sp>
      <p:pic>
        <p:nvPicPr>
          <p:cNvPr id="23556" name="Picture 3" descr="SIF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084763"/>
            <a:ext cx="381000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13"/>
          <p:cNvGrpSpPr>
            <a:grpSpLocks/>
          </p:cNvGrpSpPr>
          <p:nvPr/>
        </p:nvGrpSpPr>
        <p:grpSpPr bwMode="auto">
          <a:xfrm>
            <a:off x="6934200" y="3581400"/>
            <a:ext cx="2003425" cy="1746250"/>
            <a:chOff x="6629400" y="1828800"/>
            <a:chExt cx="2155658" cy="1935337"/>
          </a:xfrm>
        </p:grpSpPr>
        <p:pic>
          <p:nvPicPr>
            <p:cNvPr id="23560" name="Picture 4" descr="voronoi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0" y="1828800"/>
              <a:ext cx="2079458" cy="1549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61" name="TextBox 5"/>
            <p:cNvSpPr txBox="1">
              <a:spLocks noChangeArrowheads="1"/>
            </p:cNvSpPr>
            <p:nvPr/>
          </p:nvSpPr>
          <p:spPr bwMode="auto">
            <a:xfrm>
              <a:off x="6934200" y="1905000"/>
              <a:ext cx="313045" cy="71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3562" name="TextBox 6"/>
            <p:cNvSpPr txBox="1">
              <a:spLocks noChangeArrowheads="1"/>
            </p:cNvSpPr>
            <p:nvPr/>
          </p:nvSpPr>
          <p:spPr bwMode="auto">
            <a:xfrm>
              <a:off x="7543800" y="1828800"/>
              <a:ext cx="313045" cy="71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23563" name="TextBox 7"/>
            <p:cNvSpPr txBox="1">
              <a:spLocks noChangeArrowheads="1"/>
            </p:cNvSpPr>
            <p:nvPr/>
          </p:nvSpPr>
          <p:spPr bwMode="auto">
            <a:xfrm>
              <a:off x="8458200" y="1905000"/>
              <a:ext cx="313045" cy="71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23564" name="TextBox 8"/>
            <p:cNvSpPr txBox="1">
              <a:spLocks noChangeArrowheads="1"/>
            </p:cNvSpPr>
            <p:nvPr/>
          </p:nvSpPr>
          <p:spPr bwMode="auto">
            <a:xfrm>
              <a:off x="8458200" y="2819401"/>
              <a:ext cx="313045" cy="71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23565" name="TextBox 9"/>
            <p:cNvSpPr txBox="1">
              <a:spLocks noChangeArrowheads="1"/>
            </p:cNvSpPr>
            <p:nvPr/>
          </p:nvSpPr>
          <p:spPr bwMode="auto">
            <a:xfrm>
              <a:off x="7467600" y="2362200"/>
              <a:ext cx="313045" cy="71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23566" name="TextBox 10"/>
            <p:cNvSpPr txBox="1">
              <a:spLocks noChangeArrowheads="1"/>
            </p:cNvSpPr>
            <p:nvPr/>
          </p:nvSpPr>
          <p:spPr bwMode="auto">
            <a:xfrm>
              <a:off x="7848600" y="2971800"/>
              <a:ext cx="313045" cy="71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23567" name="TextBox 11"/>
            <p:cNvSpPr txBox="1">
              <a:spLocks noChangeArrowheads="1"/>
            </p:cNvSpPr>
            <p:nvPr/>
          </p:nvSpPr>
          <p:spPr bwMode="auto">
            <a:xfrm>
              <a:off x="6629400" y="2743199"/>
              <a:ext cx="313045" cy="71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23568" name="TextBox 12"/>
            <p:cNvSpPr txBox="1">
              <a:spLocks noChangeArrowheads="1"/>
            </p:cNvSpPr>
            <p:nvPr/>
          </p:nvSpPr>
          <p:spPr bwMode="auto">
            <a:xfrm>
              <a:off x="6934200" y="3047999"/>
              <a:ext cx="313045" cy="71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8</a:t>
              </a:r>
            </a:p>
          </p:txBody>
        </p:sp>
      </p:grpSp>
      <p:pic>
        <p:nvPicPr>
          <p:cNvPr id="23558" name="Picture 14" descr="hue_histogram.sv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8800" y="2379663"/>
            <a:ext cx="21590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5" descr="render-taj-gri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762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Markov Field Aspect Model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Inference: assign image regions to categories</a:t>
            </a:r>
          </a:p>
          <a:p>
            <a:pPr lvl="1" eaLnBrk="1" hangingPunct="1"/>
            <a:r>
              <a:rPr lang="en-US" sz="1800" i="1" dirty="0" smtClean="0"/>
              <a:t>p(Y|X)</a:t>
            </a:r>
            <a:r>
              <a:rPr lang="en-US" sz="1800" dirty="0" smtClean="0"/>
              <a:t> intractable to represent: exponential nr of states</a:t>
            </a:r>
          </a:p>
          <a:p>
            <a:pPr lvl="1" eaLnBrk="1" hangingPunct="1"/>
            <a:r>
              <a:rPr lang="en-US" sz="1800" i="1" dirty="0" smtClean="0"/>
              <a:t>p(</a:t>
            </a:r>
            <a:r>
              <a:rPr lang="en-US" sz="1800" i="1" dirty="0" err="1" smtClean="0"/>
              <a:t>y</a:t>
            </a:r>
            <a:r>
              <a:rPr lang="en-US" sz="1800" i="1" baseline="-25000" dirty="0" err="1" smtClean="0"/>
              <a:t>i</a:t>
            </a:r>
            <a:r>
              <a:rPr lang="en-US" sz="1800" i="1" dirty="0" err="1" smtClean="0"/>
              <a:t>|X</a:t>
            </a:r>
            <a:r>
              <a:rPr lang="en-US" sz="1800" i="1" dirty="0" smtClean="0"/>
              <a:t>)</a:t>
            </a:r>
            <a:r>
              <a:rPr lang="en-US" sz="1800" dirty="0" smtClean="0"/>
              <a:t> tractable to represent, intractable to compute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000" dirty="0" smtClean="0"/>
              <a:t>Use Gibbs sampler to estimate posterior distribution</a:t>
            </a:r>
          </a:p>
          <a:p>
            <a:pPr lvl="1" eaLnBrk="1" hangingPunct="1"/>
            <a:r>
              <a:rPr lang="en-US" sz="1800" dirty="0" smtClean="0"/>
              <a:t>Iteratively sample each region label given other sampled values</a:t>
            </a:r>
          </a:p>
          <a:p>
            <a:pPr lvl="1" eaLnBrk="1" hangingPunct="1"/>
            <a:r>
              <a:rPr lang="en-US" sz="1800" dirty="0" smtClean="0"/>
              <a:t>Eventually generates samples from posterior distribution </a:t>
            </a:r>
            <a:r>
              <a:rPr lang="en-US" sz="1800" i="1" dirty="0" smtClean="0"/>
              <a:t>p(Y|X)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000" dirty="0" smtClean="0"/>
              <a:t>Gibbs samplers for product of models,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given by the product of Gibbs samplers of individual models</a:t>
            </a:r>
          </a:p>
        </p:txBody>
      </p:sp>
      <p:grpSp>
        <p:nvGrpSpPr>
          <p:cNvPr id="24581" name="Group 9"/>
          <p:cNvGrpSpPr>
            <a:grpSpLocks/>
          </p:cNvGrpSpPr>
          <p:nvPr/>
        </p:nvGrpSpPr>
        <p:grpSpPr bwMode="auto">
          <a:xfrm>
            <a:off x="642910" y="5214950"/>
            <a:ext cx="8043890" cy="871525"/>
            <a:chOff x="561975" y="5486400"/>
            <a:chExt cx="8153400" cy="981075"/>
          </a:xfrm>
        </p:grpSpPr>
        <p:graphicFrame>
          <p:nvGraphicFramePr>
            <p:cNvPr id="24578" name="Object 2"/>
            <p:cNvGraphicFramePr>
              <a:graphicFrameLocks noChangeAspect="1"/>
            </p:cNvGraphicFramePr>
            <p:nvPr/>
          </p:nvGraphicFramePr>
          <p:xfrm>
            <a:off x="561975" y="5486400"/>
            <a:ext cx="8153400" cy="368300"/>
          </p:xfrm>
          <a:graphic>
            <a:graphicData uri="http://schemas.openxmlformats.org/presentationml/2006/ole">
              <p:oleObj spid="_x0000_s24578" name="Equation" r:id="rId3" imgW="3924300" imgH="177800" progId="Equation.3">
                <p:embed/>
              </p:oleObj>
            </a:graphicData>
          </a:graphic>
        </p:graphicFrame>
        <p:sp>
          <p:nvSpPr>
            <p:cNvPr id="24582" name="TextBox 8"/>
            <p:cNvSpPr txBox="1">
              <a:spLocks noChangeArrowheads="1"/>
            </p:cNvSpPr>
            <p:nvPr/>
          </p:nvSpPr>
          <p:spPr bwMode="auto">
            <a:xfrm>
              <a:off x="2895600" y="5943600"/>
              <a:ext cx="1219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Appearance</a:t>
              </a:r>
            </a:p>
          </p:txBody>
        </p:sp>
        <p:sp>
          <p:nvSpPr>
            <p:cNvPr id="24583" name="TextBox 9"/>
            <p:cNvSpPr txBox="1">
              <a:spLocks noChangeArrowheads="1"/>
            </p:cNvSpPr>
            <p:nvPr/>
          </p:nvSpPr>
          <p:spPr bwMode="auto">
            <a:xfrm>
              <a:off x="4876800" y="5943600"/>
              <a:ext cx="1219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Neighboring </a:t>
              </a:r>
            </a:p>
            <a:p>
              <a:r>
                <a:rPr lang="en-US" sz="1400"/>
                <a:t>region labels</a:t>
              </a:r>
            </a:p>
          </p:txBody>
        </p:sp>
        <p:sp>
          <p:nvSpPr>
            <p:cNvPr id="24584" name="TextBox 10"/>
            <p:cNvSpPr txBox="1">
              <a:spLocks noChangeArrowheads="1"/>
            </p:cNvSpPr>
            <p:nvPr/>
          </p:nvSpPr>
          <p:spPr bwMode="auto">
            <a:xfrm>
              <a:off x="7086599" y="5943600"/>
              <a:ext cx="15525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Image-wide </a:t>
              </a:r>
            </a:p>
            <a:p>
              <a:r>
                <a:rPr lang="en-US" sz="1400"/>
                <a:t>region label stats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category appearance</a:t>
            </a:r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Training images labeled at image level, region labels unknown</a:t>
            </a:r>
          </a:p>
          <a:p>
            <a:endParaRPr lang="en-US" sz="2000" dirty="0" smtClean="0"/>
          </a:p>
          <a:p>
            <a:r>
              <a:rPr lang="en-US" sz="2000" dirty="0" smtClean="0"/>
              <a:t>Maximize likelihood of region appearances in training images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r>
              <a:rPr lang="en-US" sz="2000" dirty="0" smtClean="0"/>
              <a:t>Iterative optimization using constrained EM algorithm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E-step: infer region labels using current parameters</a:t>
            </a:r>
          </a:p>
          <a:p>
            <a:pPr lvl="1"/>
            <a:r>
              <a:rPr lang="en-US" sz="1800" dirty="0" smtClean="0"/>
              <a:t>Gibbs sampler, constrained by image-wide annotation keywords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M-step: fit appearance model of each class to weighted regions</a:t>
            </a:r>
          </a:p>
          <a:p>
            <a:endParaRPr lang="en-US" sz="2000" dirty="0" smtClean="0"/>
          </a:p>
          <a:p>
            <a:pPr lvl="1">
              <a:buFontTx/>
              <a:buNone/>
            </a:pPr>
            <a:endParaRPr lang="en-US" sz="1800" dirty="0" smtClean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428860" y="2071678"/>
          <a:ext cx="3725863" cy="609600"/>
        </p:xfrm>
        <a:graphic>
          <a:graphicData uri="http://schemas.openxmlformats.org/presentationml/2006/ole">
            <p:oleObj spid="_x0000_s25602" name="Equation" r:id="rId3" imgW="2095500" imgH="34290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000364" y="4857760"/>
          <a:ext cx="2476499" cy="726440"/>
        </p:xfrm>
        <a:graphic>
          <a:graphicData uri="http://schemas.openxmlformats.org/presentationml/2006/ole">
            <p:oleObj spid="_x0000_s25603" name="Equation" r:id="rId4" imgW="14732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Markov Field Aspect Model Example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Appearance models assumed known</a:t>
            </a:r>
          </a:p>
          <a:p>
            <a:r>
              <a:rPr lang="en-US" sz="2000" dirty="0" smtClean="0"/>
              <a:t>Inference using LDA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Inference </a:t>
            </a:r>
            <a:r>
              <a:rPr lang="en-US" sz="2000" dirty="0" smtClean="0"/>
              <a:t>using our Markov Field Aspect model</a:t>
            </a:r>
          </a:p>
        </p:txBody>
      </p:sp>
      <p:grpSp>
        <p:nvGrpSpPr>
          <p:cNvPr id="26628" name="Group 5"/>
          <p:cNvGrpSpPr>
            <a:grpSpLocks/>
          </p:cNvGrpSpPr>
          <p:nvPr/>
        </p:nvGrpSpPr>
        <p:grpSpPr bwMode="auto">
          <a:xfrm>
            <a:off x="642910" y="2000240"/>
            <a:ext cx="7215214" cy="4757748"/>
            <a:chOff x="2285859" y="728075"/>
            <a:chExt cx="7390713" cy="4909969"/>
          </a:xfrm>
        </p:grpSpPr>
        <p:pic>
          <p:nvPicPr>
            <p:cNvPr id="26629" name="Picture 3" descr="4_27_s_mrf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5859" y="3376308"/>
              <a:ext cx="7390713" cy="2261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4" descr="4_27_s_plsa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5859" y="728075"/>
              <a:ext cx="7390713" cy="2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evaluation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Data set: 291 images from Microsoft Research Cambridge</a:t>
            </a:r>
          </a:p>
          <a:p>
            <a:pPr lvl="1"/>
            <a:r>
              <a:rPr lang="en-US" sz="1800" dirty="0" smtClean="0"/>
              <a:t>Categories: </a:t>
            </a:r>
            <a:r>
              <a:rPr lang="en-US" sz="1800" dirty="0" err="1" smtClean="0"/>
              <a:t>aeroplane</a:t>
            </a:r>
            <a:r>
              <a:rPr lang="en-US" sz="1800" dirty="0" smtClean="0"/>
              <a:t>, bicycle, building, car, cow, face, grass, sky, tree</a:t>
            </a:r>
          </a:p>
          <a:p>
            <a:r>
              <a:rPr lang="en-US" sz="2000" dirty="0" smtClean="0"/>
              <a:t>Performance measure: fraction of pixels correctly identified</a:t>
            </a:r>
          </a:p>
          <a:p>
            <a:pPr lvl="1"/>
            <a:r>
              <a:rPr lang="en-US" sz="1800" dirty="0" smtClean="0"/>
              <a:t>Measured per category, then averaged over all categories</a:t>
            </a:r>
          </a:p>
          <a:p>
            <a:endParaRPr lang="en-US" sz="2000" dirty="0" smtClean="0"/>
          </a:p>
        </p:txBody>
      </p:sp>
      <p:pic>
        <p:nvPicPr>
          <p:cNvPr id="27652" name="Picture 5" descr="Picture 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4613"/>
            <a:ext cx="91440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Picture 1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68938"/>
            <a:ext cx="91440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28794" y="2571744"/>
          <a:ext cx="4786331" cy="1158982"/>
        </p:xfrm>
        <a:graphic>
          <a:graphicData uri="http://schemas.openxmlformats.org/drawingml/2006/table">
            <a:tbl>
              <a:tblPr/>
              <a:tblGrid>
                <a:gridCol w="1196583"/>
                <a:gridCol w="778060"/>
                <a:gridCol w="856708"/>
                <a:gridCol w="1954980"/>
              </a:tblGrid>
              <a:tr h="2440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-108" charset="-128"/>
                        </a:rPr>
                        <a:t>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-108" charset="-128"/>
                        </a:rPr>
                        <a:t>MRF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-108" charset="-128"/>
                        </a:rPr>
                        <a:t>MRF &amp; 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-108" charset="-128"/>
                        </a:rPr>
                        <a:t>Pixels labels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-108" charset="-128"/>
                        </a:rPr>
                        <a:t>78.5 %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-108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-108" charset="-128"/>
                        </a:rPr>
                        <a:t>82.3 %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-108" charset="-128"/>
                        </a:rPr>
                        <a:t>Image labels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-108" charset="-128"/>
                        </a:rPr>
                        <a:t>74.0 %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-108" charset="-128"/>
                        </a:rPr>
                        <a:t>74.5 %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-108" charset="-128"/>
                        </a:rPr>
                        <a:t>80.2 %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&amp; outlook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Learning image region labeling from weak supervision</a:t>
            </a:r>
          </a:p>
          <a:p>
            <a:pPr lvl="1"/>
            <a:r>
              <a:rPr lang="en-US" sz="1800" dirty="0" smtClean="0"/>
              <a:t>Combined MRF + LDA model improves recognition</a:t>
            </a:r>
          </a:p>
          <a:p>
            <a:pPr lvl="1"/>
            <a:r>
              <a:rPr lang="en-US" sz="1800" dirty="0" smtClean="0"/>
              <a:t>Relatively good recognition when learning from keyword annotation</a:t>
            </a:r>
          </a:p>
          <a:p>
            <a:pPr lvl="1"/>
            <a:r>
              <a:rPr lang="en-US" sz="1800" dirty="0" smtClean="0"/>
              <a:t>Also when learning from partially labeled images</a:t>
            </a:r>
          </a:p>
          <a:p>
            <a:pPr lvl="1"/>
            <a:r>
              <a:rPr lang="en-US" sz="1800" dirty="0" smtClean="0"/>
              <a:t>Models expanded in more recent work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Extensions for future work</a:t>
            </a:r>
          </a:p>
          <a:p>
            <a:pPr lvl="1"/>
            <a:r>
              <a:rPr lang="en-US" sz="1800" dirty="0" smtClean="0"/>
              <a:t>Co-occurrence of object categories in images</a:t>
            </a:r>
          </a:p>
          <a:p>
            <a:pPr lvl="1"/>
            <a:r>
              <a:rPr lang="en-US" sz="1800" dirty="0" smtClean="0"/>
              <a:t>Dependence of appearance given region labels (higher order observations)</a:t>
            </a:r>
          </a:p>
          <a:p>
            <a:pPr lvl="1">
              <a:buFontTx/>
              <a:buNone/>
            </a:pPr>
            <a:endParaRPr lang="en-US" sz="1800" dirty="0" smtClean="0"/>
          </a:p>
          <a:p>
            <a:r>
              <a:rPr lang="en-US" sz="2000" dirty="0" smtClean="0"/>
              <a:t>More directions in learning from weak supervision</a:t>
            </a:r>
          </a:p>
          <a:p>
            <a:pPr lvl="1"/>
            <a:r>
              <a:rPr lang="en-US" sz="1800" dirty="0" smtClean="0"/>
              <a:t>Learning image annotation models from noisy user tags (</a:t>
            </a:r>
            <a:r>
              <a:rPr lang="en-US" sz="1800" dirty="0" err="1" smtClean="0"/>
              <a:t>eg</a:t>
            </a:r>
            <a:r>
              <a:rPr lang="en-US" sz="1800" dirty="0" smtClean="0"/>
              <a:t> </a:t>
            </a:r>
            <a:r>
              <a:rPr lang="en-US" sz="1800" dirty="0" err="1" smtClean="0"/>
              <a:t>Flickr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Retrieval of actions and actors in video: scripts and audio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17_19_s_mr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800"/>
            <a:ext cx="147843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evaluation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Extended data set with 22 categories</a:t>
            </a:r>
          </a:p>
        </p:txBody>
      </p:sp>
      <p:pic>
        <p:nvPicPr>
          <p:cNvPr id="29701" name="Picture 7" descr="4_11_s_mr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63713"/>
            <a:ext cx="131064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14_29_s_mr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147843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Learning from partial image labeling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How does recognition depend on the detail of training labels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Training labels progressively removed around category boundaries</a:t>
            </a:r>
          </a:p>
          <a:p>
            <a:pPr lvl="1"/>
            <a:r>
              <a:rPr lang="en-US" sz="1800" dirty="0" smtClean="0"/>
              <a:t>Train recognition model from partially labeled images</a:t>
            </a:r>
          </a:p>
          <a:p>
            <a:pPr lvl="1"/>
            <a:r>
              <a:rPr lang="en-US" sz="1800" dirty="0" smtClean="0"/>
              <a:t>Classify pixels in other images to assess performance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FontTx/>
              <a:buNone/>
            </a:pPr>
            <a:r>
              <a:rPr lang="en-US" sz="1800" dirty="0" smtClean="0"/>
              <a:t>[Verbeek &amp; </a:t>
            </a:r>
            <a:r>
              <a:rPr lang="en-US" sz="1800" dirty="0" err="1" smtClean="0"/>
              <a:t>Triggs</a:t>
            </a:r>
            <a:r>
              <a:rPr lang="en-US" sz="1800" dirty="0" smtClean="0"/>
              <a:t>, NIPS 2008]</a:t>
            </a:r>
          </a:p>
        </p:txBody>
      </p:sp>
      <p:pic>
        <p:nvPicPr>
          <p:cNvPr id="30724" name="Picture 3" descr="Picture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124200"/>
            <a:ext cx="368617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Picture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124200"/>
            <a:ext cx="44958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Learning from partial image labeling</a:t>
            </a:r>
          </a:p>
        </p:txBody>
      </p:sp>
      <p:sp>
        <p:nvSpPr>
          <p:cNvPr id="317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Fully supervised learning: maximum likelihood criterion</a:t>
            </a:r>
          </a:p>
          <a:p>
            <a:pPr lvl="1"/>
            <a:r>
              <a:rPr lang="en-US" sz="1800" dirty="0" smtClean="0"/>
              <a:t>Generative model: likelihood of region appearance &amp; labels: P(X,Y)</a:t>
            </a:r>
          </a:p>
          <a:p>
            <a:pPr lvl="1"/>
            <a:r>
              <a:rPr lang="en-US" sz="1800" dirty="0" smtClean="0"/>
              <a:t>Conditional model: likelihood of region labels given appearance: P(Y|X)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Weakly supervised learning: maximum likelihood criterion</a:t>
            </a:r>
          </a:p>
          <a:p>
            <a:pPr lvl="1"/>
            <a:r>
              <a:rPr lang="en-US" sz="1800" dirty="0" smtClean="0"/>
              <a:t>Marginalize over all valid completions of the partial labeling</a:t>
            </a:r>
          </a:p>
          <a:p>
            <a:pPr lvl="1"/>
            <a:r>
              <a:rPr lang="en-US" sz="1800" dirty="0" smtClean="0"/>
              <a:t>Generative                   , or conditional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Difficulty: summing over an exponential number of label completions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FontTx/>
              <a:buNone/>
            </a:pPr>
            <a:endParaRPr lang="en-US" sz="1800" dirty="0" smtClean="0"/>
          </a:p>
        </p:txBody>
      </p:sp>
      <p:pic>
        <p:nvPicPr>
          <p:cNvPr id="31750" name="Picture 5" descr="Picture 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4724400"/>
            <a:ext cx="28400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 descr="Picture 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3038" y="4724400"/>
            <a:ext cx="2824162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214546" y="3006944"/>
          <a:ext cx="1047750" cy="533400"/>
        </p:xfrm>
        <a:graphic>
          <a:graphicData uri="http://schemas.openxmlformats.org/presentationml/2006/ole">
            <p:oleObj spid="_x0000_s31746" name="Equation" r:id="rId5" imgW="673100" imgH="34290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143504" y="2973610"/>
          <a:ext cx="1127125" cy="533400"/>
        </p:xfrm>
        <a:graphic>
          <a:graphicData uri="http://schemas.openxmlformats.org/presentationml/2006/ole">
            <p:oleObj spid="_x0000_s31747" name="Equation" r:id="rId6" imgW="723900" imgH="342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Outline of this talk</a:t>
            </a:r>
            <a:endParaRPr lang="fr-FR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 for “weakly supervised” learning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Learning MRFs for image region labeling from weak supervision</a:t>
            </a:r>
          </a:p>
          <a:p>
            <a:pPr lvl="1" eaLnBrk="1" hangingPunct="1"/>
            <a:r>
              <a:rPr lang="en-US" smtClean="0"/>
              <a:t>Models, Learning, Results</a:t>
            </a:r>
          </a:p>
          <a:p>
            <a:pPr lvl="1" eaLnBrk="1" hangingPunct="1"/>
            <a:r>
              <a:rPr lang="en-US" smtClean="0"/>
              <a:t>[Verbeek &amp; Triggs, CVPR 2007], [Verbeek &amp; Triggs, NIPS 2008]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Summary &amp; 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ottle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221163"/>
            <a:ext cx="32035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 16"/>
          <p:cNvGrpSpPr>
            <a:grpSpLocks/>
          </p:cNvGrpSpPr>
          <p:nvPr/>
        </p:nvGrpSpPr>
        <p:grpSpPr bwMode="auto">
          <a:xfrm>
            <a:off x="457200" y="3505200"/>
            <a:ext cx="8229600" cy="3113088"/>
            <a:chOff x="457200" y="3505200"/>
            <a:chExt cx="8229600" cy="3113088"/>
          </a:xfrm>
        </p:grpSpPr>
        <p:pic>
          <p:nvPicPr>
            <p:cNvPr id="15366" name="Picture 5" descr="bicycle_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2988" y="4221163"/>
              <a:ext cx="3203575" cy="239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Rectangle 3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822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000">
                  <a:latin typeface="Palatino" pitchFamily="-108" charset="0"/>
                </a:rPr>
                <a:t>Example: category localization </a:t>
              </a:r>
              <a:r>
                <a:rPr lang="en-US">
                  <a:latin typeface="Palatino" pitchFamily="-108" charset="0"/>
                </a:rPr>
                <a:t>[Harzallah et al ICCV’09]</a:t>
              </a:r>
            </a:p>
            <a:p>
              <a:pPr marL="800100" lvl="1" indent="-342900">
                <a:spcBef>
                  <a:spcPct val="20000"/>
                </a:spcBef>
              </a:pPr>
              <a:r>
                <a:rPr lang="en-US" sz="1200">
                  <a:latin typeface="Palatino" pitchFamily="-108" charset="0"/>
                </a:rPr>
                <a:t>						Winner PASCAL VOC  challenge 2008</a:t>
              </a:r>
            </a:p>
          </p:txBody>
        </p:sp>
      </p:grp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Supervised learning in Computer Vision</a:t>
            </a:r>
            <a:endParaRPr lang="fr-FR" sz="3600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24526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Recognition problems in computer vision:</a:t>
            </a:r>
          </a:p>
          <a:p>
            <a:pPr lvl="1" eaLnBrk="1" hangingPunct="1"/>
            <a:r>
              <a:rPr lang="en-US" sz="1800" dirty="0" smtClean="0"/>
              <a:t>Predict the interpretation y from input image x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000" dirty="0" smtClean="0"/>
              <a:t>Supervised learning from examples</a:t>
            </a:r>
          </a:p>
          <a:p>
            <a:pPr lvl="1" eaLnBrk="1" hangingPunct="1"/>
            <a:r>
              <a:rPr lang="en-US" sz="1800" dirty="0" smtClean="0"/>
              <a:t>Training set: pairs (</a:t>
            </a:r>
            <a:r>
              <a:rPr lang="en-US" sz="1800" dirty="0" err="1" smtClean="0"/>
              <a:t>x</a:t>
            </a:r>
            <a:r>
              <a:rPr lang="en-US" sz="1800" baseline="-25000" dirty="0" err="1" smtClean="0"/>
              <a:t>i</a:t>
            </a:r>
            <a:r>
              <a:rPr lang="en-US" sz="1800" dirty="0" err="1" smtClean="0"/>
              <a:t>,y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Learning: maps training set to function y=f(x)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Learning from weak supervision</a:t>
            </a:r>
            <a:endParaRPr lang="fr-FR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Acquisition of training pairs (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,y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 generally costly</a:t>
            </a:r>
          </a:p>
          <a:p>
            <a:pPr lvl="1" eaLnBrk="1" hangingPunct="1"/>
            <a:r>
              <a:rPr lang="en-US" sz="1800" dirty="0" smtClean="0"/>
              <a:t>Outlining objects, body parts, marking pixels with category labels, …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Motivates work on methods to reduce the need for supervision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r>
              <a:rPr lang="en-US" sz="1800" dirty="0" smtClean="0"/>
              <a:t>Weak supervision: input x + partial knowledge on y</a:t>
            </a:r>
          </a:p>
          <a:p>
            <a:pPr lvl="2" eaLnBrk="1" hangingPunct="1"/>
            <a:r>
              <a:rPr lang="en-US" sz="1600" dirty="0" smtClean="0"/>
              <a:t>Not as precise as full supervision but lower acquisition cost</a:t>
            </a:r>
          </a:p>
          <a:p>
            <a:pPr eaLnBrk="1" hangingPunct="1"/>
            <a:endParaRPr lang="en-US" sz="2000" dirty="0" smtClean="0"/>
          </a:p>
          <a:p>
            <a:pPr lvl="1" eaLnBrk="1" hangingPunct="1"/>
            <a:r>
              <a:rPr lang="en-US" sz="1800" dirty="0" smtClean="0"/>
              <a:t>Semi-supervised learning: exploits unlabeled inputs x</a:t>
            </a:r>
          </a:p>
          <a:p>
            <a:pPr lvl="2" eaLnBrk="1" hangingPunct="1"/>
            <a:r>
              <a:rPr lang="en-US" sz="1600" dirty="0" smtClean="0"/>
              <a:t>Learn the subspace or manifold on which input data lives</a:t>
            </a:r>
          </a:p>
          <a:p>
            <a:pPr lvl="2" eaLnBrk="1" hangingPunct="1"/>
            <a:endParaRPr lang="en-US" sz="1600" dirty="0" smtClean="0"/>
          </a:p>
          <a:p>
            <a:pPr lvl="1" eaLnBrk="1" hangingPunct="1"/>
            <a:r>
              <a:rPr lang="en-US" sz="1800" dirty="0" smtClean="0"/>
              <a:t>Active learning: automation of data collection process</a:t>
            </a:r>
          </a:p>
          <a:p>
            <a:pPr lvl="2" eaLnBrk="1" hangingPunct="1"/>
            <a:r>
              <a:rPr lang="en-US" sz="1600" dirty="0" smtClean="0"/>
              <a:t>Use data labeled so far to determine which data to label next</a:t>
            </a:r>
          </a:p>
          <a:p>
            <a:pPr lvl="2" eaLnBrk="1" hangingPunct="1">
              <a:buFontTx/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from weak supervision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Face recognition from captioned images </a:t>
            </a:r>
            <a:r>
              <a:rPr lang="en-US" sz="1800" dirty="0" smtClean="0"/>
              <a:t>[</a:t>
            </a:r>
            <a:r>
              <a:rPr lang="en-US" sz="1800" dirty="0" err="1" smtClean="0"/>
              <a:t>Guillaumin</a:t>
            </a:r>
            <a:r>
              <a:rPr lang="en-US" sz="1800" dirty="0" smtClean="0"/>
              <a:t> et al, CVPR’08]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No manual labeling of faces with names to learn recognition model</a:t>
            </a:r>
          </a:p>
          <a:p>
            <a:pPr lvl="1" eaLnBrk="1" hangingPunct="1"/>
            <a:r>
              <a:rPr lang="en-US" sz="1800" dirty="0" smtClean="0"/>
              <a:t>Exploit similarity between faces and name occurrences in captions</a:t>
            </a:r>
          </a:p>
          <a:p>
            <a:pPr lvl="1" eaLnBrk="1" hangingPunct="1">
              <a:buFontTx/>
              <a:buNone/>
            </a:pPr>
            <a:endParaRPr lang="en-US" sz="1800" dirty="0" smtClean="0"/>
          </a:p>
        </p:txBody>
      </p:sp>
      <p:pic>
        <p:nvPicPr>
          <p:cNvPr id="17412" name="Picture 3" descr="Picture 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67000"/>
            <a:ext cx="69342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icture 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343400"/>
            <a:ext cx="3295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876800" y="4267200"/>
            <a:ext cx="3505200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Building, Grass, Sky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from weak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MRF models of image region labeling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Full supervision: </a:t>
            </a:r>
          </a:p>
          <a:p>
            <a:pPr lvl="1" eaLnBrk="1" hangingPunct="1"/>
            <a:r>
              <a:rPr lang="en-US" smtClean="0"/>
              <a:t>all pixels labeled in train images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Weak supervision:</a:t>
            </a:r>
          </a:p>
          <a:p>
            <a:pPr lvl="1" eaLnBrk="1" hangingPunct="1">
              <a:buFont typeface="Palatino Linotype" pitchFamily="18" charset="0"/>
              <a:buAutoNum type="arabicPeriod"/>
            </a:pPr>
            <a:r>
              <a:rPr lang="en-US" smtClean="0"/>
              <a:t>A subset of the pixels labeled with a category</a:t>
            </a:r>
          </a:p>
          <a:p>
            <a:pPr lvl="1" eaLnBrk="1" hangingPunct="1">
              <a:buFont typeface="Palatino Linotype" pitchFamily="18" charset="0"/>
              <a:buAutoNum type="arabicPeriod"/>
            </a:pPr>
            <a:r>
              <a:rPr lang="en-US" smtClean="0"/>
              <a:t>No pixel-level labeling, only image-wide keywords given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8438" name="Picture 4" descr="Picture 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343400"/>
            <a:ext cx="32766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wholescene1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752600"/>
            <a:ext cx="34290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Region Labeling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686800" cy="4840303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We model distribution of region labels P(Y) </a:t>
            </a:r>
          </a:p>
          <a:p>
            <a:pPr lvl="1" eaLnBrk="1" hangingPunct="1"/>
            <a:r>
              <a:rPr lang="en-US" sz="1800" dirty="0" smtClean="0"/>
              <a:t>Spatially coherency: neighboring image regions tend to have the same label</a:t>
            </a:r>
          </a:p>
          <a:p>
            <a:pPr lvl="1" eaLnBrk="1" hangingPunct="1"/>
            <a:r>
              <a:rPr lang="en-US" sz="1800" dirty="0" smtClean="0"/>
              <a:t>Sparseness: often only a few of all our categories appear in each image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We model the appearance of visual categories P(X|Y)</a:t>
            </a:r>
          </a:p>
          <a:p>
            <a:pPr lvl="1" eaLnBrk="1" hangingPunct="1"/>
            <a:r>
              <a:rPr lang="en-US" sz="1800" dirty="0" smtClean="0"/>
              <a:t>Color, texture, relative position in image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Inference problem: Given image X, predict region labels Y </a:t>
            </a:r>
          </a:p>
          <a:p>
            <a:pPr lvl="1" eaLnBrk="1" hangingPunct="1"/>
            <a:r>
              <a:rPr lang="en-US" sz="1800" dirty="0" smtClean="0"/>
              <a:t>use the models p(Y) and p(X|Y) to define p(Y|X)</a:t>
            </a:r>
          </a:p>
        </p:txBody>
      </p:sp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304800" y="914400"/>
            <a:ext cx="8624888" cy="1819275"/>
            <a:chOff x="381000" y="2286000"/>
            <a:chExt cx="8624888" cy="1819275"/>
          </a:xfrm>
        </p:grpSpPr>
        <p:pic>
          <p:nvPicPr>
            <p:cNvPr id="19461" name="Picture 3" descr="Picture 1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286000"/>
              <a:ext cx="8624888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TextBox 4"/>
            <p:cNvSpPr txBox="1">
              <a:spLocks noChangeArrowheads="1"/>
            </p:cNvSpPr>
            <p:nvPr/>
          </p:nvSpPr>
          <p:spPr bwMode="auto">
            <a:xfrm>
              <a:off x="457200" y="3581400"/>
              <a:ext cx="1676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Car, building, road</a:t>
              </a:r>
            </a:p>
          </p:txBody>
        </p:sp>
        <p:sp>
          <p:nvSpPr>
            <p:cNvPr id="19463" name="TextBox 5"/>
            <p:cNvSpPr txBox="1">
              <a:spLocks noChangeArrowheads="1"/>
            </p:cNvSpPr>
            <p:nvPr/>
          </p:nvSpPr>
          <p:spPr bwMode="auto">
            <a:xfrm>
              <a:off x="2133600" y="3581400"/>
              <a:ext cx="1600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Flower, grass</a:t>
              </a:r>
            </a:p>
          </p:txBody>
        </p:sp>
        <p:sp>
          <p:nvSpPr>
            <p:cNvPr id="19464" name="TextBox 6"/>
            <p:cNvSpPr txBox="1">
              <a:spLocks noChangeArrowheads="1"/>
            </p:cNvSpPr>
            <p:nvPr/>
          </p:nvSpPr>
          <p:spPr bwMode="auto">
            <a:xfrm>
              <a:off x="3886200" y="3581400"/>
              <a:ext cx="1600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Airplane, building,</a:t>
              </a:r>
            </a:p>
            <a:p>
              <a:r>
                <a:rPr lang="en-US" sz="1400"/>
                <a:t>sky, grass</a:t>
              </a:r>
            </a:p>
          </p:txBody>
        </p:sp>
        <p:sp>
          <p:nvSpPr>
            <p:cNvPr id="19465" name="TextBox 7"/>
            <p:cNvSpPr txBox="1">
              <a:spLocks noChangeArrowheads="1"/>
            </p:cNvSpPr>
            <p:nvPr/>
          </p:nvSpPr>
          <p:spPr bwMode="auto">
            <a:xfrm>
              <a:off x="5562600" y="3581400"/>
              <a:ext cx="1600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Boat, water, sky, tree, building</a:t>
              </a:r>
            </a:p>
          </p:txBody>
        </p:sp>
        <p:sp>
          <p:nvSpPr>
            <p:cNvPr id="19466" name="TextBox 8"/>
            <p:cNvSpPr txBox="1">
              <a:spLocks noChangeArrowheads="1"/>
            </p:cNvSpPr>
            <p:nvPr/>
          </p:nvSpPr>
          <p:spPr bwMode="auto">
            <a:xfrm>
              <a:off x="7315200" y="3581400"/>
              <a:ext cx="1600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Car, building, sky tree, road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Modeling spatial coherency</a:t>
            </a:r>
          </a:p>
        </p:txBody>
      </p:sp>
      <p:sp>
        <p:nvSpPr>
          <p:cNvPr id="204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Markov Random Fields for image region labeling</a:t>
            </a:r>
          </a:p>
          <a:p>
            <a:pPr lvl="1" eaLnBrk="1" hangingPunct="1"/>
            <a:r>
              <a:rPr lang="en-US" sz="1800" dirty="0" smtClean="0"/>
              <a:t>Divide image in rectangular regions (~1000 per image)</a:t>
            </a:r>
          </a:p>
          <a:p>
            <a:pPr lvl="1" eaLnBrk="1" hangingPunct="1"/>
            <a:r>
              <a:rPr lang="en-US" sz="1800" dirty="0" smtClean="0"/>
              <a:t>Each region variable </a:t>
            </a:r>
            <a:r>
              <a:rPr lang="en-US" sz="1800" i="1" dirty="0" err="1" smtClean="0"/>
              <a:t>y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can take value 1, …, C for categories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MRF defines probability distribution over region labels</a:t>
            </a:r>
          </a:p>
          <a:p>
            <a:pPr lvl="1" eaLnBrk="1" hangingPunct="1"/>
            <a:r>
              <a:rPr lang="en-US" sz="1800" dirty="0" smtClean="0"/>
              <a:t>Variables independent of others given the neighboring variables</a:t>
            </a:r>
          </a:p>
          <a:p>
            <a:pPr lvl="1" eaLnBrk="1" hangingPunct="1"/>
            <a:r>
              <a:rPr lang="en-US" sz="1800" dirty="0" smtClean="0"/>
              <a:t>4 or 8 neighborhood system over regions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Potts model common choice for pair-wise interactions: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22257" y="3633790"/>
          <a:ext cx="2822575" cy="765175"/>
        </p:xfrm>
        <a:graphic>
          <a:graphicData uri="http://schemas.openxmlformats.org/presentationml/2006/ole">
            <p:oleObj spid="_x0000_s20482" name="Equation" r:id="rId3" imgW="1358900" imgH="368300" progId="Equation.3">
              <p:embed/>
            </p:oleObj>
          </a:graphicData>
        </a:graphic>
      </p:graphicFrame>
      <p:grpSp>
        <p:nvGrpSpPr>
          <p:cNvPr id="20487" name="Group 44"/>
          <p:cNvGrpSpPr>
            <a:grpSpLocks/>
          </p:cNvGrpSpPr>
          <p:nvPr/>
        </p:nvGrpSpPr>
        <p:grpSpPr bwMode="auto">
          <a:xfrm>
            <a:off x="7086600" y="3505200"/>
            <a:ext cx="1600200" cy="1447800"/>
            <a:chOff x="2209800" y="4419600"/>
            <a:chExt cx="1600200" cy="14478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209800" y="44196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819400" y="44196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429000" y="44196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209800" y="49530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19400" y="49530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429000" y="49530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209800" y="54864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819400" y="54864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429000" y="54864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9" name="Straight Connector 18"/>
            <p:cNvCxnSpPr>
              <a:cxnSpLocks noChangeShapeType="1"/>
              <a:stCxn id="6" idx="2"/>
              <a:endCxn id="5" idx="6"/>
            </p:cNvCxnSpPr>
            <p:nvPr/>
          </p:nvCxnSpPr>
          <p:spPr bwMode="auto">
            <a:xfrm rot="10800000">
              <a:off x="2590800" y="4610100"/>
              <a:ext cx="2286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Connector 21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3200400" y="4610100"/>
              <a:ext cx="2286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" name="Straight Connector 25"/>
            <p:cNvCxnSpPr>
              <a:cxnSpLocks noChangeShapeType="1"/>
              <a:stCxn id="8" idx="6"/>
              <a:endCxn id="9" idx="2"/>
            </p:cNvCxnSpPr>
            <p:nvPr/>
          </p:nvCxnSpPr>
          <p:spPr bwMode="auto">
            <a:xfrm>
              <a:off x="2590800" y="5143500"/>
              <a:ext cx="2286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/>
            <p:cNvCxnSpPr>
              <a:cxnSpLocks noChangeShapeType="1"/>
              <a:stCxn id="9" idx="6"/>
              <a:endCxn id="10" idx="2"/>
            </p:cNvCxnSpPr>
            <p:nvPr/>
          </p:nvCxnSpPr>
          <p:spPr bwMode="auto">
            <a:xfrm>
              <a:off x="3200400" y="5143500"/>
              <a:ext cx="2286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Connector 29"/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2590800" y="5676900"/>
              <a:ext cx="2286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traight Connector 31"/>
            <p:cNvCxnSpPr>
              <a:cxnSpLocks noChangeShapeType="1"/>
              <a:stCxn id="13" idx="6"/>
              <a:endCxn id="14" idx="2"/>
            </p:cNvCxnSpPr>
            <p:nvPr/>
          </p:nvCxnSpPr>
          <p:spPr bwMode="auto">
            <a:xfrm>
              <a:off x="3200400" y="5676900"/>
              <a:ext cx="2286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Connector 33"/>
            <p:cNvCxnSpPr>
              <a:cxnSpLocks noChangeShapeType="1"/>
              <a:stCxn id="5" idx="4"/>
              <a:endCxn id="8" idx="0"/>
            </p:cNvCxnSpPr>
            <p:nvPr/>
          </p:nvCxnSpPr>
          <p:spPr bwMode="auto">
            <a:xfrm rot="5400000">
              <a:off x="2324101" y="4876800"/>
              <a:ext cx="152400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/>
            <p:cNvCxnSpPr>
              <a:cxnSpLocks noChangeShapeType="1"/>
              <a:stCxn id="6" idx="4"/>
              <a:endCxn id="9" idx="0"/>
            </p:cNvCxnSpPr>
            <p:nvPr/>
          </p:nvCxnSpPr>
          <p:spPr bwMode="auto">
            <a:xfrm rot="5400000">
              <a:off x="2933701" y="4876800"/>
              <a:ext cx="152400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/>
            <p:cNvCxnSpPr>
              <a:cxnSpLocks noChangeShapeType="1"/>
              <a:stCxn id="7" idx="4"/>
              <a:endCxn id="10" idx="0"/>
            </p:cNvCxnSpPr>
            <p:nvPr/>
          </p:nvCxnSpPr>
          <p:spPr bwMode="auto">
            <a:xfrm rot="5400000">
              <a:off x="3543301" y="4876800"/>
              <a:ext cx="152400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" name="Straight Connector 39"/>
            <p:cNvCxnSpPr>
              <a:cxnSpLocks noChangeShapeType="1"/>
              <a:stCxn id="8" idx="4"/>
              <a:endCxn id="12" idx="0"/>
            </p:cNvCxnSpPr>
            <p:nvPr/>
          </p:nvCxnSpPr>
          <p:spPr bwMode="auto">
            <a:xfrm rot="5400000">
              <a:off x="2324101" y="5410200"/>
              <a:ext cx="152400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2" name="Straight Connector 41"/>
            <p:cNvCxnSpPr>
              <a:cxnSpLocks noChangeShapeType="1"/>
              <a:stCxn id="9" idx="4"/>
              <a:endCxn id="13" idx="0"/>
            </p:cNvCxnSpPr>
            <p:nvPr/>
          </p:nvCxnSpPr>
          <p:spPr bwMode="auto">
            <a:xfrm rot="5400000">
              <a:off x="2933701" y="5410200"/>
              <a:ext cx="152400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4" name="Straight Connector 43"/>
            <p:cNvCxnSpPr>
              <a:cxnSpLocks noChangeShapeType="1"/>
              <a:stCxn id="10" idx="4"/>
              <a:endCxn id="14" idx="0"/>
            </p:cNvCxnSpPr>
            <p:nvPr/>
          </p:nvCxnSpPr>
          <p:spPr bwMode="auto">
            <a:xfrm rot="5400000">
              <a:off x="3543301" y="5410200"/>
              <a:ext cx="152400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265363" y="5732463"/>
          <a:ext cx="3297237" cy="896937"/>
        </p:xfrm>
        <a:graphic>
          <a:graphicData uri="http://schemas.openxmlformats.org/presentationml/2006/ole">
            <p:oleObj spid="_x0000_s20483" name="Equation" r:id="rId4" imgW="1587500" imgH="43180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714744" y="3786190"/>
          <a:ext cx="2981325" cy="763588"/>
        </p:xfrm>
        <a:graphic>
          <a:graphicData uri="http://schemas.openxmlformats.org/presentationml/2006/ole">
            <p:oleObj spid="_x0000_s20484" name="Equation" r:id="rId5" imgW="1435100" imgH="368300" progId="Equation.3">
              <p:embed/>
            </p:oleObj>
          </a:graphicData>
        </a:graphic>
      </p:graphicFrame>
      <p:pic>
        <p:nvPicPr>
          <p:cNvPr id="20488" name="Picture 15" descr="render-taj-gri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066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Latent Dirichlet Allocation</a:t>
            </a:r>
          </a:p>
        </p:txBody>
      </p:sp>
      <p:sp>
        <p:nvSpPr>
          <p:cNvPr id="215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from text analysis literature</a:t>
            </a:r>
          </a:p>
          <a:p>
            <a:pPr lvl="1" eaLnBrk="1" hangingPunct="1"/>
            <a:r>
              <a:rPr lang="en-US" smtClean="0"/>
              <a:t>Text document is a mixture of several “topics” (categories)</a:t>
            </a:r>
          </a:p>
          <a:p>
            <a:pPr lvl="1" eaLnBrk="1" hangingPunct="1"/>
            <a:r>
              <a:rPr lang="en-US" smtClean="0"/>
              <a:t>Each topic is modeled as a multinomial over words in dictionary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Sparse Dirichlet distribution </a:t>
            </a:r>
            <a:r>
              <a:rPr lang="en-US" i="1" smtClean="0"/>
              <a:t>p(θ;α)</a:t>
            </a:r>
            <a:r>
              <a:rPr lang="en-US" smtClean="0"/>
              <a:t> over topic distribution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524000" y="2362200"/>
          <a:ext cx="5181600" cy="1295400"/>
        </p:xfrm>
        <a:graphic>
          <a:graphicData uri="http://schemas.openxmlformats.org/presentationml/2006/ole">
            <p:oleObj spid="_x0000_s21506" name="Equation" r:id="rId3" imgW="2641600" imgH="660400" progId="Equation.3">
              <p:embed/>
            </p:oleObj>
          </a:graphicData>
        </a:graphic>
      </p:graphicFrame>
      <p:grpSp>
        <p:nvGrpSpPr>
          <p:cNvPr id="21512" name="Group 10"/>
          <p:cNvGrpSpPr>
            <a:grpSpLocks/>
          </p:cNvGrpSpPr>
          <p:nvPr/>
        </p:nvGrpSpPr>
        <p:grpSpPr bwMode="auto">
          <a:xfrm>
            <a:off x="1119188" y="4876800"/>
            <a:ext cx="5738812" cy="1676400"/>
            <a:chOff x="1079500" y="4953000"/>
            <a:chExt cx="5738813" cy="1676400"/>
          </a:xfrm>
        </p:grpSpPr>
        <p:pic>
          <p:nvPicPr>
            <p:cNvPr id="21513" name="Picture 4" descr="Figure2.5a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0200" y="4953000"/>
              <a:ext cx="1408113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5" descr="Figure2.5b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5200" y="4953000"/>
              <a:ext cx="1408113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6" descr="Figure2.5c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24000" y="4953000"/>
              <a:ext cx="1408113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507" name="Object 3"/>
            <p:cNvGraphicFramePr>
              <a:graphicFrameLocks noChangeAspect="1"/>
            </p:cNvGraphicFramePr>
            <p:nvPr/>
          </p:nvGraphicFramePr>
          <p:xfrm>
            <a:off x="1079500" y="6216650"/>
            <a:ext cx="419100" cy="127000"/>
          </p:xfrm>
          <a:graphic>
            <a:graphicData uri="http://schemas.openxmlformats.org/presentationml/2006/ole">
              <p:oleObj spid="_x0000_s21507" name="Equation" r:id="rId7" imgW="419100" imgH="127000" progId="Equation.3">
                <p:embed/>
              </p:oleObj>
            </a:graphicData>
          </a:graphic>
        </p:graphicFrame>
        <p:graphicFrame>
          <p:nvGraphicFramePr>
            <p:cNvPr id="21508" name="Object 4"/>
            <p:cNvGraphicFramePr>
              <a:graphicFrameLocks noChangeAspect="1"/>
            </p:cNvGraphicFramePr>
            <p:nvPr/>
          </p:nvGraphicFramePr>
          <p:xfrm>
            <a:off x="3333750" y="6369050"/>
            <a:ext cx="330200" cy="127000"/>
          </p:xfrm>
          <a:graphic>
            <a:graphicData uri="http://schemas.openxmlformats.org/presentationml/2006/ole">
              <p:oleObj spid="_x0000_s21508" name="Equation" r:id="rId8" imgW="330200" imgH="127000" progId="Equation.3">
                <p:embed/>
              </p:oleObj>
            </a:graphicData>
          </a:graphic>
        </p:graphicFrame>
        <p:graphicFrame>
          <p:nvGraphicFramePr>
            <p:cNvPr id="21509" name="Object 5"/>
            <p:cNvGraphicFramePr>
              <a:graphicFrameLocks noChangeAspect="1"/>
            </p:cNvGraphicFramePr>
            <p:nvPr/>
          </p:nvGraphicFramePr>
          <p:xfrm>
            <a:off x="5181600" y="6248400"/>
            <a:ext cx="444500" cy="368300"/>
          </p:xfrm>
          <a:graphic>
            <a:graphicData uri="http://schemas.openxmlformats.org/presentationml/2006/ole">
              <p:oleObj spid="_x0000_s21509" name="Equation" r:id="rId9" imgW="444500" imgH="3683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1033</Words>
  <Application>Microsoft Macintosh PowerPoint</Application>
  <PresentationFormat>Affichage à l'écran (4:3)</PresentationFormat>
  <Paragraphs>233</Paragraphs>
  <Slides>19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ＭＳ Ｐゴシック</vt:lpstr>
      <vt:lpstr>Palatino Linotype</vt:lpstr>
      <vt:lpstr>Calibri</vt:lpstr>
      <vt:lpstr>Palatino</vt:lpstr>
      <vt:lpstr>Modèle par défaut</vt:lpstr>
      <vt:lpstr>Microsoft Equation</vt:lpstr>
      <vt:lpstr>Weakly supervised learning of MRF models for image region labeling</vt:lpstr>
      <vt:lpstr>Outline of this talk</vt:lpstr>
      <vt:lpstr>Supervised learning in Computer Vision</vt:lpstr>
      <vt:lpstr>Learning from weak supervision</vt:lpstr>
      <vt:lpstr>Learning from weak supervision</vt:lpstr>
      <vt:lpstr>Learning from weak supervision</vt:lpstr>
      <vt:lpstr>Image Region Labeling</vt:lpstr>
      <vt:lpstr>Modeling spatial coherency</vt:lpstr>
      <vt:lpstr>Latent Dirichlet Allocation</vt:lpstr>
      <vt:lpstr>Markov Field Aspect Model</vt:lpstr>
      <vt:lpstr>Appearance Models</vt:lpstr>
      <vt:lpstr>Markov Field Aspect Model</vt:lpstr>
      <vt:lpstr>Learning category appearance</vt:lpstr>
      <vt:lpstr>Markov Field Aspect Model Example</vt:lpstr>
      <vt:lpstr>Performance evaluation</vt:lpstr>
      <vt:lpstr>Summary &amp; outlook</vt:lpstr>
      <vt:lpstr>Performance evaluation</vt:lpstr>
      <vt:lpstr>Learning from partial image labeling</vt:lpstr>
      <vt:lpstr>Learning from partial image labeling</vt:lpstr>
    </vt:vector>
  </TitlesOfParts>
  <Company>INRIA Rhone Alpes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Region Labeling using Markov Random Field models</dc:title>
  <dc:creator>verbeek</dc:creator>
  <cp:lastModifiedBy>Jakob Verbeek</cp:lastModifiedBy>
  <cp:revision>40</cp:revision>
  <dcterms:created xsi:type="dcterms:W3CDTF">2010-01-28T06:46:18Z</dcterms:created>
  <dcterms:modified xsi:type="dcterms:W3CDTF">2010-11-25T08:25:43Z</dcterms:modified>
</cp:coreProperties>
</file>