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47" r:id="rId3"/>
    <p:sldId id="348" r:id="rId4"/>
    <p:sldId id="346" r:id="rId5"/>
    <p:sldId id="266" r:id="rId6"/>
    <p:sldId id="303" r:id="rId7"/>
    <p:sldId id="292" r:id="rId8"/>
    <p:sldId id="304" r:id="rId9"/>
    <p:sldId id="309" r:id="rId10"/>
    <p:sldId id="310" r:id="rId11"/>
    <p:sldId id="311" r:id="rId12"/>
    <p:sldId id="305" r:id="rId13"/>
    <p:sldId id="306" r:id="rId14"/>
    <p:sldId id="307" r:id="rId15"/>
    <p:sldId id="335" r:id="rId16"/>
    <p:sldId id="349" r:id="rId17"/>
    <p:sldId id="350" r:id="rId18"/>
    <p:sldId id="351" r:id="rId19"/>
    <p:sldId id="315" r:id="rId20"/>
    <p:sldId id="345" r:id="rId21"/>
    <p:sldId id="272" r:id="rId22"/>
    <p:sldId id="340" r:id="rId23"/>
    <p:sldId id="289" r:id="rId24"/>
    <p:sldId id="276" r:id="rId25"/>
    <p:sldId id="271" r:id="rId26"/>
    <p:sldId id="274" r:id="rId27"/>
    <p:sldId id="341" r:id="rId28"/>
    <p:sldId id="283" r:id="rId29"/>
    <p:sldId id="273" r:id="rId30"/>
    <p:sldId id="331" r:id="rId31"/>
    <p:sldId id="34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080"/>
    <a:srgbClr val="00FF00"/>
    <a:srgbClr val="000000"/>
    <a:srgbClr val="F6D7C0"/>
    <a:srgbClr val="F2C7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39" autoAdjust="0"/>
    <p:restoredTop sz="94660"/>
  </p:normalViewPr>
  <p:slideViewPr>
    <p:cSldViewPr>
      <p:cViewPr varScale="1">
        <p:scale>
          <a:sx n="107" d="100"/>
          <a:sy n="107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78EDC-5FFF-4C66-B927-FDAA22071C5D}" type="datetimeFigureOut">
              <a:rPr lang="en-US" smtClean="0"/>
              <a:pPr/>
              <a:t>6/18/2008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090EF-79C8-444E-B91A-25ECE1CCCD8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90EF-79C8-444E-B91A-25ECE1CCCD8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Encryption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90EF-79C8-444E-B91A-25ECE1CCCD8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90EF-79C8-444E-B91A-25ECE1CCCD8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Concepts with short descriptions are easier to learn</a:t>
            </a:r>
          </a:p>
          <a:p>
            <a:r>
              <a:rPr lang="en-US" dirty="0" smtClean="0"/>
              <a:t>Crucial</a:t>
            </a:r>
            <a:r>
              <a:rPr lang="en-US" baseline="0" dirty="0" smtClean="0"/>
              <a:t> appearance cues may be subtle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90EF-79C8-444E-B91A-25ECE1CCCD8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blank slate approach is not sufficient for robust and efficient scene understanding</a:t>
            </a:r>
          </a:p>
          <a:p>
            <a:endParaRPr lang="en-US" dirty="0" smtClean="0"/>
          </a:p>
          <a:p>
            <a:r>
              <a:rPr lang="en-US" dirty="0" smtClean="0"/>
              <a:t>We need an approach that progressively builds on existing knowledge, making each new visual attribute or object easier to identify</a:t>
            </a:r>
          </a:p>
          <a:p>
            <a:endParaRPr lang="en-US" dirty="0" smtClean="0"/>
          </a:p>
          <a:p>
            <a:r>
              <a:rPr lang="en-US" dirty="0" smtClean="0"/>
              <a:t>Such an approach requires representations that support relational models and learning mechanisms that benefit from them, as well as broader interaction with other subareas of AI</a:t>
            </a:r>
          </a:p>
          <a:p>
            <a:endParaRPr lang="en-US" dirty="0" smtClean="0"/>
          </a:p>
          <a:p>
            <a:r>
              <a:rPr lang="en-US" dirty="0" smtClean="0"/>
              <a:t>Preliminary research efforts show these ideas to have high potential for large quantitative and qualitative improvements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90EF-79C8-444E-B91A-25ECE1CCCD8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EE8C-760D-47F9-9864-8857DF3A839E}" type="datetimeFigureOut">
              <a:rPr lang="en-US" smtClean="0"/>
              <a:pPr/>
              <a:t>6/18/2008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9E-F559-4C83-90EC-106A24293DF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EE8C-760D-47F9-9864-8857DF3A839E}" type="datetimeFigureOut">
              <a:rPr lang="en-US" smtClean="0"/>
              <a:pPr/>
              <a:t>6/18/2008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9E-F559-4C83-90EC-106A24293DF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EE8C-760D-47F9-9864-8857DF3A839E}" type="datetimeFigureOut">
              <a:rPr lang="en-US" smtClean="0"/>
              <a:pPr/>
              <a:t>6/18/2008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9E-F559-4C83-90EC-106A24293DF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EE8C-760D-47F9-9864-8857DF3A839E}" type="datetimeFigureOut">
              <a:rPr lang="en-US" smtClean="0"/>
              <a:pPr/>
              <a:t>6/18/2008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9E-F559-4C83-90EC-106A24293DF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EE8C-760D-47F9-9864-8857DF3A839E}" type="datetimeFigureOut">
              <a:rPr lang="en-US" smtClean="0"/>
              <a:pPr/>
              <a:t>6/18/2008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9E-F559-4C83-90EC-106A24293DF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EE8C-760D-47F9-9864-8857DF3A839E}" type="datetimeFigureOut">
              <a:rPr lang="en-US" smtClean="0"/>
              <a:pPr/>
              <a:t>6/18/2008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9E-F559-4C83-90EC-106A24293DF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EE8C-760D-47F9-9864-8857DF3A839E}" type="datetimeFigureOut">
              <a:rPr lang="en-US" smtClean="0"/>
              <a:pPr/>
              <a:t>6/18/2008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9E-F559-4C83-90EC-106A24293DF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EE8C-760D-47F9-9864-8857DF3A839E}" type="datetimeFigureOut">
              <a:rPr lang="en-US" smtClean="0"/>
              <a:pPr/>
              <a:t>6/18/2008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9E-F559-4C83-90EC-106A24293DF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EE8C-760D-47F9-9864-8857DF3A839E}" type="datetimeFigureOut">
              <a:rPr lang="en-US" smtClean="0"/>
              <a:pPr/>
              <a:t>6/18/2008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9E-F559-4C83-90EC-106A24293DF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EE8C-760D-47F9-9864-8857DF3A839E}" type="datetimeFigureOut">
              <a:rPr lang="en-US" smtClean="0"/>
              <a:pPr/>
              <a:t>6/18/2008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9E-F559-4C83-90EC-106A24293DF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EE8C-760D-47F9-9864-8857DF3A839E}" type="datetimeFigureOut">
              <a:rPr lang="en-US" smtClean="0"/>
              <a:pPr/>
              <a:t>6/18/2008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9E-F559-4C83-90EC-106A24293DF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1EE8C-760D-47F9-9864-8857DF3A839E}" type="datetimeFigureOut">
              <a:rPr lang="en-US" smtClean="0"/>
              <a:pPr/>
              <a:t>6/18/2008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5759E-F559-4C83-90EC-106A24293DF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hyperlink" Target="http://images.google.com/imgres?imgurl=http://scienceblogs.com/bushwells/upload/2006/07/IcePlantOrgy.JPG&amp;imgrefurl=http://scienceblogs.com/bushwells/2006/07/friday_flower_porn.php&amp;h=1704&amp;w=2272&amp;sz=838&amp;hl=en&amp;start=17&amp;tbnid=RBGFTXqFUNjqAM:&amp;tbnh=113&amp;tbnw=150&amp;prev=/images?q=plant&amp;gbv=2&amp;hl=en&amp;safe=of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scienceblogs.com/bushwells/upload/2006/07/IcePlantOrgy.JPG&amp;imgrefurl=http://scienceblogs.com/bushwells/2006/07/friday_flower_porn.php&amp;h=1704&amp;w=2272&amp;sz=838&amp;hl=en&amp;start=17&amp;tbnid=RBGFTXqFUNjqAM:&amp;tbnh=113&amp;tbnw=150&amp;prev=/images?q=plant&amp;gbv=2&amp;hl=en&amp;safe=off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 with the Blank Slate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Derek Hoiem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Beckman Institute, UIUC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* unpublished *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Magritte’s Warning</a:t>
            </a:r>
            <a:endParaRPr lang="en-US" dirty="0"/>
          </a:p>
        </p:txBody>
      </p:sp>
      <p:pic>
        <p:nvPicPr>
          <p:cNvPr id="4" name="Picture 2" descr="C:\Documents and Settings\Derek Hoiem\My Documents\Presentations\PAML Seminar Mar 2008 (concepts)\the_treachery_of_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513825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54102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Treachery of Images –Magritte 1929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791200" y="2590800"/>
            <a:ext cx="3124200" cy="2819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05600" y="2895600"/>
            <a:ext cx="1471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pipe</a:t>
            </a:r>
            <a:endParaRPr lang="en-US" sz="5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5791200" y="4724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unstler Script" pitchFamily="66" charset="0"/>
              </a:rPr>
              <a:t>Ceci</a:t>
            </a:r>
            <a:r>
              <a:rPr lang="en-US" sz="2800" b="1" dirty="0" smtClean="0">
                <a:latin typeface="Kunstler Script" pitchFamily="66" charset="0"/>
              </a:rPr>
              <a:t> </a:t>
            </a:r>
            <a:r>
              <a:rPr lang="en-US" sz="2800" b="1" dirty="0" err="1" smtClean="0">
                <a:latin typeface="Kunstler Script" pitchFamily="66" charset="0"/>
              </a:rPr>
              <a:t>aussi</a:t>
            </a:r>
            <a:r>
              <a:rPr lang="en-US" sz="2800" b="1" dirty="0" smtClean="0">
                <a:latin typeface="Kunstler Script" pitchFamily="66" charset="0"/>
              </a:rPr>
              <a:t> </a:t>
            </a:r>
            <a:r>
              <a:rPr lang="en-US" sz="2800" b="1" dirty="0" err="1" smtClean="0">
                <a:latin typeface="Kunstler Script" pitchFamily="66" charset="0"/>
              </a:rPr>
              <a:t>n’est</a:t>
            </a:r>
            <a:r>
              <a:rPr lang="en-US" sz="2800" b="1" dirty="0" smtClean="0">
                <a:latin typeface="Kunstler Script" pitchFamily="66" charset="0"/>
              </a:rPr>
              <a:t> pas </a:t>
            </a:r>
            <a:r>
              <a:rPr lang="en-US" sz="2800" b="1" dirty="0" err="1" smtClean="0">
                <a:latin typeface="Kunstler Script" pitchFamily="66" charset="0"/>
              </a:rPr>
              <a:t>une</a:t>
            </a:r>
            <a:r>
              <a:rPr lang="en-US" sz="2800" b="1" dirty="0" smtClean="0">
                <a:latin typeface="Kunstler Script" pitchFamily="66" charset="0"/>
              </a:rPr>
              <a:t> pipe .</a:t>
            </a:r>
            <a:endParaRPr lang="en-US" sz="2800" b="1" dirty="0">
              <a:latin typeface="Kunstler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Problems with the Blank Slate Approach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inefficient.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not allow the underlying concept to be learned.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Might not allow accurate naming.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 Flawed Argument for Blank Slate Approach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People can identify objects in isolation</a:t>
            </a:r>
          </a:p>
          <a:p>
            <a:pPr>
              <a:buClr>
                <a:srgbClr val="000000"/>
              </a:buClr>
            </a:pPr>
            <a:r>
              <a:rPr lang="en-US" sz="2800" dirty="0" smtClean="0"/>
              <a:t>But</a:t>
            </a:r>
            <a:r>
              <a:rPr lang="en-US" sz="2800" dirty="0" smtClean="0">
                <a:solidFill>
                  <a:srgbClr val="FF0000"/>
                </a:solidFill>
              </a:rPr>
              <a:t> inference ≠ learning </a:t>
            </a:r>
            <a:r>
              <a:rPr lang="en-US" sz="2800" dirty="0" smtClean="0"/>
              <a:t>- it might not be possible to learn to identify objects from +/- examples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17410" name="Picture 2" descr="http://www.i-love-dogs.com/software/Cute-Dog-Screensaver.jpg"/>
          <p:cNvPicPr>
            <a:picLocks noChangeAspect="1" noChangeArrowheads="1"/>
          </p:cNvPicPr>
          <p:nvPr/>
        </p:nvPicPr>
        <p:blipFill>
          <a:blip r:embed="rId3"/>
          <a:srcRect t="11331" r="4000"/>
          <a:stretch>
            <a:fillRect/>
          </a:stretch>
        </p:blipFill>
        <p:spPr bwMode="auto">
          <a:xfrm>
            <a:off x="3200400" y="3733800"/>
            <a:ext cx="2743200" cy="298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Appearances are Just Symptoms</a:t>
            </a:r>
            <a:endParaRPr lang="en-US" sz="3600" dirty="0"/>
          </a:p>
        </p:txBody>
      </p:sp>
      <p:pic>
        <p:nvPicPr>
          <p:cNvPr id="16390" name="Picture 6" descr="http://bp1.blogger.com/_V2vvFqyFKZ8/R7TRLIiXrBI/AAAAAAAABWk/dlNstB1zrK4/s400/WhiteDr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971800"/>
            <a:ext cx="3810000" cy="2867025"/>
          </a:xfrm>
          <a:prstGeom prst="rect">
            <a:avLst/>
          </a:prstGeom>
          <a:noFill/>
        </p:spPr>
      </p:pic>
      <p:pic>
        <p:nvPicPr>
          <p:cNvPr id="16392" name="Picture 8" descr="http://www.spirejanitorial.co.uk/images/M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Quantitative and Qualitative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</a:t>
            </a:r>
          </a:p>
          <a:p>
            <a:pPr lvl="1"/>
            <a:r>
              <a:rPr lang="en-US" dirty="0" err="1" smtClean="0"/>
              <a:t>CalTech</a:t>
            </a:r>
            <a:r>
              <a:rPr lang="en-US" dirty="0" smtClean="0"/>
              <a:t> 101: ~85% accuracy</a:t>
            </a:r>
          </a:p>
          <a:p>
            <a:pPr lvl="1"/>
            <a:r>
              <a:rPr lang="en-US" dirty="0" err="1" smtClean="0"/>
              <a:t>CalTech</a:t>
            </a:r>
            <a:r>
              <a:rPr lang="en-US" dirty="0" smtClean="0"/>
              <a:t> 256: ~65% accuracy</a:t>
            </a:r>
          </a:p>
          <a:p>
            <a:pPr lvl="1"/>
            <a:r>
              <a:rPr lang="en-US" dirty="0" smtClean="0"/>
              <a:t>MSRC 21: ~75% accuracy</a:t>
            </a:r>
          </a:p>
          <a:p>
            <a:pPr lvl="1"/>
            <a:r>
              <a:rPr lang="en-US" dirty="0" smtClean="0"/>
              <a:t>PASCAL 2007: 0.1 – 0.45 average precision </a:t>
            </a:r>
          </a:p>
          <a:p>
            <a:r>
              <a:rPr lang="en-US" dirty="0" smtClean="0"/>
              <a:t>Qualitative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267200" y="5591175"/>
            <a:ext cx="457200" cy="304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4800600" y="4676775"/>
          <a:ext cx="3048000" cy="2028825"/>
        </p:xfrm>
        <a:graphic>
          <a:graphicData uri="http://schemas.openxmlformats.org/presentationml/2006/ole">
            <p:oleObj spid="_x0000_s49154" name="Acrobat Document" r:id="rId3" imgW="2633040" imgH="1752480" progId="AcroExch.Document.7">
              <p:embed/>
            </p:oleObj>
          </a:graphicData>
        </a:graphic>
      </p:graphicFrame>
      <p:pic>
        <p:nvPicPr>
          <p:cNvPr id="8" name="Picture 2" descr="C:\Documents and Settings\Derek Hoiem\My Documents\Research\eccv2008\figs\msrc\images\7_21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676775"/>
            <a:ext cx="3048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Beyond the Blank Slate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Shifts in Approach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54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Progressive vision: from starting from scratch to accumulating knowledge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Shifts in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981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Progressive vision: from starting from scratch to accumulating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From isolated to relational models</a:t>
            </a:r>
            <a:r>
              <a:rPr lang="en-US" sz="2800" b="1" dirty="0" smtClean="0"/>
              <a:t> </a:t>
            </a:r>
            <a:r>
              <a:rPr lang="en-US" sz="2800" dirty="0" smtClean="0"/>
              <a:t>of objects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lvl="1"/>
            <a:endParaRPr lang="en-US" sz="2400" dirty="0" smtClean="0"/>
          </a:p>
        </p:txBody>
      </p:sp>
      <p:grpSp>
        <p:nvGrpSpPr>
          <p:cNvPr id="4" name="Group 53"/>
          <p:cNvGrpSpPr/>
          <p:nvPr/>
        </p:nvGrpSpPr>
        <p:grpSpPr>
          <a:xfrm>
            <a:off x="914400" y="4343400"/>
            <a:ext cx="1905000" cy="2362200"/>
            <a:chOff x="3962400" y="3048000"/>
            <a:chExt cx="1905000" cy="2362200"/>
          </a:xfrm>
        </p:grpSpPr>
        <p:sp>
          <p:nvSpPr>
            <p:cNvPr id="23" name="Rectangle 22"/>
            <p:cNvSpPr/>
            <p:nvPr/>
          </p:nvSpPr>
          <p:spPr>
            <a:xfrm>
              <a:off x="3962400" y="3048000"/>
              <a:ext cx="19050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038600" y="3124200"/>
              <a:ext cx="1724526" cy="4294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LAB Histogram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114800" y="3810000"/>
              <a:ext cx="1022684" cy="4294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Textons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114800" y="4876800"/>
              <a:ext cx="1295400" cy="4294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Bag of SIFT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648200" y="4343400"/>
              <a:ext cx="818147" cy="4294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HOG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54"/>
          <p:cNvGrpSpPr/>
          <p:nvPr/>
        </p:nvGrpSpPr>
        <p:grpSpPr>
          <a:xfrm>
            <a:off x="3124200" y="4343400"/>
            <a:ext cx="1524000" cy="2362200"/>
            <a:chOff x="6172200" y="3048000"/>
            <a:chExt cx="1524000" cy="2362200"/>
          </a:xfrm>
        </p:grpSpPr>
        <p:sp>
          <p:nvSpPr>
            <p:cNvPr id="29" name="Rectangle 28"/>
            <p:cNvSpPr/>
            <p:nvPr/>
          </p:nvSpPr>
          <p:spPr>
            <a:xfrm>
              <a:off x="6172200" y="3048000"/>
              <a:ext cx="15240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00800" y="3288268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00800" y="3276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53200" y="34290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10400" y="34290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24600" y="4038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315200" y="3657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62800" y="4038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86600" y="45720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24600" y="4800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29400" y="38100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81800" y="39624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34200" y="41148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705600" y="43434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53200" y="41910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 rot="547442">
              <a:off x="6573202" y="3726856"/>
              <a:ext cx="609600" cy="12619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790092" y="5232873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38200" y="3697150"/>
            <a:ext cx="1220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“dog” = </a:t>
            </a:r>
            <a:endParaRPr lang="en-US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638800" y="3773350"/>
            <a:ext cx="1220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“dog” = </a:t>
            </a:r>
            <a:endParaRPr lang="en-US" sz="2400" b="1" dirty="0"/>
          </a:p>
        </p:txBody>
      </p:sp>
      <p:grpSp>
        <p:nvGrpSpPr>
          <p:cNvPr id="6" name="Group 20"/>
          <p:cNvGrpSpPr/>
          <p:nvPr/>
        </p:nvGrpSpPr>
        <p:grpSpPr>
          <a:xfrm>
            <a:off x="5638800" y="4382950"/>
            <a:ext cx="3048000" cy="2209800"/>
            <a:chOff x="5029200" y="3505200"/>
            <a:chExt cx="3048000" cy="2209800"/>
          </a:xfrm>
        </p:grpSpPr>
        <p:sp>
          <p:nvSpPr>
            <p:cNvPr id="49" name="Cloud 48"/>
            <p:cNvSpPr/>
            <p:nvPr/>
          </p:nvSpPr>
          <p:spPr>
            <a:xfrm>
              <a:off x="5029200" y="3505200"/>
              <a:ext cx="3048000" cy="2209800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486400" y="3886200"/>
              <a:ext cx="6331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barks</a:t>
              </a:r>
              <a:endParaRPr lang="en-US" sz="16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172200" y="4191000"/>
              <a:ext cx="10374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1-4 ft high</a:t>
              </a:r>
              <a:endParaRPr lang="en-US" sz="16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10200" y="4648200"/>
              <a:ext cx="11455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four-legged</a:t>
              </a:r>
              <a:endParaRPr lang="en-US" sz="16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239000" y="4191000"/>
              <a:ext cx="5928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furry</a:t>
              </a:r>
              <a:endParaRPr lang="en-US" sz="16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48400" y="4953000"/>
              <a:ext cx="10332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face-licker</a:t>
              </a:r>
              <a:endParaRPr lang="en-US" sz="16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172200" y="3801070"/>
              <a:ext cx="14259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squirrel-chaser</a:t>
              </a:r>
              <a:endParaRPr lang="en-US" sz="16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58000" y="4572000"/>
              <a:ext cx="4624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pet</a:t>
              </a:r>
              <a:endParaRPr lang="en-US" sz="16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34000" y="4343400"/>
              <a:ext cx="7736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has tail</a:t>
              </a:r>
              <a:endParaRPr lang="en-US" sz="1600" dirty="0"/>
            </a:p>
          </p:txBody>
        </p:sp>
      </p:grpSp>
      <p:sp>
        <p:nvSpPr>
          <p:cNvPr id="58" name="Right Arrow 57"/>
          <p:cNvSpPr/>
          <p:nvPr/>
        </p:nvSpPr>
        <p:spPr>
          <a:xfrm>
            <a:off x="4724400" y="4916350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981200" y="3272135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05600" y="3276600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Shifts in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54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Progressive vision: from starting from scratch to accumulating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From isolated to relational models</a:t>
            </a:r>
            <a:r>
              <a:rPr lang="en-US" sz="2800" b="1" dirty="0" smtClean="0"/>
              <a:t> </a:t>
            </a:r>
            <a:r>
              <a:rPr lang="en-US" sz="2800" dirty="0" smtClean="0"/>
              <a:t>of objects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Beyond naming: infer properties and explain cause and predict effect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lvl="1"/>
            <a:endParaRPr lang="en-US" sz="2400" dirty="0" smtClean="0"/>
          </a:p>
        </p:txBody>
      </p:sp>
      <p:pic>
        <p:nvPicPr>
          <p:cNvPr id="50178" name="Picture 2" descr="http://www.dogbreedinfo.com/images21/AmericanIndianDogsofSongDogKennelsEuro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733800"/>
            <a:ext cx="2150197" cy="286283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514600" y="411480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What/where</a:t>
            </a:r>
            <a:r>
              <a:rPr lang="en-US" sz="2400" dirty="0" smtClean="0"/>
              <a:t>: Large, furry dog lying in opening of tent, leashed to tent</a:t>
            </a:r>
          </a:p>
          <a:p>
            <a:r>
              <a:rPr lang="en-US" sz="2400" b="1" dirty="0" smtClean="0"/>
              <a:t>Why</a:t>
            </a:r>
            <a:r>
              <a:rPr lang="en-US" sz="2400" dirty="0" smtClean="0"/>
              <a:t>: The tent provides shelter from the bright sun.</a:t>
            </a:r>
          </a:p>
          <a:p>
            <a:r>
              <a:rPr lang="en-US" sz="2400" b="1" dirty="0" smtClean="0"/>
              <a:t>What if</a:t>
            </a:r>
            <a:r>
              <a:rPr lang="en-US" sz="2400" dirty="0" smtClean="0"/>
              <a:t>: What would happen if I tried to pet the dog?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 are not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More data</a:t>
            </a:r>
          </a:p>
          <a:p>
            <a:pPr lvl="1"/>
            <a:r>
              <a:rPr lang="en-US" dirty="0" smtClean="0"/>
              <a:t>May never have enough</a:t>
            </a:r>
          </a:p>
          <a:p>
            <a:pPr lvl="1"/>
            <a:r>
              <a:rPr lang="en-US" dirty="0" smtClean="0"/>
              <a:t>No understanding</a:t>
            </a:r>
          </a:p>
          <a:p>
            <a:endParaRPr lang="en-US" dirty="0" smtClean="0"/>
          </a:p>
          <a:p>
            <a:r>
              <a:rPr lang="en-US" dirty="0" smtClean="0"/>
              <a:t>Feature sharing or “deep learning”</a:t>
            </a:r>
          </a:p>
          <a:p>
            <a:pPr lvl="1"/>
            <a:r>
              <a:rPr lang="en-US" dirty="0" smtClean="0"/>
              <a:t>May not be possible to discover underlying concepts from  visual data</a:t>
            </a:r>
          </a:p>
          <a:p>
            <a:pPr lvl="1"/>
            <a:r>
              <a:rPr lang="en-US" dirty="0" smtClean="0"/>
              <a:t>“Hidden” features cannot be communicated (or independently improved)</a:t>
            </a:r>
          </a:p>
          <a:p>
            <a:pPr lvl="1"/>
            <a:r>
              <a:rPr lang="en-US" dirty="0" smtClean="0"/>
              <a:t>Still no understanding</a:t>
            </a:r>
          </a:p>
          <a:p>
            <a:endParaRPr lang="en-US" dirty="0" smtClean="0"/>
          </a:p>
          <a:p>
            <a:r>
              <a:rPr lang="en-US" dirty="0" smtClean="0"/>
              <a:t>Compositional models</a:t>
            </a:r>
          </a:p>
          <a:p>
            <a:pPr lvl="1"/>
            <a:r>
              <a:rPr lang="en-US" dirty="0" smtClean="0"/>
              <a:t>Only handles “part of” relation</a:t>
            </a:r>
          </a:p>
          <a:p>
            <a:endParaRPr lang="en-US" dirty="0" smtClean="0"/>
          </a:p>
          <a:p>
            <a:r>
              <a:rPr lang="en-US" dirty="0" smtClean="0"/>
              <a:t>Context with graphical models</a:t>
            </a:r>
          </a:p>
          <a:p>
            <a:pPr lvl="1"/>
            <a:r>
              <a:rPr lang="en-US" dirty="0" smtClean="0"/>
              <a:t>Hand-designed relational structure: brittle, not scalable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Scene Understanding: What We Have</a:t>
            </a:r>
            <a:endParaRPr lang="en-US" dirty="0"/>
          </a:p>
        </p:txBody>
      </p:sp>
      <p:pic>
        <p:nvPicPr>
          <p:cNvPr id="6" name="Picture 2" descr="http://www.dogbreedinfo.com/images21/AmericanIndianDogsofSongDogKennelsEuro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9726" y="2286000"/>
            <a:ext cx="2575429" cy="34290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3888926" y="2590800"/>
            <a:ext cx="2514600" cy="9906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55926" y="23622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DOG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65126" y="5410200"/>
            <a:ext cx="2895600" cy="4572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8326" y="5943600"/>
            <a:ext cx="106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GROUND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5926" y="3124200"/>
            <a:ext cx="1752600" cy="1600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4041326" y="1752600"/>
            <a:ext cx="8382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50926" y="1447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74526" y="2286000"/>
            <a:ext cx="609600" cy="762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3165026" y="1790700"/>
            <a:ext cx="533400" cy="304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07926" y="1371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7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Key Step: Incorporate Background Knowledge</a:t>
            </a:r>
            <a:endParaRPr lang="en-US" sz="3200" dirty="0"/>
          </a:p>
        </p:txBody>
      </p:sp>
      <p:grpSp>
        <p:nvGrpSpPr>
          <p:cNvPr id="3" name="Group 36"/>
          <p:cNvGrpSpPr/>
          <p:nvPr/>
        </p:nvGrpSpPr>
        <p:grpSpPr>
          <a:xfrm>
            <a:off x="2438400" y="2856050"/>
            <a:ext cx="2514600" cy="2362200"/>
            <a:chOff x="990600" y="3048000"/>
            <a:chExt cx="2514600" cy="2362200"/>
          </a:xfrm>
        </p:grpSpPr>
        <p:sp>
          <p:nvSpPr>
            <p:cNvPr id="5" name="Rectangle 4"/>
            <p:cNvSpPr/>
            <p:nvPr/>
          </p:nvSpPr>
          <p:spPr>
            <a:xfrm>
              <a:off x="990600" y="3048000"/>
              <a:ext cx="25146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http://www.news.cornell.edu/stories/Sept05/do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61318" y="3352800"/>
              <a:ext cx="729482" cy="6858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</p:pic>
        <p:pic>
          <p:nvPicPr>
            <p:cNvPr id="7" name="Picture 6" descr="http://www.i-love-dogs.com/dog-breeds/images/Cairn-Terri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3200" y="3581400"/>
              <a:ext cx="643890" cy="7620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</p:pic>
        <p:pic>
          <p:nvPicPr>
            <p:cNvPr id="8" name="Picture 2" descr="http://z.about.com/d/cameras/1/0/v/2/sadDog.jpg"/>
            <p:cNvPicPr>
              <a:picLocks noChangeAspect="1" noChangeArrowheads="1"/>
            </p:cNvPicPr>
            <p:nvPr/>
          </p:nvPicPr>
          <p:blipFill>
            <a:blip r:embed="rId5" cstate="print"/>
            <a:srcRect l="3556" t="2667" r="25334" b="1333"/>
            <a:stretch>
              <a:fillRect/>
            </a:stretch>
          </p:blipFill>
          <p:spPr bwMode="auto">
            <a:xfrm>
              <a:off x="1066800" y="3200400"/>
              <a:ext cx="677333" cy="12192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</p:pic>
        <p:pic>
          <p:nvPicPr>
            <p:cNvPr id="9" name="Picture 8" descr="http://bodybydesign.files.wordpress.com/2007/07/ground-zero.jpg"/>
            <p:cNvPicPr>
              <a:picLocks noChangeAspect="1" noChangeArrowheads="1"/>
            </p:cNvPicPr>
            <p:nvPr/>
          </p:nvPicPr>
          <p:blipFill>
            <a:blip r:embed="rId6"/>
            <a:srcRect t="75000" r="77500"/>
            <a:stretch>
              <a:fillRect/>
            </a:stretch>
          </p:blipFill>
          <p:spPr bwMode="auto">
            <a:xfrm>
              <a:off x="1066800" y="4648200"/>
              <a:ext cx="609600" cy="50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</p:pic>
        <p:pic>
          <p:nvPicPr>
            <p:cNvPr id="10" name="Picture 10" descr="http://tbn0.google.com/images?q=tbn:RBGFTXqFUNjqAM:http://scienceblogs.com/bushwells/upload/2006/07/IcePlantOrgy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05000" y="4724400"/>
              <a:ext cx="720698" cy="5429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</p:pic>
        <p:pic>
          <p:nvPicPr>
            <p:cNvPr id="11" name="Picture 12" descr="http://www.bmgen.com/sco_mug/mug_001.jpg"/>
            <p:cNvPicPr>
              <a:picLocks noChangeAspect="1" noChangeArrowheads="1"/>
            </p:cNvPicPr>
            <p:nvPr/>
          </p:nvPicPr>
          <p:blipFill>
            <a:blip r:embed="rId9"/>
            <a:srcRect t="28750" r="58333" b="46250"/>
            <a:stretch>
              <a:fillRect/>
            </a:stretch>
          </p:blipFill>
          <p:spPr bwMode="auto">
            <a:xfrm>
              <a:off x="2743200" y="4648200"/>
              <a:ext cx="5715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</p:pic>
      </p:grpSp>
      <p:grpSp>
        <p:nvGrpSpPr>
          <p:cNvPr id="4" name="Group 53"/>
          <p:cNvGrpSpPr/>
          <p:nvPr/>
        </p:nvGrpSpPr>
        <p:grpSpPr>
          <a:xfrm>
            <a:off x="5181600" y="2856050"/>
            <a:ext cx="1905000" cy="2362200"/>
            <a:chOff x="3962400" y="3048000"/>
            <a:chExt cx="1905000" cy="2362200"/>
          </a:xfrm>
        </p:grpSpPr>
        <p:sp>
          <p:nvSpPr>
            <p:cNvPr id="13" name="Rectangle 12"/>
            <p:cNvSpPr/>
            <p:nvPr/>
          </p:nvSpPr>
          <p:spPr>
            <a:xfrm>
              <a:off x="3962400" y="3048000"/>
              <a:ext cx="19050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038600" y="3124200"/>
              <a:ext cx="1724526" cy="4294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LAB Histogram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114800" y="3810000"/>
              <a:ext cx="1022684" cy="4294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Textons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14800" y="4876800"/>
              <a:ext cx="1295400" cy="4294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Bag of SIFT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648200" y="4343400"/>
              <a:ext cx="818147" cy="4294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HOG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54"/>
          <p:cNvGrpSpPr/>
          <p:nvPr/>
        </p:nvGrpSpPr>
        <p:grpSpPr>
          <a:xfrm>
            <a:off x="7315200" y="2856050"/>
            <a:ext cx="1524000" cy="2362200"/>
            <a:chOff x="6172200" y="3048000"/>
            <a:chExt cx="1524000" cy="2362200"/>
          </a:xfrm>
        </p:grpSpPr>
        <p:sp>
          <p:nvSpPr>
            <p:cNvPr id="19" name="Rectangle 18"/>
            <p:cNvSpPr/>
            <p:nvPr/>
          </p:nvSpPr>
          <p:spPr>
            <a:xfrm>
              <a:off x="6172200" y="3048000"/>
              <a:ext cx="15240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00800" y="3288268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00800" y="3276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53200" y="34290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10400" y="34290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24600" y="4038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15200" y="3657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62800" y="4038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86600" y="45720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24600" y="4800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29400" y="38100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81800" y="39624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34200" y="41148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05600" y="43434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53200" y="41910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 rot="547442">
              <a:off x="6573202" y="3726856"/>
              <a:ext cx="609600" cy="12619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304800" y="2856050"/>
            <a:ext cx="19050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90800" y="521825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Examples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029200" y="521825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Image Features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6934200" y="521825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Classifier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4846900" y="518213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142550" y="51917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04800" y="521825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Background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3" name="Cloud 42"/>
          <p:cNvSpPr/>
          <p:nvPr/>
        </p:nvSpPr>
        <p:spPr>
          <a:xfrm>
            <a:off x="533400" y="2895600"/>
            <a:ext cx="1371600" cy="6096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Things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Cloud 43"/>
          <p:cNvSpPr/>
          <p:nvPr/>
        </p:nvSpPr>
        <p:spPr>
          <a:xfrm>
            <a:off x="381000" y="3657600"/>
            <a:ext cx="1752600" cy="6096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Attributes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Cloud 44"/>
          <p:cNvSpPr/>
          <p:nvPr/>
        </p:nvSpPr>
        <p:spPr>
          <a:xfrm>
            <a:off x="381000" y="4495800"/>
            <a:ext cx="1752600" cy="6096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Curved Down Arrow 46"/>
          <p:cNvSpPr/>
          <p:nvPr/>
        </p:nvSpPr>
        <p:spPr>
          <a:xfrm>
            <a:off x="1295400" y="1721004"/>
            <a:ext cx="7086600" cy="990600"/>
          </a:xfrm>
          <a:prstGeom prst="curved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urved Down Arrow 47"/>
          <p:cNvSpPr/>
          <p:nvPr/>
        </p:nvSpPr>
        <p:spPr>
          <a:xfrm>
            <a:off x="1295400" y="1828800"/>
            <a:ext cx="4953000" cy="914400"/>
          </a:xfrm>
          <a:prstGeom prst="curved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24200" y="2133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Describe in Terms of Background Knowledge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24600" y="2133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 Feature Relevance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Uses of Background Knowledge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Background knowledge (things that can be identified and relational structures) can</a:t>
            </a:r>
          </a:p>
          <a:p>
            <a:endParaRPr lang="en-US" sz="1600" dirty="0" smtClean="0"/>
          </a:p>
          <a:p>
            <a:r>
              <a:rPr lang="en-US" sz="2800" dirty="0" smtClean="0"/>
              <a:t>Serves as building blocks for new concepts</a:t>
            </a:r>
          </a:p>
          <a:p>
            <a:pPr lvl="1">
              <a:buNone/>
            </a:pPr>
            <a:endParaRPr lang="en-US" sz="1600" dirty="0" smtClean="0"/>
          </a:p>
          <a:p>
            <a:r>
              <a:rPr lang="en-US" sz="2800" dirty="0" smtClean="0"/>
              <a:t>Helps determine what is likely to be important</a:t>
            </a:r>
          </a:p>
          <a:p>
            <a:pPr lvl="1">
              <a:buNone/>
            </a:pPr>
            <a:endParaRPr lang="en-US" sz="1600" dirty="0" smtClean="0"/>
          </a:p>
          <a:p>
            <a:r>
              <a:rPr lang="en-US" sz="2800" dirty="0" smtClean="0"/>
              <a:t>Allows properties to be inferred through class hierarchies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1437" y="6488668"/>
            <a:ext cx="693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Early Category and Concept Development </a:t>
            </a:r>
            <a:r>
              <a:rPr lang="en-US" dirty="0" smtClean="0"/>
              <a:t>– Eds. </a:t>
            </a:r>
            <a:r>
              <a:rPr lang="en-US" dirty="0" err="1" smtClean="0"/>
              <a:t>Rakison</a:t>
            </a:r>
            <a:r>
              <a:rPr lang="en-US" dirty="0" smtClean="0"/>
              <a:t> and Oakes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Uses of Background Knowledge: Examples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Using background knowledge as building blocks</a:t>
            </a:r>
          </a:p>
          <a:p>
            <a:endParaRPr lang="en-US" sz="2800" dirty="0" smtClean="0"/>
          </a:p>
          <a:p>
            <a:r>
              <a:rPr lang="en-US" sz="2800" dirty="0" smtClean="0"/>
              <a:t>Explaining away large “stuff”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Background Knowledge as Building Blocks</a:t>
            </a:r>
          </a:p>
        </p:txBody>
      </p:sp>
      <p:pic>
        <p:nvPicPr>
          <p:cNvPr id="5125" name="Picture 4" descr="C:\Documents and Settings\Derek Hoiem\My Documents\Research\eccv2008\figs\msrc\images\7_21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743200"/>
            <a:ext cx="11541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608155" y="2522519"/>
            <a:ext cx="4043363" cy="2027238"/>
            <a:chOff x="1607820" y="2438400"/>
            <a:chExt cx="4043838" cy="2026920"/>
          </a:xfrm>
        </p:grpSpPr>
        <p:sp>
          <p:nvSpPr>
            <p:cNvPr id="5" name="Rectangle 4"/>
            <p:cNvSpPr/>
            <p:nvPr/>
          </p:nvSpPr>
          <p:spPr>
            <a:xfrm>
              <a:off x="1811044" y="2438400"/>
              <a:ext cx="3840614" cy="20269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456">
                <a:defRPr/>
              </a:pPr>
              <a:endParaRPr lang="en-US" sz="1200" dirty="0"/>
            </a:p>
          </p:txBody>
        </p:sp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1854518" y="3600767"/>
            <a:ext cx="1164590" cy="774542"/>
          </p:xfrm>
          <a:graphic>
            <a:graphicData uri="http://schemas.openxmlformats.org/presentationml/2006/ole">
              <p:oleObj spid="_x0000_s48131" name="Acrobat Document" r:id="rId4" imgW="2633040" imgH="1752480" progId="AcroExch.Document.7">
                <p:embed/>
              </p:oleObj>
            </a:graphicData>
          </a:graphic>
        </p:graphicFrame>
        <p:pic>
          <p:nvPicPr>
            <p:cNvPr id="5145" name="Picture 6" descr="C:\Documents and Settings\Derek Hoiem\My Documents\Research\eccv2008\figs\msrc\7_21_s_pb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37998" y="3600767"/>
              <a:ext cx="1153478" cy="767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6" name="Picture 8" descr="C:\Documents and Settings\Derek Hoiem\My Documents\Research\eccv2008\figs\msrc\7_21_s_surf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43730" y="3600767"/>
              <a:ext cx="1154588" cy="767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146531" y="3674869"/>
              <a:ext cx="479481" cy="400045"/>
            </a:xfrm>
            <a:prstGeom prst="rect">
              <a:avLst/>
            </a:prstGeom>
            <a:noFill/>
          </p:spPr>
          <p:txBody>
            <a:bodyPr lIns="91438" tIns="45719" rIns="91438" bIns="45719">
              <a:spAutoFit/>
            </a:bodyPr>
            <a:lstStyle/>
            <a:p>
              <a:pPr defTabSz="912456">
                <a:defRPr/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</a:rPr>
                <a:t>…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22182" y="2733629"/>
              <a:ext cx="1066925" cy="639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456">
                <a:defRPr/>
              </a:pPr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</a:rPr>
                <a:t>Object Appearance Model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090719" y="2733629"/>
              <a:ext cx="1066925" cy="639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456">
                <a:defRPr/>
              </a:pPr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</a:rPr>
                <a:t>Boundary Appearance Model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492647" y="2728867"/>
              <a:ext cx="1066925" cy="64124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456">
                <a:defRPr/>
              </a:pPr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</a:rPr>
                <a:t>Surface Appearance Model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33830" y="2768548"/>
              <a:ext cx="479481" cy="400045"/>
            </a:xfrm>
            <a:prstGeom prst="rect">
              <a:avLst/>
            </a:prstGeom>
            <a:noFill/>
          </p:spPr>
          <p:txBody>
            <a:bodyPr lIns="91438" tIns="45719" rIns="91438" bIns="45719">
              <a:spAutoFit/>
            </a:bodyPr>
            <a:lstStyle/>
            <a:p>
              <a:pPr defTabSz="912456">
                <a:defRPr/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</a:rPr>
                <a:t>…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1607820" y="2925687"/>
              <a:ext cx="160357" cy="214278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456">
                <a:defRPr/>
              </a:pPr>
              <a:endParaRPr lang="en-US" sz="1200" dirty="0"/>
            </a:p>
          </p:txBody>
        </p:sp>
        <p:sp>
          <p:nvSpPr>
            <p:cNvPr id="19" name="Right Arrow 18"/>
            <p:cNvSpPr/>
            <p:nvPr/>
          </p:nvSpPr>
          <p:spPr>
            <a:xfrm rot="5400000">
              <a:off x="2375489" y="3381992"/>
              <a:ext cx="160312" cy="21275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456">
                <a:defRPr/>
              </a:pPr>
              <a:endParaRPr lang="en-US" sz="1200" dirty="0"/>
            </a:p>
          </p:txBody>
        </p:sp>
        <p:sp>
          <p:nvSpPr>
            <p:cNvPr id="20" name="Right Arrow 19"/>
            <p:cNvSpPr/>
            <p:nvPr/>
          </p:nvSpPr>
          <p:spPr>
            <a:xfrm rot="5400000">
              <a:off x="3540057" y="3381198"/>
              <a:ext cx="160312" cy="214338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456">
                <a:defRPr/>
              </a:pPr>
              <a:endParaRPr lang="en-US" sz="1200" dirty="0"/>
            </a:p>
          </p:txBody>
        </p:sp>
        <p:sp>
          <p:nvSpPr>
            <p:cNvPr id="21" name="Right Arrow 20"/>
            <p:cNvSpPr/>
            <p:nvPr/>
          </p:nvSpPr>
          <p:spPr>
            <a:xfrm rot="5400000">
              <a:off x="4945953" y="3381992"/>
              <a:ext cx="160312" cy="21275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456">
                <a:defRPr/>
              </a:pPr>
              <a:endParaRPr 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11044" y="2452686"/>
              <a:ext cx="3827913" cy="2769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2456">
                <a:defRPr/>
              </a:pPr>
              <a:r>
                <a:rPr lang="en-US" sz="1200" b="1" dirty="0">
                  <a:solidFill>
                    <a:schemeClr val="accent1">
                      <a:lumMod val="50000"/>
                    </a:schemeClr>
                  </a:solidFill>
                </a:rPr>
                <a:t>Independently Trained Appearance Models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77855" y="3490912"/>
            <a:ext cx="955675" cy="276225"/>
          </a:xfrm>
          <a:prstGeom prst="rect">
            <a:avLst/>
          </a:prstGeom>
          <a:noFill/>
        </p:spPr>
        <p:txBody>
          <a:bodyPr wrap="none" lIns="91248" tIns="45625" rIns="91248" bIns="45625">
            <a:spAutoFit/>
          </a:bodyPr>
          <a:lstStyle/>
          <a:p>
            <a:pPr defTabSz="912456"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Input Image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045261" y="3639281"/>
          <a:ext cx="1154245" cy="767790"/>
        </p:xfrm>
        <a:graphic>
          <a:graphicData uri="http://schemas.openxmlformats.org/presentationml/2006/ole">
            <p:oleObj spid="_x0000_s48130" name="Acrobat Document" r:id="rId7" imgW="2633040" imgH="1752480" progId="AcroExch.Document.7">
              <p:embed/>
            </p:oleObj>
          </a:graphicData>
        </a:graphic>
      </p:graphicFrame>
      <p:sp>
        <p:nvSpPr>
          <p:cNvPr id="12" name="Rounded Rectangle 11"/>
          <p:cNvSpPr/>
          <p:nvPr/>
        </p:nvSpPr>
        <p:spPr bwMode="auto">
          <a:xfrm>
            <a:off x="5918217" y="3692492"/>
            <a:ext cx="854075" cy="6397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456"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Object Concept Model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5705492" y="3905218"/>
            <a:ext cx="160337" cy="21431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456">
              <a:defRPr/>
            </a:pPr>
            <a:endParaRPr lang="en-US" sz="1200" dirty="0"/>
          </a:p>
        </p:txBody>
      </p:sp>
      <p:sp>
        <p:nvSpPr>
          <p:cNvPr id="22" name="Right Arrow 21"/>
          <p:cNvSpPr/>
          <p:nvPr/>
        </p:nvSpPr>
        <p:spPr bwMode="auto">
          <a:xfrm flipV="1">
            <a:off x="6832617" y="3905218"/>
            <a:ext cx="158750" cy="21431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456">
              <a:defRPr/>
            </a:pP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 bwMode="auto">
          <a:xfrm>
            <a:off x="6816742" y="4354480"/>
            <a:ext cx="159671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2456"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Final Object Estimates</a:t>
            </a:r>
          </a:p>
        </p:txBody>
      </p:sp>
      <p:sp>
        <p:nvSpPr>
          <p:cNvPr id="29" name="Right Arrow 28"/>
          <p:cNvSpPr/>
          <p:nvPr/>
        </p:nvSpPr>
        <p:spPr bwMode="auto">
          <a:xfrm rot="5400000">
            <a:off x="6223017" y="3386104"/>
            <a:ext cx="279401" cy="2286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456">
              <a:defRPr/>
            </a:pPr>
            <a:endParaRPr lang="en-US" sz="1200" dirty="0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715000" y="2522519"/>
            <a:ext cx="2438400" cy="762000"/>
            <a:chOff x="8512175" y="1066800"/>
            <a:chExt cx="3429000" cy="1219200"/>
          </a:xfrm>
        </p:grpSpPr>
        <p:sp>
          <p:nvSpPr>
            <p:cNvPr id="31" name="Rectangle 30"/>
            <p:cNvSpPr/>
            <p:nvPr/>
          </p:nvSpPr>
          <p:spPr>
            <a:xfrm>
              <a:off x="8512175" y="1066800"/>
              <a:ext cx="3429000" cy="1219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456">
                <a:defRPr/>
              </a:pPr>
              <a:endParaRPr lang="en-US" sz="1200" dirty="0"/>
            </a:p>
          </p:txBody>
        </p: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8601471" y="1384300"/>
              <a:ext cx="3241478" cy="789939"/>
              <a:chOff x="8534799" y="1398497"/>
              <a:chExt cx="3240545" cy="789846"/>
            </a:xfrm>
          </p:grpSpPr>
          <p:sp>
            <p:nvSpPr>
              <p:cNvPr id="34" name="Rounded Rectangle 33"/>
              <p:cNvSpPr>
                <a:spLocks/>
              </p:cNvSpPr>
              <p:nvPr/>
            </p:nvSpPr>
            <p:spPr>
              <a:xfrm>
                <a:off x="10860314" y="1502624"/>
                <a:ext cx="915030" cy="68571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2456">
                  <a:defRPr/>
                </a:pPr>
                <a:r>
                  <a:rPr lang="en-US" sz="1200" dirty="0">
                    <a:solidFill>
                      <a:schemeClr val="accent1">
                        <a:lumMod val="50000"/>
                      </a:schemeClr>
                    </a:solidFill>
                  </a:rPr>
                  <a:t>Part of</a:t>
                </a:r>
              </a:p>
            </p:txBody>
          </p:sp>
          <p:sp>
            <p:nvSpPr>
              <p:cNvPr id="35" name="Rounded Rectangle 34"/>
              <p:cNvSpPr>
                <a:spLocks/>
              </p:cNvSpPr>
              <p:nvPr/>
            </p:nvSpPr>
            <p:spPr>
              <a:xfrm>
                <a:off x="9521246" y="1502624"/>
                <a:ext cx="915030" cy="68571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2456">
                  <a:defRPr/>
                </a:pPr>
                <a:r>
                  <a:rPr lang="en-US" sz="1200" dirty="0">
                    <a:solidFill>
                      <a:schemeClr val="accent1">
                        <a:lumMod val="50000"/>
                      </a:schemeClr>
                    </a:solidFill>
                  </a:rPr>
                  <a:t>Looks like</a:t>
                </a:r>
              </a:p>
            </p:txBody>
          </p:sp>
          <p:sp>
            <p:nvSpPr>
              <p:cNvPr id="36" name="Rounded Rectangle 35"/>
              <p:cNvSpPr>
                <a:spLocks/>
              </p:cNvSpPr>
              <p:nvPr/>
            </p:nvSpPr>
            <p:spPr>
              <a:xfrm>
                <a:off x="8534799" y="1502624"/>
                <a:ext cx="915030" cy="68571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2456">
                  <a:defRPr/>
                </a:pPr>
                <a:r>
                  <a:rPr lang="en-US" sz="1200" dirty="0">
                    <a:solidFill>
                      <a:schemeClr val="accent1">
                        <a:lumMod val="50000"/>
                      </a:schemeClr>
                    </a:solidFill>
                  </a:rPr>
                  <a:t>Near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0405031" y="1398497"/>
                <a:ext cx="685157" cy="590858"/>
              </a:xfrm>
              <a:prstGeom prst="rect">
                <a:avLst/>
              </a:prstGeom>
              <a:noFill/>
            </p:spPr>
            <p:txBody>
              <a:bodyPr lIns="91438" tIns="45719" rIns="91438" bIns="45719">
                <a:spAutoFit/>
              </a:bodyPr>
              <a:lstStyle/>
              <a:p>
                <a:pPr defTabSz="912456">
                  <a:defRPr/>
                </a:pP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…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8512175" y="1079502"/>
              <a:ext cx="3429000" cy="4431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2456">
                <a:defRPr/>
              </a:pPr>
              <a:r>
                <a:rPr lang="en-US" sz="12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Set of Possible Relations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5627077" y="4788877"/>
            <a:ext cx="14478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+/- Training Examples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Right Arrow 40"/>
          <p:cNvSpPr/>
          <p:nvPr/>
        </p:nvSpPr>
        <p:spPr bwMode="auto">
          <a:xfrm rot="16200000" flipV="1">
            <a:off x="6211276" y="4445000"/>
            <a:ext cx="279401" cy="2286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456">
              <a:defRPr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Results on MSRC 21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5800" y="3027555"/>
            <a:ext cx="7575627" cy="3720985"/>
            <a:chOff x="685800" y="1198562"/>
            <a:chExt cx="7575627" cy="372098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8102" y="3243147"/>
              <a:ext cx="7553325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1503362"/>
              <a:ext cx="756285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914400" y="1198562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Input Image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9000" y="1198562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Appearance Only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19800" y="1198562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Conceptual Model</a:t>
              </a:r>
              <a:endParaRPr lang="en-US" dirty="0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47800" y="13716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Pixel Accuracy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Multisegs</a:t>
                      </a:r>
                      <a:r>
                        <a:rPr lang="en-US" dirty="0" smtClean="0"/>
                        <a:t> (baseline)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Final</a:t>
                      </a:r>
                      <a:r>
                        <a:rPr lang="en-US" baseline="0" dirty="0" smtClean="0"/>
                        <a:t> Result (with knowledge)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80%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Best Published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~75%</a:t>
                      </a:r>
                      <a:endParaRPr lang="en-US" b="0" i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Most image area belongs to a few categories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3810000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Plot here</a:t>
            </a:r>
            <a:endParaRPr lang="en-US" dirty="0"/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1600200" y="1675186"/>
          <a:ext cx="5597125" cy="4649414"/>
        </p:xfrm>
        <a:graphic>
          <a:graphicData uri="http://schemas.openxmlformats.org/presentationml/2006/ole">
            <p:oleObj spid="_x0000_s43012" name="Acrobat Document" r:id="rId3" imgW="4089600" imgH="3398400" progId="AcroExch.Document.7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67000" y="1371600"/>
            <a:ext cx="3914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Percent of Fully Labeled Image Area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Many of these can be recognized with high precision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3810000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Plot here</a:t>
            </a:r>
            <a:endParaRPr lang="en-US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466350" y="1828800"/>
          <a:ext cx="5696450" cy="4845338"/>
        </p:xfrm>
        <a:graphic>
          <a:graphicData uri="http://schemas.openxmlformats.org/presentationml/2006/ole">
            <p:oleObj spid="_x0000_s44034" name="Acrobat Document" r:id="rId3" imgW="4073040" imgH="3463920" progId="AcroExch.Document.7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1371600"/>
            <a:ext cx="5196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Precision Recall for 60 Classes (total area = 0.95)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Being able to recognize the big stuff is useful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Recognize big stuff and ignore it</a:t>
            </a:r>
          </a:p>
          <a:p>
            <a:pPr marL="914400" lvl="1" indent="-514350"/>
            <a:r>
              <a:rPr lang="en-US" dirty="0" smtClean="0"/>
              <a:t>Efficient search strategies</a:t>
            </a:r>
          </a:p>
          <a:p>
            <a:pPr marL="914400" lvl="1" indent="-514350"/>
            <a:r>
              <a:rPr lang="en-US" dirty="0" smtClean="0"/>
              <a:t>Improve object discovery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Big stuff provides context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Explaining Away the Big Stuff</a:t>
            </a:r>
            <a:endParaRPr lang="en-US" dirty="0"/>
          </a:p>
        </p:txBody>
      </p:sp>
      <p:pic>
        <p:nvPicPr>
          <p:cNvPr id="46082" name="Picture 2" descr="\\dcshome.cs.uiuc.edu\faculty\dhoiem\public_html\download\transfer\im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2438400" cy="1828800"/>
          </a:xfrm>
          <a:prstGeom prst="rect">
            <a:avLst/>
          </a:prstGeom>
          <a:noFill/>
        </p:spPr>
      </p:pic>
      <p:pic>
        <p:nvPicPr>
          <p:cNvPr id="46083" name="Picture 3" descr="\\dcshome.cs.uiuc.edu\faculty\dhoiem\public_html\download\transfer\im8_f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038600"/>
            <a:ext cx="24384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46085" name="Picture 5" descr="C:\Documents and Settings\Derek Hoiem\My Documents\Presentations\Lake Como 2008\figs\im1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133600"/>
            <a:ext cx="2438400" cy="1828800"/>
          </a:xfrm>
          <a:prstGeom prst="rect">
            <a:avLst/>
          </a:prstGeom>
          <a:noFill/>
        </p:spPr>
      </p:pic>
      <p:pic>
        <p:nvPicPr>
          <p:cNvPr id="46086" name="Picture 6" descr="\\dcshome.cs.uiuc.edu\faculty\dhoiem\public_html\download\transfer\im126_f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4038600"/>
            <a:ext cx="24384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46087" name="Picture 7" descr="\\dcshome.cs.uiuc.edu\faculty\dhoiem\public_html\download\transfer\im1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2133600"/>
            <a:ext cx="2438400" cy="1828800"/>
          </a:xfrm>
          <a:prstGeom prst="rect">
            <a:avLst/>
          </a:prstGeom>
          <a:noFill/>
        </p:spPr>
      </p:pic>
      <p:pic>
        <p:nvPicPr>
          <p:cNvPr id="46088" name="Picture 8" descr="\\dcshome.cs.uiuc.edu\faculty\dhoiem\public_html\download\transfer\im188_f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4038600"/>
            <a:ext cx="24384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13" name="TextBox 12"/>
          <p:cNvSpPr txBox="1"/>
          <p:nvPr/>
        </p:nvSpPr>
        <p:spPr>
          <a:xfrm>
            <a:off x="2971800" y="6000690"/>
            <a:ext cx="3476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Alpha mask = 1 - P(background)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0" y="1524000"/>
            <a:ext cx="924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Images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Explaining Away the Big Stuff</a:t>
            </a:r>
            <a:endParaRPr lang="en-US" dirty="0"/>
          </a:p>
        </p:txBody>
      </p:sp>
      <p:pic>
        <p:nvPicPr>
          <p:cNvPr id="45058" name="Picture 2" descr="\\dcshome.cs.uiuc.edu\faculty\dhoiem\public_html\download\transfer\im117_f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038600"/>
            <a:ext cx="24384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45059" name="Picture 3" descr="\\dcshome.cs.uiuc.edu\faculty\dhoiem\public_html\download\transfer\im1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133600"/>
            <a:ext cx="2438400" cy="1828800"/>
          </a:xfrm>
          <a:prstGeom prst="rect">
            <a:avLst/>
          </a:prstGeom>
          <a:noFill/>
        </p:spPr>
      </p:pic>
      <p:pic>
        <p:nvPicPr>
          <p:cNvPr id="45060" name="Picture 4" descr="\\dcshome.cs.uiuc.edu\faculty\dhoiem\public_html\download\transfer\im11_f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038600"/>
            <a:ext cx="24384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45061" name="Picture 5" descr="C:\Documents and Settings\Derek Hoiem\My Documents\Presentations\Lake Como 2008\figs\im96_f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4043289"/>
            <a:ext cx="2438400" cy="1630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45062" name="Picture 6" descr="C:\Documents and Settings\Derek Hoiem\My Documents\Presentations\Lake Como 2008\figs\im9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2297723"/>
            <a:ext cx="2438400" cy="1630680"/>
          </a:xfrm>
          <a:prstGeom prst="rect">
            <a:avLst/>
          </a:prstGeom>
          <a:noFill/>
        </p:spPr>
      </p:pic>
      <p:pic>
        <p:nvPicPr>
          <p:cNvPr id="45064" name="Picture 8" descr="\\dcshome.cs.uiuc.edu\faculty\dhoiem\public_html\download\transfer\im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2080846"/>
            <a:ext cx="2438400" cy="1828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114800" y="1600200"/>
            <a:ext cx="924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Images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6019800"/>
            <a:ext cx="3476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Alpha mask = 1 - P(background)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Scene Understanding: What We Have (More Realistically)</a:t>
            </a:r>
            <a:endParaRPr lang="en-US" dirty="0"/>
          </a:p>
        </p:txBody>
      </p:sp>
      <p:pic>
        <p:nvPicPr>
          <p:cNvPr id="6" name="Picture 2" descr="http://www.dogbreedinfo.com/images21/AmericanIndianDogsofSongDogKennelsEuro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9726" y="2286000"/>
            <a:ext cx="2575429" cy="34290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4648200" y="3048000"/>
            <a:ext cx="1676400" cy="6096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77000" y="274320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CAR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65126" y="5410200"/>
            <a:ext cx="2895600" cy="4572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8326" y="5943600"/>
            <a:ext cx="106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GROUND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3581400"/>
            <a:ext cx="1752600" cy="990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74526" y="2286000"/>
            <a:ext cx="609600" cy="762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3165026" y="1790700"/>
            <a:ext cx="533400" cy="304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07926" y="1371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7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Knowledge-Based Regularization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Add penalties for assigning weights to features or relations that are unlikely to be relevant, inferred by</a:t>
            </a:r>
          </a:p>
          <a:p>
            <a:pPr lvl="1"/>
            <a:r>
              <a:rPr lang="en-US" sz="2400" dirty="0" err="1" smtClean="0"/>
              <a:t>Superclasses</a:t>
            </a:r>
            <a:r>
              <a:rPr lang="en-US" sz="2400" dirty="0" smtClean="0"/>
              <a:t> (soft inheritance)</a:t>
            </a:r>
          </a:p>
          <a:p>
            <a:pPr lvl="1"/>
            <a:r>
              <a:rPr lang="en-US" sz="2400" dirty="0" smtClean="0"/>
              <a:t>Guidance from semantic webs, text mining, or instruction</a:t>
            </a:r>
          </a:p>
          <a:p>
            <a:pPr lvl="1"/>
            <a:r>
              <a:rPr lang="en-US" sz="2400" dirty="0" smtClean="0"/>
              <a:t>Similar objects</a:t>
            </a:r>
          </a:p>
          <a:p>
            <a:pPr lvl="1"/>
            <a:r>
              <a:rPr lang="en-US" sz="2400" dirty="0" smtClean="0"/>
              <a:t>Functional attributes</a:t>
            </a:r>
          </a:p>
          <a:p>
            <a:pPr lvl="1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blank slate approach is not sufficient for scene understanding</a:t>
            </a:r>
          </a:p>
          <a:p>
            <a:endParaRPr lang="en-US" dirty="0" smtClean="0"/>
          </a:p>
          <a:p>
            <a:r>
              <a:rPr lang="en-US" dirty="0" smtClean="0"/>
              <a:t>We need an approach that progressively builds on existing knowledge</a:t>
            </a:r>
          </a:p>
          <a:p>
            <a:pPr lvl="1"/>
            <a:r>
              <a:rPr lang="en-US" dirty="0" smtClean="0"/>
              <a:t>Broader recognition (beyond nouns and verbs)</a:t>
            </a:r>
          </a:p>
          <a:p>
            <a:pPr lvl="1"/>
            <a:r>
              <a:rPr lang="en-US" dirty="0" smtClean="0"/>
              <a:t>New representations to support relational models</a:t>
            </a:r>
          </a:p>
          <a:p>
            <a:pPr lvl="1"/>
            <a:r>
              <a:rPr lang="en-US" dirty="0" smtClean="0"/>
              <a:t>New mechanisms for relational learning and knowledge transfer</a:t>
            </a:r>
          </a:p>
          <a:p>
            <a:pPr lvl="1"/>
            <a:r>
              <a:rPr lang="en-US" dirty="0" smtClean="0"/>
              <a:t>New types of evaluation</a:t>
            </a:r>
          </a:p>
          <a:p>
            <a:pPr lvl="1"/>
            <a:r>
              <a:rPr lang="en-US" dirty="0" smtClean="0"/>
              <a:t>Integration with linguists, psychologists,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Scene Understanding: What We Want</a:t>
            </a:r>
            <a:endParaRPr lang="en-US" dirty="0"/>
          </a:p>
        </p:txBody>
      </p:sp>
      <p:pic>
        <p:nvPicPr>
          <p:cNvPr id="4" name="Picture 2" descr="http://www.dogbreedinfo.com/images21/AmericanIndianDogsofSongDogKennelsEuro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3200400" cy="42611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5200" y="1828800"/>
            <a:ext cx="495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What/where</a:t>
            </a:r>
            <a:r>
              <a:rPr lang="en-US" sz="2400" dirty="0" smtClean="0"/>
              <a:t>: Large, furry dog lying in opening of tent, leashed to tent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Why</a:t>
            </a:r>
            <a:r>
              <a:rPr lang="en-US" sz="2400" dirty="0" smtClean="0"/>
              <a:t>: The tent provides shelter from the bright sun.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What if</a:t>
            </a:r>
            <a:r>
              <a:rPr lang="en-US" sz="2400" dirty="0" smtClean="0"/>
              <a:t>: What would happen if I tried to pet the dog?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Blank Slate Approach to Recognition</a:t>
            </a:r>
            <a:endParaRPr lang="en-US" sz="3600" dirty="0"/>
          </a:p>
        </p:txBody>
      </p:sp>
      <p:grpSp>
        <p:nvGrpSpPr>
          <p:cNvPr id="3" name="Group 36"/>
          <p:cNvGrpSpPr/>
          <p:nvPr/>
        </p:nvGrpSpPr>
        <p:grpSpPr>
          <a:xfrm>
            <a:off x="2133600" y="1981200"/>
            <a:ext cx="2514600" cy="2362200"/>
            <a:chOff x="990600" y="3048000"/>
            <a:chExt cx="2514600" cy="2362200"/>
          </a:xfrm>
        </p:grpSpPr>
        <p:sp>
          <p:nvSpPr>
            <p:cNvPr id="4" name="Rectangle 3"/>
            <p:cNvSpPr/>
            <p:nvPr/>
          </p:nvSpPr>
          <p:spPr>
            <a:xfrm>
              <a:off x="990600" y="3048000"/>
              <a:ext cx="25146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http://www.news.cornell.edu/stories/Sept05/dog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61318" y="3352800"/>
              <a:ext cx="729482" cy="6858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</p:pic>
        <p:pic>
          <p:nvPicPr>
            <p:cNvPr id="7" name="Picture 6" descr="http://www.i-love-dogs.com/dog-breeds/images/Cairn-Terri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3200" y="3581400"/>
              <a:ext cx="643890" cy="7620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</p:pic>
        <p:pic>
          <p:nvPicPr>
            <p:cNvPr id="8" name="Picture 2" descr="http://z.about.com/d/cameras/1/0/v/2/sadDog.jpg"/>
            <p:cNvPicPr>
              <a:picLocks noChangeAspect="1" noChangeArrowheads="1"/>
            </p:cNvPicPr>
            <p:nvPr/>
          </p:nvPicPr>
          <p:blipFill>
            <a:blip r:embed="rId4" cstate="print"/>
            <a:srcRect l="3556" t="2667" r="25334" b="1333"/>
            <a:stretch>
              <a:fillRect/>
            </a:stretch>
          </p:blipFill>
          <p:spPr bwMode="auto">
            <a:xfrm>
              <a:off x="1066800" y="3200400"/>
              <a:ext cx="677333" cy="12192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</p:pic>
        <p:pic>
          <p:nvPicPr>
            <p:cNvPr id="9" name="Picture 8" descr="http://bodybydesign.files.wordpress.com/2007/07/ground-zero.jpg"/>
            <p:cNvPicPr>
              <a:picLocks noChangeAspect="1" noChangeArrowheads="1"/>
            </p:cNvPicPr>
            <p:nvPr/>
          </p:nvPicPr>
          <p:blipFill>
            <a:blip r:embed="rId5"/>
            <a:srcRect t="75000" r="77500"/>
            <a:stretch>
              <a:fillRect/>
            </a:stretch>
          </p:blipFill>
          <p:spPr bwMode="auto">
            <a:xfrm>
              <a:off x="1066800" y="4648200"/>
              <a:ext cx="609600" cy="50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</p:pic>
        <p:pic>
          <p:nvPicPr>
            <p:cNvPr id="10" name="Picture 10" descr="http://tbn0.google.com/images?q=tbn:RBGFTXqFUNjqAM:http://scienceblogs.com/bushwells/upload/2006/07/IcePlantOrgy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05000" y="4724400"/>
              <a:ext cx="720698" cy="5429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</p:pic>
        <p:pic>
          <p:nvPicPr>
            <p:cNvPr id="11" name="Picture 12" descr="http://www.bmgen.com/sco_mug/mug_001.jpg"/>
            <p:cNvPicPr>
              <a:picLocks noChangeAspect="1" noChangeArrowheads="1"/>
            </p:cNvPicPr>
            <p:nvPr/>
          </p:nvPicPr>
          <p:blipFill>
            <a:blip r:embed="rId8"/>
            <a:srcRect t="28750" r="58333" b="46250"/>
            <a:stretch>
              <a:fillRect/>
            </a:stretch>
          </p:blipFill>
          <p:spPr bwMode="auto">
            <a:xfrm>
              <a:off x="2743200" y="4648200"/>
              <a:ext cx="5715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</p:pic>
      </p:grpSp>
      <p:grpSp>
        <p:nvGrpSpPr>
          <p:cNvPr id="5" name="Group 53"/>
          <p:cNvGrpSpPr/>
          <p:nvPr/>
        </p:nvGrpSpPr>
        <p:grpSpPr>
          <a:xfrm>
            <a:off x="4953000" y="1981200"/>
            <a:ext cx="1905000" cy="2362200"/>
            <a:chOff x="3962400" y="3048000"/>
            <a:chExt cx="1905000" cy="2362200"/>
          </a:xfrm>
        </p:grpSpPr>
        <p:sp>
          <p:nvSpPr>
            <p:cNvPr id="12" name="Rectangle 11"/>
            <p:cNvSpPr/>
            <p:nvPr/>
          </p:nvSpPr>
          <p:spPr>
            <a:xfrm>
              <a:off x="3962400" y="3048000"/>
              <a:ext cx="19050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038600" y="3124200"/>
              <a:ext cx="1724526" cy="4294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LAB Histogram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114800" y="3810000"/>
              <a:ext cx="1022684" cy="4294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Textons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114800" y="4876800"/>
              <a:ext cx="1295400" cy="4294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Bag of SIFT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648200" y="4343400"/>
              <a:ext cx="818147" cy="4294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HOG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54"/>
          <p:cNvGrpSpPr/>
          <p:nvPr/>
        </p:nvGrpSpPr>
        <p:grpSpPr>
          <a:xfrm>
            <a:off x="7162800" y="1981200"/>
            <a:ext cx="1524000" cy="2362200"/>
            <a:chOff x="6172200" y="3048000"/>
            <a:chExt cx="1524000" cy="2362200"/>
          </a:xfrm>
        </p:grpSpPr>
        <p:sp>
          <p:nvSpPr>
            <p:cNvPr id="32" name="Rectangle 31"/>
            <p:cNvSpPr/>
            <p:nvPr/>
          </p:nvSpPr>
          <p:spPr>
            <a:xfrm>
              <a:off x="6172200" y="3048000"/>
              <a:ext cx="15240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00800" y="3288268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00800" y="3276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53200" y="34290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10400" y="34290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24600" y="4038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15200" y="3657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162800" y="4038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086600" y="45720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24600" y="4800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29400" y="38100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781800" y="39624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934200" y="41148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05600" y="43434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53200" y="41910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 rot="547442">
              <a:off x="6573202" y="3726856"/>
              <a:ext cx="609600" cy="12619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304800" y="1981200"/>
            <a:ext cx="15240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505200" y="5029200"/>
            <a:ext cx="2593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=</a:t>
            </a:r>
            <a:r>
              <a:rPr lang="en-US" sz="2400" dirty="0" smtClean="0"/>
              <a:t> Object </a:t>
            </a:r>
            <a:r>
              <a:rPr lang="en-US" sz="2400" dirty="0"/>
              <a:t>D</a:t>
            </a:r>
            <a:r>
              <a:rPr lang="en-US" sz="2400" dirty="0" smtClean="0"/>
              <a:t>efinition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2286000" y="4343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Examples</a:t>
            </a:r>
            <a:endParaRPr lang="en-US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4800600" y="4343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Image Features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6781800" y="4343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Classifier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4618300" y="43072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6990150" y="431693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0" y="4343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_____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685800" y="5943600"/>
            <a:ext cx="76200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Assumption: It is possible to learn to recognize an object from positive and negative examples (with the right features, classifier, etc)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76" grpId="0"/>
      <p:bldP spid="77" grpId="0"/>
      <p:bldP spid="78" grpId="0"/>
      <p:bldP spid="79" grpId="0"/>
      <p:bldP spid="81" grpId="0"/>
      <p:bldP spid="82" grpId="0"/>
      <p:bldP spid="83" grpId="0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Problems with the Blank Slate Approach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inefficient</a:t>
            </a:r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Inefficient: Objects Defined in Isolation</a:t>
            </a:r>
            <a:endParaRPr lang="en-US" sz="2800" dirty="0"/>
          </a:p>
        </p:txBody>
      </p:sp>
      <p:grpSp>
        <p:nvGrpSpPr>
          <p:cNvPr id="4" name="Group 19"/>
          <p:cNvGrpSpPr/>
          <p:nvPr/>
        </p:nvGrpSpPr>
        <p:grpSpPr>
          <a:xfrm>
            <a:off x="1219200" y="1295400"/>
            <a:ext cx="2362200" cy="2514600"/>
            <a:chOff x="4572002" y="2819400"/>
            <a:chExt cx="2057401" cy="2514600"/>
          </a:xfrm>
        </p:grpSpPr>
        <p:sp>
          <p:nvSpPr>
            <p:cNvPr id="21" name="Rounded Rectangle 20"/>
            <p:cNvSpPr/>
            <p:nvPr/>
          </p:nvSpPr>
          <p:spPr>
            <a:xfrm>
              <a:off x="4572003" y="2819400"/>
              <a:ext cx="2057400" cy="25146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72002" y="2971801"/>
              <a:ext cx="20574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Person</a:t>
              </a:r>
            </a:p>
            <a:p>
              <a:pPr algn="ctr"/>
              <a:endParaRPr lang="en-US" sz="1200" b="1" dirty="0" smtClean="0"/>
            </a:p>
            <a:p>
              <a:pPr algn="ctr"/>
              <a:r>
                <a:rPr lang="en-US" dirty="0" smtClean="0"/>
                <a:t>+/- Person Examples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Feature Space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Classifier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= Patch </a:t>
              </a:r>
              <a:r>
                <a:rPr lang="en-US" dirty="0" smtClean="0">
                  <a:sym typeface="Wingdings" pitchFamily="2" charset="2"/>
                </a:rPr>
                <a:t> “Person”?</a:t>
              </a:r>
              <a:endParaRPr lang="en-US" sz="2000" dirty="0"/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685800" y="4038600"/>
            <a:ext cx="2362200" cy="2514600"/>
            <a:chOff x="4572002" y="2819400"/>
            <a:chExt cx="2057401" cy="2514600"/>
          </a:xfrm>
        </p:grpSpPr>
        <p:sp>
          <p:nvSpPr>
            <p:cNvPr id="25" name="Rounded Rectangle 24"/>
            <p:cNvSpPr/>
            <p:nvPr/>
          </p:nvSpPr>
          <p:spPr>
            <a:xfrm>
              <a:off x="4572003" y="2819400"/>
              <a:ext cx="2057400" cy="2514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2002" y="2971801"/>
              <a:ext cx="20574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Car</a:t>
              </a:r>
            </a:p>
            <a:p>
              <a:pPr algn="ctr"/>
              <a:endParaRPr lang="en-US" sz="1200" b="1" dirty="0" smtClean="0"/>
            </a:p>
            <a:p>
              <a:pPr algn="ctr"/>
              <a:r>
                <a:rPr lang="en-US" dirty="0" smtClean="0"/>
                <a:t>+/- Car Examples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Feature Space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Classifier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= Patch </a:t>
              </a:r>
              <a:r>
                <a:rPr lang="en-US" dirty="0" smtClean="0">
                  <a:sym typeface="Wingdings" pitchFamily="2" charset="2"/>
                </a:rPr>
                <a:t> “Car”?</a:t>
              </a:r>
              <a:endParaRPr lang="en-US" sz="2000" dirty="0"/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6629400" y="3733800"/>
            <a:ext cx="2362200" cy="2514600"/>
            <a:chOff x="4572002" y="2819400"/>
            <a:chExt cx="2057401" cy="2514600"/>
          </a:xfrm>
        </p:grpSpPr>
        <p:sp>
          <p:nvSpPr>
            <p:cNvPr id="34" name="Rounded Rectangle 33"/>
            <p:cNvSpPr/>
            <p:nvPr/>
          </p:nvSpPr>
          <p:spPr>
            <a:xfrm>
              <a:off x="4572003" y="2819400"/>
              <a:ext cx="2057400" cy="25146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72002" y="2971801"/>
              <a:ext cx="20574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Road</a:t>
              </a:r>
            </a:p>
            <a:p>
              <a:pPr algn="ctr"/>
              <a:endParaRPr lang="en-US" sz="1200" b="1" dirty="0" smtClean="0"/>
            </a:p>
            <a:p>
              <a:pPr algn="ctr"/>
              <a:r>
                <a:rPr lang="en-US" dirty="0" smtClean="0"/>
                <a:t>+/- Road Examples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Feature Space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Classifier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= Patch </a:t>
              </a:r>
              <a:r>
                <a:rPr lang="en-US" dirty="0" smtClean="0">
                  <a:sym typeface="Wingdings" pitchFamily="2" charset="2"/>
                </a:rPr>
                <a:t> “Road”?</a:t>
              </a:r>
              <a:endParaRPr lang="en-US" sz="20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276600" y="4343400"/>
            <a:ext cx="2286000" cy="2514600"/>
            <a:chOff x="4572000" y="2895600"/>
            <a:chExt cx="2057400" cy="2514600"/>
          </a:xfrm>
        </p:grpSpPr>
        <p:sp>
          <p:nvSpPr>
            <p:cNvPr id="41" name="Rounded Rectangle 40"/>
            <p:cNvSpPr/>
            <p:nvPr/>
          </p:nvSpPr>
          <p:spPr>
            <a:xfrm>
              <a:off x="4572000" y="2895600"/>
              <a:ext cx="2057400" cy="25146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572000" y="2971801"/>
              <a:ext cx="20574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Dog</a:t>
              </a:r>
            </a:p>
            <a:p>
              <a:pPr algn="ctr"/>
              <a:endParaRPr lang="en-US" sz="1200" b="1" dirty="0" smtClean="0"/>
            </a:p>
            <a:p>
              <a:pPr algn="ctr"/>
              <a:r>
                <a:rPr lang="en-US" dirty="0" smtClean="0"/>
                <a:t>+/- Dog Examples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Feature Space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Classifier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= Patch </a:t>
              </a:r>
              <a:r>
                <a:rPr lang="en-US" dirty="0" smtClean="0">
                  <a:sym typeface="Wingdings" pitchFamily="2" charset="2"/>
                </a:rPr>
                <a:t> “Dog”?</a:t>
              </a:r>
              <a:endParaRPr lang="en-US" sz="2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67200" y="1676400"/>
            <a:ext cx="2286000" cy="2514600"/>
            <a:chOff x="4572000" y="2895600"/>
            <a:chExt cx="2057400" cy="2514600"/>
          </a:xfrm>
        </p:grpSpPr>
        <p:sp>
          <p:nvSpPr>
            <p:cNvPr id="44" name="Rounded Rectangle 43"/>
            <p:cNvSpPr/>
            <p:nvPr/>
          </p:nvSpPr>
          <p:spPr>
            <a:xfrm>
              <a:off x="4572000" y="2895600"/>
              <a:ext cx="2057400" cy="2514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572000" y="2971801"/>
              <a:ext cx="20574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Building</a:t>
              </a:r>
            </a:p>
            <a:p>
              <a:pPr algn="ctr"/>
              <a:endParaRPr lang="en-US" sz="1200" b="1" dirty="0" smtClean="0"/>
            </a:p>
            <a:p>
              <a:pPr algn="ctr"/>
              <a:r>
                <a:rPr lang="en-US" dirty="0" smtClean="0"/>
                <a:t>+/- Building Examples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Feature Space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Classifier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= Patch </a:t>
              </a:r>
              <a:r>
                <a:rPr lang="en-US" dirty="0" smtClean="0">
                  <a:sym typeface="Wingdings" pitchFamily="2" charset="2"/>
                </a:rPr>
                <a:t> “Building”?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Problems with the Blank Slate Approach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inefficient.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not allow the underlying concept to be learned.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www.news.cornell.edu/stories/Sept05/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09800"/>
            <a:ext cx="1796282" cy="1688719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14" name="Up-Down Arrow 13"/>
          <p:cNvSpPr/>
          <p:nvPr/>
        </p:nvSpPr>
        <p:spPr>
          <a:xfrm>
            <a:off x="1981200" y="4038600"/>
            <a:ext cx="381000" cy="914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16098" y="4301170"/>
            <a:ext cx="119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66316" y="1828800"/>
            <a:ext cx="112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Signifiers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1600200" y="4953000"/>
            <a:ext cx="1276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dog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3308" y="6488668"/>
            <a:ext cx="159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Saussure  1916</a:t>
            </a:r>
          </a:p>
        </p:txBody>
      </p:sp>
      <p:sp>
        <p:nvSpPr>
          <p:cNvPr id="20" name="Cloud 19"/>
          <p:cNvSpPr/>
          <p:nvPr/>
        </p:nvSpPr>
        <p:spPr>
          <a:xfrm>
            <a:off x="4572000" y="2286000"/>
            <a:ext cx="3733800" cy="32766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81600" y="3048000"/>
            <a:ext cx="68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barks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53000" y="3733800"/>
            <a:ext cx="124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reproduces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29200" y="4267200"/>
            <a:ext cx="130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four-legged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10400" y="3505200"/>
            <a:ext cx="642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furry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553200" y="4419600"/>
            <a:ext cx="114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face-licker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24600" y="2819400"/>
            <a:ext cx="158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squirrel-chaser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029200" y="1828800"/>
            <a:ext cx="2959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Signified (Mental Concept)</a:t>
            </a:r>
            <a:endParaRPr lang="en-US" sz="2000" dirty="0"/>
          </a:p>
        </p:txBody>
      </p:sp>
      <p:sp>
        <p:nvSpPr>
          <p:cNvPr id="28" name="Left-Right Arrow 27"/>
          <p:cNvSpPr/>
          <p:nvPr/>
        </p:nvSpPr>
        <p:spPr>
          <a:xfrm>
            <a:off x="3276600" y="2819400"/>
            <a:ext cx="12954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352800" y="2362200"/>
            <a:ext cx="125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recognition</a:t>
            </a:r>
            <a:endParaRPr 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View from Semiotics (study of signs)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8400" y="3505200"/>
            <a:ext cx="497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14861</TotalTime>
  <Words>1082</Words>
  <Application>Microsoft Office PowerPoint</Application>
  <PresentationFormat>Affichage à l'écran (4:3)</PresentationFormat>
  <Paragraphs>319</Paragraphs>
  <Slides>31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3" baseType="lpstr">
      <vt:lpstr>Office Theme</vt:lpstr>
      <vt:lpstr>Acrobat Document</vt:lpstr>
      <vt:lpstr>The Problem with the Blank Slate Approach</vt:lpstr>
      <vt:lpstr>Scene Understanding: What We Have</vt:lpstr>
      <vt:lpstr>Scene Understanding: What We Have (More Realistically)</vt:lpstr>
      <vt:lpstr>Scene Understanding: What We Want</vt:lpstr>
      <vt:lpstr>The Blank Slate Approach to Recognition</vt:lpstr>
      <vt:lpstr>Problems with the Blank Slate Approach</vt:lpstr>
      <vt:lpstr>Inefficient: Objects Defined in Isolation</vt:lpstr>
      <vt:lpstr>Problems with the Blank Slate Approach</vt:lpstr>
      <vt:lpstr>A View from Semiotics (study of signs)</vt:lpstr>
      <vt:lpstr>Magritte’s Warning</vt:lpstr>
      <vt:lpstr>Problems with the Blank Slate Approach</vt:lpstr>
      <vt:lpstr>A Flawed Argument for Blank Slate Approach</vt:lpstr>
      <vt:lpstr>Appearances are Just Symptoms</vt:lpstr>
      <vt:lpstr>Quantitative and Qualitative Gap</vt:lpstr>
      <vt:lpstr>Moving Beyond the Blank Slate</vt:lpstr>
      <vt:lpstr>Major Shifts in Approach </vt:lpstr>
      <vt:lpstr>Major Shifts in Approach</vt:lpstr>
      <vt:lpstr>Major Shifts in Approach</vt:lpstr>
      <vt:lpstr>Existing Solutions are not Enough</vt:lpstr>
      <vt:lpstr>Key Step: Incorporate Background Knowledge</vt:lpstr>
      <vt:lpstr>Uses of Background Knowledge</vt:lpstr>
      <vt:lpstr>Uses of Background Knowledge: Examples</vt:lpstr>
      <vt:lpstr>Background Knowledge as Building Blocks</vt:lpstr>
      <vt:lpstr>Results on MSRC 21</vt:lpstr>
      <vt:lpstr>Most image area belongs to a few categories</vt:lpstr>
      <vt:lpstr>Many of these can be recognized with high precision</vt:lpstr>
      <vt:lpstr>Being able to recognize the big stuff is useful</vt:lpstr>
      <vt:lpstr>Explaining Away the Big Stuff</vt:lpstr>
      <vt:lpstr>Explaining Away the Big Stuff</vt:lpstr>
      <vt:lpstr>Knowledge-Based Regularization</vt:lpstr>
      <vt:lpstr>Conclusions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pasteur</cp:lastModifiedBy>
  <cp:revision>196</cp:revision>
  <dcterms:created xsi:type="dcterms:W3CDTF">2008-05-06T04:31:33Z</dcterms:created>
  <dcterms:modified xsi:type="dcterms:W3CDTF">2008-06-18T15:00:51Z</dcterms:modified>
</cp:coreProperties>
</file>