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8"/>
  </p:notesMasterIdLst>
  <p:sldIdLst>
    <p:sldId id="413" r:id="rId2"/>
    <p:sldId id="257" r:id="rId3"/>
    <p:sldId id="459" r:id="rId4"/>
    <p:sldId id="46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04" r:id="rId35"/>
    <p:sldId id="289" r:id="rId36"/>
    <p:sldId id="290" r:id="rId37"/>
    <p:sldId id="291" r:id="rId38"/>
    <p:sldId id="293" r:id="rId39"/>
    <p:sldId id="294" r:id="rId40"/>
    <p:sldId id="295" r:id="rId41"/>
    <p:sldId id="298" r:id="rId42"/>
    <p:sldId id="299" r:id="rId43"/>
    <p:sldId id="315" r:id="rId44"/>
    <p:sldId id="311" r:id="rId45"/>
    <p:sldId id="312" r:id="rId46"/>
    <p:sldId id="313" r:id="rId47"/>
    <p:sldId id="314" r:id="rId48"/>
    <p:sldId id="349" r:id="rId49"/>
    <p:sldId id="300" r:id="rId50"/>
    <p:sldId id="301" r:id="rId51"/>
    <p:sldId id="310" r:id="rId52"/>
    <p:sldId id="316" r:id="rId53"/>
    <p:sldId id="318" r:id="rId54"/>
    <p:sldId id="319" r:id="rId55"/>
    <p:sldId id="320" r:id="rId56"/>
    <p:sldId id="322" r:id="rId57"/>
    <p:sldId id="323" r:id="rId58"/>
    <p:sldId id="321" r:id="rId59"/>
    <p:sldId id="324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5" r:id="rId90"/>
    <p:sldId id="366" r:id="rId91"/>
    <p:sldId id="367" r:id="rId92"/>
    <p:sldId id="368" r:id="rId93"/>
    <p:sldId id="363" r:id="rId94"/>
    <p:sldId id="364" r:id="rId95"/>
    <p:sldId id="325" r:id="rId96"/>
    <p:sldId id="342" r:id="rId97"/>
    <p:sldId id="343" r:id="rId98"/>
    <p:sldId id="344" r:id="rId99"/>
    <p:sldId id="345" r:id="rId100"/>
    <p:sldId id="346" r:id="rId101"/>
    <p:sldId id="347" r:id="rId102"/>
    <p:sldId id="348" r:id="rId103"/>
    <p:sldId id="369" r:id="rId104"/>
    <p:sldId id="372" r:id="rId105"/>
    <p:sldId id="377" r:id="rId106"/>
    <p:sldId id="378" r:id="rId107"/>
    <p:sldId id="379" r:id="rId108"/>
    <p:sldId id="380" r:id="rId109"/>
    <p:sldId id="381" r:id="rId110"/>
    <p:sldId id="382" r:id="rId111"/>
    <p:sldId id="383" r:id="rId112"/>
    <p:sldId id="384" r:id="rId113"/>
    <p:sldId id="408" r:id="rId114"/>
    <p:sldId id="385" r:id="rId115"/>
    <p:sldId id="386" r:id="rId116"/>
    <p:sldId id="387" r:id="rId117"/>
    <p:sldId id="388" r:id="rId118"/>
    <p:sldId id="389" r:id="rId119"/>
    <p:sldId id="390" r:id="rId120"/>
    <p:sldId id="391" r:id="rId121"/>
    <p:sldId id="392" r:id="rId122"/>
    <p:sldId id="393" r:id="rId123"/>
    <p:sldId id="394" r:id="rId124"/>
    <p:sldId id="395" r:id="rId125"/>
    <p:sldId id="396" r:id="rId126"/>
    <p:sldId id="397" r:id="rId127"/>
    <p:sldId id="398" r:id="rId128"/>
    <p:sldId id="399" r:id="rId129"/>
    <p:sldId id="414" r:id="rId130"/>
    <p:sldId id="415" r:id="rId131"/>
    <p:sldId id="446" r:id="rId132"/>
    <p:sldId id="417" r:id="rId133"/>
    <p:sldId id="418" r:id="rId134"/>
    <p:sldId id="419" r:id="rId135"/>
    <p:sldId id="420" r:id="rId136"/>
    <p:sldId id="421" r:id="rId137"/>
    <p:sldId id="422" r:id="rId138"/>
    <p:sldId id="425" r:id="rId139"/>
    <p:sldId id="426" r:id="rId140"/>
    <p:sldId id="427" r:id="rId141"/>
    <p:sldId id="428" r:id="rId142"/>
    <p:sldId id="429" r:id="rId143"/>
    <p:sldId id="430" r:id="rId144"/>
    <p:sldId id="431" r:id="rId145"/>
    <p:sldId id="432" r:id="rId146"/>
    <p:sldId id="434" r:id="rId147"/>
    <p:sldId id="435" r:id="rId148"/>
    <p:sldId id="436" r:id="rId149"/>
    <p:sldId id="437" r:id="rId150"/>
    <p:sldId id="438" r:id="rId151"/>
    <p:sldId id="439" r:id="rId152"/>
    <p:sldId id="441" r:id="rId153"/>
    <p:sldId id="442" r:id="rId154"/>
    <p:sldId id="443" r:id="rId155"/>
    <p:sldId id="444" r:id="rId156"/>
    <p:sldId id="445" r:id="rId157"/>
    <p:sldId id="447" r:id="rId158"/>
    <p:sldId id="448" r:id="rId159"/>
    <p:sldId id="449" r:id="rId160"/>
    <p:sldId id="450" r:id="rId161"/>
    <p:sldId id="451" r:id="rId162"/>
    <p:sldId id="452" r:id="rId163"/>
    <p:sldId id="453" r:id="rId164"/>
    <p:sldId id="454" r:id="rId165"/>
    <p:sldId id="457" r:id="rId166"/>
    <p:sldId id="458" r:id="rId1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3305" autoAdjust="0"/>
  </p:normalViewPr>
  <p:slideViewPr>
    <p:cSldViewPr snapToGrid="0" snapToObjects="1">
      <p:cViewPr varScale="1">
        <p:scale>
          <a:sx n="75" d="100"/>
          <a:sy n="75" d="100"/>
        </p:scale>
        <p:origin x="9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notesMaster" Target="notesMasters/notesMaster1.xml"/><Relationship Id="rId16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viewProps" Target="viewProps.xml"/><Relationship Id="rId171" Type="http://schemas.openxmlformats.org/officeDocument/2006/relationships/theme" Target="theme/theme1.xml"/><Relationship Id="rId172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4616F-7957-3F49-BBD2-99E044672F7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1AEC3-7A40-1044-AD1F-2201B187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AEC3-7A40-1044-AD1F-2201B187BF7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6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r>
              <a:rPr lang="en-US" baseline="0" dirty="0" smtClean="0"/>
              <a:t> = intensity value of the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1AEC3-7A40-1044-AD1F-2201B187BF74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9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8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1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4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2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B4B4-68D6-3B43-8C64-005898EFCEC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3942-10FE-0648-A0AE-6547D10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6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125" y="1782576"/>
            <a:ext cx="8666178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Discrete Inference and Learning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35235"/>
            <a:ext cx="6400800" cy="12538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Yuliya Tarabalka</a:t>
            </a:r>
          </a:p>
          <a:p>
            <a:r>
              <a:rPr lang="en-US" dirty="0" err="1">
                <a:solidFill>
                  <a:srgbClr val="7F7F7F"/>
                </a:solidFill>
              </a:rPr>
              <a:t>y</a:t>
            </a:r>
            <a:r>
              <a:rPr lang="en-US" dirty="0" err="1" smtClean="0">
                <a:solidFill>
                  <a:srgbClr val="7F7F7F"/>
                </a:solidFill>
              </a:rPr>
              <a:t>uliya.tarabalka@inria.fr</a:t>
            </a: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05" y="464126"/>
            <a:ext cx="2974295" cy="1073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8018" cy="180801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71600" y="3022567"/>
            <a:ext cx="6400800" cy="137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Lecture 2: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Maximum Flow, Minimum Cut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1600" y="6525499"/>
            <a:ext cx="6400800" cy="33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7F7F7F"/>
                </a:solidFill>
              </a:rPr>
              <a:t>Slides courtesy of </a:t>
            </a:r>
            <a:r>
              <a:rPr lang="en-US" sz="1800" dirty="0" err="1" smtClean="0">
                <a:solidFill>
                  <a:srgbClr val="7F7F7F"/>
                </a:solidFill>
              </a:rPr>
              <a:t>Pawan</a:t>
            </a:r>
            <a:r>
              <a:rPr lang="en-US" sz="1800" dirty="0" smtClean="0">
                <a:solidFill>
                  <a:srgbClr val="7F7F7F"/>
                </a:solidFill>
              </a:rPr>
              <a:t> Kumar</a:t>
            </a:r>
          </a:p>
        </p:txBody>
      </p:sp>
    </p:spTree>
    <p:extLst>
      <p:ext uri="{BB962C8B-B14F-4D97-AF65-F5344CB8AC3E}">
        <p14:creationId xmlns:p14="http://schemas.microsoft.com/office/powerpoint/2010/main" val="38374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Excess Functions of Vertex Subsets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9921" y="871102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(U)</a:t>
            </a:r>
            <a:endParaRPr lang="en-US" sz="3200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76240" y="1640191"/>
            <a:ext cx="2982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Incoming Value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-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Outgoing Value</a:t>
            </a:r>
            <a:endParaRPr lang="en-US" sz="3200" dirty="0"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Flows vs. Cuts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5770" y="1045581"/>
            <a:ext cx="25186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 of flow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853342" y="1798974"/>
            <a:ext cx="4809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(s) -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baseline="-25000" dirty="0" smtClean="0">
                <a:sym typeface="Symbol" charset="0"/>
              </a:rPr>
              <a:t>\{s}</a:t>
            </a:r>
            <a:r>
              <a:rPr lang="en-US" sz="3200" dirty="0" smtClean="0">
                <a:sym typeface="Symbol" charset="0"/>
              </a:rPr>
              <a:t> </a:t>
            </a:r>
            <a:r>
              <a:rPr lang="en-US" sz="3200" dirty="0" err="1" smtClean="0">
                <a:sym typeface="Symbol" charset="0"/>
              </a:rPr>
              <a:t>E</a:t>
            </a:r>
            <a:r>
              <a:rPr lang="en-US" sz="3200" baseline="-25000" dirty="0" err="1" smtClean="0">
                <a:sym typeface="Symbol" charset="0"/>
              </a:rPr>
              <a:t>flow</a:t>
            </a:r>
            <a:r>
              <a:rPr lang="en-US" sz="3200" dirty="0" smtClean="0">
                <a:sym typeface="Symbol" charset="0"/>
              </a:rPr>
              <a:t>(v)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853342" y="1045581"/>
            <a:ext cx="19137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= -</a:t>
            </a:r>
            <a:r>
              <a:rPr lang="en-US" sz="3200" dirty="0" err="1">
                <a:solidFill>
                  <a:prstClr val="black"/>
                </a:solidFill>
              </a:rPr>
              <a:t>E</a:t>
            </a:r>
            <a:r>
              <a:rPr lang="en-US" sz="3200" baseline="-25000" dirty="0" err="1">
                <a:solidFill>
                  <a:prstClr val="black"/>
                </a:solidFill>
              </a:rPr>
              <a:t>flow</a:t>
            </a:r>
            <a:r>
              <a:rPr lang="en-US" sz="3200" dirty="0">
                <a:solidFill>
                  <a:prstClr val="black"/>
                </a:solidFill>
              </a:rPr>
              <a:t>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3342" y="2769511"/>
            <a:ext cx="20048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(U)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3342" y="3559014"/>
            <a:ext cx="35934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flow(out-arcs(U))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- flow(in-arcs(U))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53342" y="4810404"/>
            <a:ext cx="2987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Capacity of 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21" y="6332054"/>
            <a:ext cx="46002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flow(a) = c(a), a </a:t>
            </a:r>
            <a:r>
              <a:rPr lang="en-US" sz="2600" dirty="0" smtClean="0">
                <a:sym typeface="Symbol" charset="0"/>
              </a:rPr>
              <a:t> out-arcs(U)</a:t>
            </a:r>
            <a:r>
              <a:rPr lang="en-US" sz="26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128" y="6332054"/>
            <a:ext cx="40074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flow(a) = 0, a </a:t>
            </a:r>
            <a:r>
              <a:rPr lang="en-US" sz="2600" dirty="0" smtClean="0">
                <a:sym typeface="Symbol" charset="0"/>
              </a:rPr>
              <a:t> in-arcs(U)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2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Max-Flow Min-Cut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10068" y="6220755"/>
            <a:ext cx="70070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Capacity(C)        =             Value(flow)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1023059" y="5504466"/>
            <a:ext cx="26015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Minimum Cut</a:t>
            </a:r>
            <a:endParaRPr lang="en-US" sz="3200" dirty="0">
              <a:solidFill>
                <a:schemeClr val="tx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66896" y="5504466"/>
            <a:ext cx="29546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Maximum Flow</a:t>
            </a:r>
            <a:endParaRPr lang="en-US" sz="3200" dirty="0">
              <a:solidFill>
                <a:schemeClr val="tx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71" name="Straight Arrow Connector 70"/>
          <p:cNvCxnSpPr>
            <a:stCxn id="69" idx="6"/>
            <a:endCxn id="70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5" name="Straight Arrow Connector 74"/>
          <p:cNvCxnSpPr>
            <a:stCxn id="73" idx="4"/>
            <a:endCxn id="69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3" idx="4"/>
            <a:endCxn id="70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81" name="Straight Arrow Connector 80"/>
          <p:cNvCxnSpPr>
            <a:stCxn id="69" idx="4"/>
            <a:endCxn id="74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0" idx="4"/>
            <a:endCxn id="74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8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>
            <a:normAutofit/>
          </a:bodyPr>
          <a:lstStyle/>
          <a:p>
            <a:r>
              <a:rPr lang="en-US" dirty="0" smtClean="0"/>
              <a:t>Preliminaries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Maximum Flow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1F497D"/>
                </a:solidFill>
              </a:rPr>
              <a:t>Algorithms</a:t>
            </a:r>
          </a:p>
          <a:p>
            <a:pPr lvl="1"/>
            <a:r>
              <a:rPr lang="en-US" b="1" dirty="0">
                <a:solidFill>
                  <a:srgbClr val="1F497D"/>
                </a:solidFill>
              </a:rPr>
              <a:t>Ford-Fulkerson Algorithm</a:t>
            </a:r>
          </a:p>
          <a:p>
            <a:pPr lvl="1"/>
            <a:r>
              <a:rPr lang="en-US" dirty="0" err="1"/>
              <a:t>Dinits</a:t>
            </a:r>
            <a:r>
              <a:rPr lang="en-US" dirty="0"/>
              <a:t> Algorithm</a:t>
            </a:r>
          </a:p>
          <a:p>
            <a:endParaRPr lang="en-US" dirty="0" smtClean="0"/>
          </a:p>
          <a:p>
            <a:r>
              <a:rPr lang="en-US" dirty="0"/>
              <a:t>Energy minimization with max flow/min cut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66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5770" y="1045581"/>
            <a:ext cx="5555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Start with flow = 0 for all arcs.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5770" y="2272548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5770" y="3481485"/>
            <a:ext cx="57494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Pass maximum allowable flow.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11089" y="4256122"/>
            <a:ext cx="447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Subtract from inverse arcs.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11089" y="5165604"/>
            <a:ext cx="3397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 to forward arcs.</a:t>
            </a:r>
            <a:endParaRPr lang="en-US" sz="2800" dirty="0"/>
          </a:p>
        </p:txBody>
      </p:sp>
      <p:sp>
        <p:nvSpPr>
          <p:cNvPr id="3" name="Right Brace 2"/>
          <p:cNvSpPr/>
          <p:nvPr/>
        </p:nvSpPr>
        <p:spPr>
          <a:xfrm>
            <a:off x="6912195" y="2367138"/>
            <a:ext cx="512919" cy="3556416"/>
          </a:xfrm>
          <a:prstGeom prst="rightBrac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39630" y="3810506"/>
            <a:ext cx="1788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REPEAT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21" y="6156472"/>
            <a:ext cx="8396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Until s and t are disjoint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85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13" grpId="0"/>
      <p:bldP spid="14" grpId="0"/>
      <p:bldP spid="15" grpId="0"/>
      <p:bldP spid="3" grpId="0" animBg="1"/>
      <p:bldP spid="5" grpId="0"/>
      <p:bldP spid="1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33916" y="6224181"/>
            <a:ext cx="36599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Start with zero flow</a:t>
            </a:r>
            <a:endParaRPr lang="en-US" sz="3200" dirty="0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4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2" grpId="0" animBg="1"/>
      <p:bldP spid="63" grpId="0" animBg="1"/>
      <p:bldP spid="64" grpId="0" animBg="1"/>
      <p:bldP spid="6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19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66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6932" y="6224181"/>
            <a:ext cx="6433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Pass the maximum allowable flow.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65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6932" y="6224181"/>
            <a:ext cx="6433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Pass the maximum allowable flow.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736" y="1500627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4860" y="22068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912" y="446951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6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3" idx="2"/>
            <a:endCxn id="62" idx="6"/>
          </p:cNvCxnSpPr>
          <p:nvPr/>
        </p:nvCxnSpPr>
        <p:spPr>
          <a:xfrm flipH="1"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3362" y="6224181"/>
            <a:ext cx="5021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Update the residual graph.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736" y="1500627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4860" y="22068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912" y="446951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2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Excess Functions of Vertex Subsets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9921" y="871102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(U)</a:t>
            </a:r>
            <a:endParaRPr lang="en-US" sz="3200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76041" y="1640191"/>
            <a:ext cx="2983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Arial"/>
                <a:ea typeface="+mn-ea"/>
                <a:cs typeface="+mn-cs"/>
              </a:rPr>
              <a:t>Σ</a:t>
            </a:r>
            <a:r>
              <a:rPr lang="en-US" sz="3200" baseline="-25000" dirty="0" err="1" smtClean="0">
                <a:latin typeface="Arial"/>
              </a:rPr>
              <a:t>a</a:t>
            </a:r>
            <a:r>
              <a:rPr lang="en-US" sz="3200" baseline="-25000" dirty="0" err="1" smtClean="0">
                <a:sym typeface="Symbol" charset="0"/>
              </a:rPr>
              <a:t>in-arcs</a:t>
            </a:r>
            <a:r>
              <a:rPr lang="en-US" sz="3200" baseline="-25000" dirty="0" smtClean="0">
                <a:sym typeface="Symbol" charset="0"/>
              </a:rPr>
              <a:t>(U)</a:t>
            </a:r>
            <a:r>
              <a:rPr lang="en-US" sz="320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3200" dirty="0" smtClean="0">
                <a:latin typeface="Arial"/>
              </a:rPr>
              <a:t>f(a)</a:t>
            </a:r>
          </a:p>
          <a:p>
            <a:pPr algn="ctr"/>
            <a:r>
              <a:rPr lang="en-US" sz="3200" dirty="0">
                <a:latin typeface="Arial"/>
              </a:rPr>
              <a:t>-</a:t>
            </a:r>
            <a:endParaRPr lang="en-US" sz="3200" dirty="0" smtClean="0">
              <a:latin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Outgoing Value</a:t>
            </a:r>
            <a:endParaRPr lang="en-US" sz="3200" dirty="0"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3" idx="2"/>
            <a:endCxn id="62" idx="6"/>
          </p:cNvCxnSpPr>
          <p:nvPr/>
        </p:nvCxnSpPr>
        <p:spPr>
          <a:xfrm flipH="1"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36" y="1500627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4860" y="22068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912" y="446951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11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3" idx="2"/>
            <a:endCxn id="62" idx="6"/>
          </p:cNvCxnSpPr>
          <p:nvPr/>
        </p:nvCxnSpPr>
        <p:spPr>
          <a:xfrm flipH="1"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36" y="1500627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4860" y="22068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912" y="446951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43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3" idx="2"/>
            <a:endCxn id="62" idx="6"/>
          </p:cNvCxnSpPr>
          <p:nvPr/>
        </p:nvCxnSpPr>
        <p:spPr>
          <a:xfrm flipH="1"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36" y="1500627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4860" y="22068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912" y="446951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11713" y="6224181"/>
            <a:ext cx="57044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Complexity is exponential in 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82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3" idx="2"/>
            <a:endCxn id="62" idx="6"/>
          </p:cNvCxnSpPr>
          <p:nvPr/>
        </p:nvCxnSpPr>
        <p:spPr>
          <a:xfrm flipH="1"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36" y="1500627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4860" y="22068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912" y="446951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424" y="6257388"/>
            <a:ext cx="92177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Irrational arc lengths can lead to infinite iterations.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317363" y="5551763"/>
            <a:ext cx="6822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For examples, see Uri </a:t>
            </a:r>
            <a:r>
              <a:rPr lang="en-US" sz="3200" b="1" dirty="0" err="1" smtClean="0">
                <a:solidFill>
                  <a:schemeClr val="tx2"/>
                </a:solidFill>
              </a:rPr>
              <a:t>Zwick</a:t>
            </a:r>
            <a:r>
              <a:rPr lang="en-US" sz="3200" b="1" dirty="0" smtClean="0">
                <a:solidFill>
                  <a:schemeClr val="tx2"/>
                </a:solidFill>
              </a:rPr>
              <a:t>, 1993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Ford-Fulkerson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3" idx="2"/>
            <a:endCxn id="62" idx="6"/>
          </p:cNvCxnSpPr>
          <p:nvPr/>
        </p:nvCxnSpPr>
        <p:spPr>
          <a:xfrm flipH="1"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36" y="1500627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4860" y="22068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912" y="446951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7960" y="6224181"/>
            <a:ext cx="70519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There are good paths and bad paths.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064359" y="5406260"/>
            <a:ext cx="2913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wisely.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46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Maximum Flow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1F497D"/>
                </a:solidFill>
              </a:rPr>
              <a:t>Algorithms</a:t>
            </a:r>
          </a:p>
          <a:p>
            <a:pPr lvl="1"/>
            <a:r>
              <a:rPr lang="en-US" dirty="0"/>
              <a:t>Ford-Fulkerson Algorithm</a:t>
            </a:r>
          </a:p>
          <a:p>
            <a:pPr lvl="1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Dinits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Algorithm</a:t>
            </a:r>
          </a:p>
          <a:p>
            <a:endParaRPr lang="en-US" dirty="0"/>
          </a:p>
          <a:p>
            <a:r>
              <a:rPr lang="en-US" dirty="0"/>
              <a:t>Energy minimization with max flow/min cut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1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5770" y="1045581"/>
            <a:ext cx="5555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Start with flow = 0 for all arcs.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5770" y="2052750"/>
            <a:ext cx="5201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the </a:t>
            </a:r>
            <a:r>
              <a:rPr lang="en-US" sz="3200" b="1" dirty="0" smtClean="0">
                <a:solidFill>
                  <a:srgbClr val="1F497D"/>
                </a:solidFill>
              </a:rPr>
              <a:t>minimum s-t path</a:t>
            </a:r>
          </a:p>
          <a:p>
            <a:r>
              <a:rPr lang="en-US" sz="3200" dirty="0" smtClean="0"/>
              <a:t>in the residual graph.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5770" y="3481485"/>
            <a:ext cx="57494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Pass maximum allowable flow.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11089" y="4256122"/>
            <a:ext cx="447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Subtract from inverse arcs.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11089" y="5165604"/>
            <a:ext cx="3397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 to forward arcs.</a:t>
            </a:r>
            <a:endParaRPr lang="en-US" sz="2800" dirty="0"/>
          </a:p>
        </p:txBody>
      </p:sp>
      <p:sp>
        <p:nvSpPr>
          <p:cNvPr id="3" name="Right Brace 2"/>
          <p:cNvSpPr/>
          <p:nvPr/>
        </p:nvSpPr>
        <p:spPr>
          <a:xfrm>
            <a:off x="6912195" y="2052750"/>
            <a:ext cx="512919" cy="3870804"/>
          </a:xfrm>
          <a:prstGeom prst="rightBrac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39630" y="3810506"/>
            <a:ext cx="1788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REPEAT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21" y="6156472"/>
            <a:ext cx="8396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Until s and t are disjoint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94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13" grpId="0"/>
      <p:bldP spid="14" grpId="0"/>
      <p:bldP spid="15" grpId="0"/>
      <p:bldP spid="3" grpId="0" animBg="1"/>
      <p:bldP spid="5" grpId="0"/>
      <p:bldP spid="1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33916" y="6224181"/>
            <a:ext cx="36599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Start with zero flow</a:t>
            </a:r>
            <a:endParaRPr lang="en-US" sz="3200" dirty="0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0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2" grpId="0" animBg="1"/>
      <p:bldP spid="63" grpId="0" animBg="1"/>
      <p:bldP spid="64" grpId="0" animBg="1"/>
      <p:bldP spid="6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441" y="6224181"/>
            <a:ext cx="8874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the minimum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78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441" y="6224181"/>
            <a:ext cx="8874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the minimum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12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Excess Functions of Vertex Subsets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9921" y="871102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(U)</a:t>
            </a:r>
            <a:endParaRPr lang="en-US" sz="3200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6136" y="1640191"/>
            <a:ext cx="28831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Arial"/>
                <a:ea typeface="+mn-ea"/>
                <a:cs typeface="+mn-cs"/>
              </a:rPr>
              <a:t>Σ</a:t>
            </a:r>
            <a:r>
              <a:rPr lang="en-US" sz="3200" baseline="-25000" dirty="0" err="1" smtClean="0">
                <a:latin typeface="Arial"/>
              </a:rPr>
              <a:t>a</a:t>
            </a:r>
            <a:r>
              <a:rPr lang="en-US" sz="3200" baseline="-25000" dirty="0" err="1" smtClean="0">
                <a:sym typeface="Symbol" charset="0"/>
              </a:rPr>
              <a:t>in-arcs</a:t>
            </a:r>
            <a:r>
              <a:rPr lang="en-US" sz="3200" baseline="-25000" dirty="0" smtClean="0">
                <a:sym typeface="Symbol" charset="0"/>
              </a:rPr>
              <a:t>(U)</a:t>
            </a:r>
            <a:r>
              <a:rPr lang="en-US" sz="320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3200" dirty="0" smtClean="0">
                <a:latin typeface="Arial"/>
              </a:rPr>
              <a:t>f(a)</a:t>
            </a:r>
          </a:p>
          <a:p>
            <a:pPr algn="ctr"/>
            <a:r>
              <a:rPr lang="en-US" sz="3200" dirty="0" smtClean="0">
                <a:latin typeface="Arial"/>
              </a:rPr>
              <a:t>-</a:t>
            </a:r>
          </a:p>
          <a:p>
            <a:pPr algn="ctr"/>
            <a:r>
              <a:rPr lang="en-US" sz="3200" dirty="0" err="1"/>
              <a:t>Σ</a:t>
            </a:r>
            <a:r>
              <a:rPr lang="en-US" sz="3200" baseline="-25000" dirty="0" err="1"/>
              <a:t>a</a:t>
            </a:r>
            <a:r>
              <a:rPr lang="en-US" sz="3200" baseline="-25000" dirty="0" err="1" smtClean="0">
                <a:sym typeface="Symbol" charset="0"/>
              </a:rPr>
              <a:t>out-</a:t>
            </a:r>
            <a:r>
              <a:rPr lang="en-US" sz="3200" baseline="-25000" dirty="0" err="1">
                <a:sym typeface="Symbol" charset="0"/>
              </a:rPr>
              <a:t>arcs</a:t>
            </a:r>
            <a:r>
              <a:rPr lang="en-US" sz="3200" baseline="-25000" dirty="0">
                <a:sym typeface="Symbol" charset="0"/>
              </a:rPr>
              <a:t>(U)</a:t>
            </a:r>
            <a:r>
              <a:rPr lang="en-US" sz="3200" dirty="0"/>
              <a:t> f(a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6932" y="6224181"/>
            <a:ext cx="6433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Pass the maximum allowable flow.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68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6932" y="6224181"/>
            <a:ext cx="6433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Pass the maximum allowable flow.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28926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813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2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3362" y="6224181"/>
            <a:ext cx="5021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Update the residual graph.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28926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813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26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813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441" y="6224181"/>
            <a:ext cx="8874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the minimum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92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26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813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441" y="6224181"/>
            <a:ext cx="8874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the minimum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80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26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813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6932" y="6224181"/>
            <a:ext cx="6433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Pass the maximum allowable flow.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1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26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813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6932" y="6224181"/>
            <a:ext cx="6433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Pass the maximum allowable flow.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7060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8947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26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813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3362" y="6224181"/>
            <a:ext cx="5021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Update the residual graph.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7060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8947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6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Dinits</a:t>
            </a:r>
            <a:r>
              <a:rPr lang="en-US" sz="4000" dirty="0" smtClean="0"/>
              <a:t> Algorithm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8926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4252" y="1945214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926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252" y="3918693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26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813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7828" y="6224181"/>
            <a:ext cx="46321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 more s-t paths. Stop.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2747060" y="1360438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8947" y="4480399"/>
            <a:ext cx="777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</a:t>
            </a:r>
            <a:endParaRPr lang="en-US" sz="3200" baseline="300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6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lum bright="-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" y="1768355"/>
            <a:ext cx="5725771" cy="5022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Box 26"/>
          <p:cNvSpPr txBox="1">
            <a:spLocks noChangeArrowheads="1"/>
          </p:cNvSpPr>
          <p:nvPr/>
        </p:nvSpPr>
        <p:spPr bwMode="auto">
          <a:xfrm>
            <a:off x="5757380" y="6471956"/>
            <a:ext cx="3386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  <a:cs typeface="Arial"/>
              </a:rPr>
              <a:t>[Slide credit: Andrew Goldberg]</a:t>
            </a:r>
          </a:p>
        </p:txBody>
      </p:sp>
      <p:sp>
        <p:nvSpPr>
          <p:cNvPr id="37893" name="TextBox 27"/>
          <p:cNvSpPr txBox="1">
            <a:spLocks noChangeArrowheads="1"/>
          </p:cNvSpPr>
          <p:nvPr/>
        </p:nvSpPr>
        <p:spPr bwMode="auto">
          <a:xfrm>
            <a:off x="48318" y="1017704"/>
            <a:ext cx="703448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Augmenting Path </a:t>
            </a:r>
            <a:r>
              <a:rPr lang="en-GB" sz="320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GB" sz="3200" dirty="0">
                <a:solidFill>
                  <a:srgbClr val="0000FF"/>
                </a:solidFill>
                <a:latin typeface="Arial"/>
                <a:cs typeface="Arial"/>
              </a:rPr>
              <a:t>Push-</a:t>
            </a:r>
            <a:r>
              <a:rPr lang="en-GB" sz="3200" dirty="0" err="1">
                <a:solidFill>
                  <a:srgbClr val="0000FF"/>
                </a:solidFill>
                <a:latin typeface="Arial"/>
                <a:cs typeface="Arial"/>
              </a:rPr>
              <a:t>Relabel</a:t>
            </a:r>
            <a:endParaRPr lang="en-GB"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4443" y="2120374"/>
            <a:ext cx="1928812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n: </a:t>
            </a:r>
            <a:r>
              <a:rPr lang="en-GB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#nodes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m: </a:t>
            </a:r>
            <a:r>
              <a:rPr lang="en-GB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#arcs</a:t>
            </a:r>
            <a:endParaRPr lang="en-GB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U: </a:t>
            </a:r>
            <a:r>
              <a:rPr lang="en-GB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maximum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arc length</a:t>
            </a:r>
            <a:endParaRPr lang="en-GB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508" y="53742"/>
            <a:ext cx="86868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Solvers for the Minimum-Cut Problem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49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Excess Functions of Vertex Subsets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9921" y="871102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(U)</a:t>
            </a:r>
            <a:endParaRPr lang="en-US" sz="3200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55678" y="1640191"/>
            <a:ext cx="2624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</a:rPr>
              <a:t>f(in-arcs(U))</a:t>
            </a:r>
          </a:p>
          <a:p>
            <a:pPr algn="ctr"/>
            <a:r>
              <a:rPr lang="en-US" sz="3200" dirty="0" smtClean="0">
                <a:latin typeface="Arial"/>
              </a:rPr>
              <a:t>-</a:t>
            </a:r>
          </a:p>
          <a:p>
            <a:pPr algn="ctr"/>
            <a:r>
              <a:rPr lang="en-US" sz="3200" dirty="0" smtClean="0"/>
              <a:t>f(out-arcs(U))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784168" y="3662512"/>
            <a:ext cx="1910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latin typeface="Arial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({v</a:t>
            </a:r>
            <a:r>
              <a:rPr lang="en-US" sz="3200" baseline="-25000" dirty="0" smtClean="0">
                <a:latin typeface="Arial"/>
              </a:rPr>
              <a:t>1</a:t>
            </a:r>
            <a:r>
              <a:rPr lang="en-US" sz="3200" dirty="0" smtClean="0">
                <a:latin typeface="Arial"/>
              </a:rPr>
              <a:t>,v</a:t>
            </a:r>
            <a:r>
              <a:rPr lang="en-US" sz="3200" baseline="-25000" dirty="0" smtClean="0">
                <a:latin typeface="Arial"/>
              </a:rPr>
              <a:t>2</a:t>
            </a:r>
            <a:r>
              <a:rPr lang="en-US" sz="3200" dirty="0" smtClean="0">
                <a:latin typeface="Arial"/>
              </a:rPr>
              <a:t>})</a:t>
            </a:r>
            <a:endParaRPr lang="en-US" sz="3200" dirty="0"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3267" y="366251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8</a:t>
            </a:r>
            <a:endParaRPr lang="en-US" sz="3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4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72063"/>
            <a:ext cx="37147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ontent Placeholder 3"/>
          <p:cNvSpPr>
            <a:spLocks noGrp="1"/>
          </p:cNvSpPr>
          <p:nvPr>
            <p:ph idx="1"/>
          </p:nvPr>
        </p:nvSpPr>
        <p:spPr>
          <a:xfrm>
            <a:off x="357188" y="1382713"/>
            <a:ext cx="5757862" cy="5065712"/>
          </a:xfrm>
        </p:spPr>
        <p:txBody>
          <a:bodyPr>
            <a:spAutoFit/>
          </a:bodyPr>
          <a:lstStyle/>
          <a:p>
            <a:pPr eaLnBrk="1" hangingPunct="1"/>
            <a:r>
              <a:rPr lang="en-GB" sz="2400" b="1" dirty="0"/>
              <a:t>Specialized algorithms for vision problems</a:t>
            </a:r>
          </a:p>
          <a:p>
            <a:pPr lvl="1" eaLnBrk="1" hangingPunct="1"/>
            <a:r>
              <a:rPr lang="en-GB" sz="2000" b="1" dirty="0">
                <a:solidFill>
                  <a:schemeClr val="accent1"/>
                </a:solidFill>
              </a:rPr>
              <a:t>Grid graphs </a:t>
            </a:r>
          </a:p>
          <a:p>
            <a:pPr lvl="1" eaLnBrk="1" hangingPunct="1"/>
            <a:r>
              <a:rPr lang="en-GB" sz="2000" b="1" dirty="0">
                <a:solidFill>
                  <a:schemeClr val="accent1"/>
                </a:solidFill>
              </a:rPr>
              <a:t>Low connectivity (m ~ O(n))</a:t>
            </a:r>
          </a:p>
          <a:p>
            <a:pPr eaLnBrk="1" hangingPunct="1"/>
            <a:endParaRPr lang="en-GB" sz="1200" b="1" dirty="0"/>
          </a:p>
          <a:p>
            <a:pPr eaLnBrk="1" hangingPunct="1"/>
            <a:r>
              <a:rPr lang="en-GB" sz="2400" b="1" dirty="0"/>
              <a:t>Dual search tree augmenting path algorithm</a:t>
            </a:r>
          </a:p>
          <a:p>
            <a:pPr eaLnBrk="1" hangingPunct="1">
              <a:buFont typeface="Arial" charset="0"/>
              <a:buNone/>
            </a:pPr>
            <a:r>
              <a:rPr lang="en-GB" sz="1800" b="1" dirty="0"/>
              <a:t>	</a:t>
            </a:r>
            <a:r>
              <a:rPr lang="en-GB" sz="2000" b="1" dirty="0"/>
              <a:t>[</a:t>
            </a:r>
            <a:r>
              <a:rPr lang="en-GB" sz="2000" b="1" dirty="0" err="1"/>
              <a:t>Boykov</a:t>
            </a:r>
            <a:r>
              <a:rPr lang="en-GB" sz="2000" b="1" dirty="0"/>
              <a:t> and Kolmogorov PAMI 2004]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000" b="1" dirty="0">
                <a:solidFill>
                  <a:schemeClr val="accent1"/>
                </a:solidFill>
              </a:rPr>
              <a:t>Finds approximate shortest augmenting paths efficiently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000" b="1" dirty="0">
                <a:solidFill>
                  <a:schemeClr val="accent1"/>
                </a:solidFill>
              </a:rPr>
              <a:t>High worst-case time complexity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000" b="1" dirty="0">
                <a:solidFill>
                  <a:schemeClr val="accent1"/>
                </a:solidFill>
              </a:rPr>
              <a:t>Empirically outperforms other algorithms on vision problems</a:t>
            </a:r>
          </a:p>
          <a:p>
            <a:pPr lvl="1" eaLnBrk="1" hangingPunct="1">
              <a:buFont typeface="Arial" charset="0"/>
              <a:buChar char="•"/>
            </a:pPr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450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143000"/>
            <a:ext cx="24907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757380" y="6471956"/>
            <a:ext cx="3386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Arial"/>
                <a:cs typeface="Arial"/>
              </a:rPr>
              <a:t>[Slide credit: </a:t>
            </a:r>
            <a:r>
              <a:rPr lang="en-GB" sz="1800" dirty="0" err="1" smtClean="0">
                <a:solidFill>
                  <a:prstClr val="black"/>
                </a:solidFill>
                <a:latin typeface="Arial"/>
                <a:cs typeface="Arial"/>
              </a:rPr>
              <a:t>Pushmeet</a:t>
            </a:r>
            <a:r>
              <a:rPr lang="en-GB" sz="18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GB" sz="1800" dirty="0" err="1" smtClean="0">
                <a:solidFill>
                  <a:prstClr val="black"/>
                </a:solidFill>
                <a:latin typeface="Arial"/>
                <a:cs typeface="Arial"/>
              </a:rPr>
              <a:t>Kohli</a:t>
            </a:r>
            <a:r>
              <a:rPr lang="en-GB" sz="1800" dirty="0" smtClean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lang="en-GB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0508" y="53742"/>
            <a:ext cx="86868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Max-Flow in Computer Vision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78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Maximum Flow</a:t>
            </a:r>
          </a:p>
          <a:p>
            <a:endParaRPr lang="en-US" dirty="0" smtClean="0"/>
          </a:p>
          <a:p>
            <a:r>
              <a:rPr lang="en-US" dirty="0"/>
              <a:t>Algorithms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Energy minimization with max flow/min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cut</a:t>
            </a:r>
          </a:p>
          <a:p>
            <a:pPr lvl="1"/>
            <a:r>
              <a:rPr lang="en-US" dirty="0"/>
              <a:t>Two-Label Energy Functions</a:t>
            </a:r>
          </a:p>
          <a:p>
            <a:pPr lvl="1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36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Interactive Binary Segmentation</a:t>
            </a:r>
            <a:endParaRPr lang="en-US" sz="4000" dirty="0"/>
          </a:p>
        </p:txBody>
      </p:sp>
      <p:pic>
        <p:nvPicPr>
          <p:cNvPr id="5" name="Picture 4" descr="cow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148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1676400" y="1930400"/>
            <a:ext cx="1752600" cy="609600"/>
          </a:xfrm>
          <a:custGeom>
            <a:avLst/>
            <a:gdLst>
              <a:gd name="T0" fmla="*/ 0 w 1104"/>
              <a:gd name="T1" fmla="*/ 176 h 384"/>
              <a:gd name="T2" fmla="*/ 240 w 1104"/>
              <a:gd name="T3" fmla="*/ 32 h 384"/>
              <a:gd name="T4" fmla="*/ 528 w 1104"/>
              <a:gd name="T5" fmla="*/ 368 h 384"/>
              <a:gd name="T6" fmla="*/ 1104 w 1104"/>
              <a:gd name="T7" fmla="*/ 12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384">
                <a:moveTo>
                  <a:pt x="0" y="176"/>
                </a:moveTo>
                <a:cubicBezTo>
                  <a:pt x="76" y="88"/>
                  <a:pt x="152" y="0"/>
                  <a:pt x="240" y="32"/>
                </a:cubicBezTo>
                <a:cubicBezTo>
                  <a:pt x="328" y="64"/>
                  <a:pt x="384" y="352"/>
                  <a:pt x="528" y="368"/>
                </a:cubicBezTo>
                <a:cubicBezTo>
                  <a:pt x="672" y="384"/>
                  <a:pt x="1008" y="168"/>
                  <a:pt x="1104" y="128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09600" y="1752600"/>
            <a:ext cx="3733800" cy="2133600"/>
          </a:xfrm>
          <a:custGeom>
            <a:avLst/>
            <a:gdLst>
              <a:gd name="T0" fmla="*/ 0 w 2352"/>
              <a:gd name="T1" fmla="*/ 0 h 1344"/>
              <a:gd name="T2" fmla="*/ 144 w 2352"/>
              <a:gd name="T3" fmla="*/ 336 h 1344"/>
              <a:gd name="T4" fmla="*/ 48 w 2352"/>
              <a:gd name="T5" fmla="*/ 768 h 1344"/>
              <a:gd name="T6" fmla="*/ 288 w 2352"/>
              <a:gd name="T7" fmla="*/ 1200 h 1344"/>
              <a:gd name="T8" fmla="*/ 1248 w 2352"/>
              <a:gd name="T9" fmla="*/ 1344 h 1344"/>
              <a:gd name="T10" fmla="*/ 1536 w 2352"/>
              <a:gd name="T11" fmla="*/ 1200 h 1344"/>
              <a:gd name="T12" fmla="*/ 2064 w 2352"/>
              <a:gd name="T13" fmla="*/ 1200 h 1344"/>
              <a:gd name="T14" fmla="*/ 2352 w 2352"/>
              <a:gd name="T15" fmla="*/ 86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2" h="1344">
                <a:moveTo>
                  <a:pt x="0" y="0"/>
                </a:moveTo>
                <a:cubicBezTo>
                  <a:pt x="68" y="104"/>
                  <a:pt x="136" y="208"/>
                  <a:pt x="144" y="336"/>
                </a:cubicBezTo>
                <a:cubicBezTo>
                  <a:pt x="152" y="464"/>
                  <a:pt x="24" y="624"/>
                  <a:pt x="48" y="768"/>
                </a:cubicBezTo>
                <a:cubicBezTo>
                  <a:pt x="72" y="912"/>
                  <a:pt x="88" y="1104"/>
                  <a:pt x="288" y="1200"/>
                </a:cubicBezTo>
                <a:cubicBezTo>
                  <a:pt x="488" y="1296"/>
                  <a:pt x="1040" y="1344"/>
                  <a:pt x="1248" y="1344"/>
                </a:cubicBezTo>
                <a:cubicBezTo>
                  <a:pt x="1456" y="1344"/>
                  <a:pt x="1400" y="1224"/>
                  <a:pt x="1536" y="1200"/>
                </a:cubicBezTo>
                <a:cubicBezTo>
                  <a:pt x="1672" y="1176"/>
                  <a:pt x="1928" y="1256"/>
                  <a:pt x="2064" y="1200"/>
                </a:cubicBezTo>
                <a:cubicBezTo>
                  <a:pt x="2200" y="1144"/>
                  <a:pt x="2276" y="1004"/>
                  <a:pt x="2352" y="86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677" y="4411811"/>
            <a:ext cx="579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Foreground histogram of RGB values FG</a:t>
            </a:r>
            <a:endParaRPr 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2677" y="5248027"/>
            <a:ext cx="584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Background histogram of RGB values BG</a:t>
            </a:r>
            <a:endParaRPr lang="en-US" sz="2400" b="1" dirty="0" smtClean="0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876800" y="1219200"/>
            <a:ext cx="3810000" cy="2743200"/>
            <a:chOff x="3072" y="768"/>
            <a:chExt cx="2400" cy="1728"/>
          </a:xfrm>
          <a:noFill/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072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600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AutoShape 11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3360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072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600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6" name="AutoShape 14"/>
            <p:cNvCxnSpPr>
              <a:cxnSpLocks noChangeShapeType="1"/>
              <a:stCxn id="14" idx="6"/>
              <a:endCxn id="15" idx="2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7" name="AutoShape 15"/>
            <p:cNvCxnSpPr>
              <a:cxnSpLocks noChangeShapeType="1"/>
              <a:stCxn id="11" idx="4"/>
              <a:endCxn id="14" idx="0"/>
            </p:cNvCxnSpPr>
            <p:nvPr/>
          </p:nvCxnSpPr>
          <p:spPr bwMode="auto">
            <a:xfrm>
              <a:off x="3216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0" name="AutoShape 16"/>
            <p:cNvCxnSpPr>
              <a:cxnSpLocks noChangeShapeType="1"/>
              <a:stCxn id="12" idx="4"/>
              <a:endCxn id="15" idx="0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072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3600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4" name="AutoShape 20"/>
            <p:cNvCxnSpPr>
              <a:cxnSpLocks noChangeShapeType="1"/>
              <a:stCxn id="22" idx="6"/>
              <a:endCxn id="23" idx="2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5" name="AutoShape 21"/>
            <p:cNvCxnSpPr>
              <a:cxnSpLocks noChangeShapeType="1"/>
              <a:endCxn id="22" idx="0"/>
            </p:cNvCxnSpPr>
            <p:nvPr/>
          </p:nvCxnSpPr>
          <p:spPr bwMode="auto">
            <a:xfrm>
              <a:off x="3216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6" name="AutoShape 22"/>
            <p:cNvCxnSpPr>
              <a:cxnSpLocks noChangeShapeType="1"/>
              <a:endCxn id="23" idx="0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7" name="AutoShape 23"/>
            <p:cNvCxnSpPr>
              <a:cxnSpLocks noChangeShapeType="1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3072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3600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0" name="AutoShape 26"/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3360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1" name="AutoShape 27"/>
            <p:cNvCxnSpPr>
              <a:cxnSpLocks noChangeShapeType="1"/>
              <a:endCxn id="28" idx="0"/>
            </p:cNvCxnSpPr>
            <p:nvPr/>
          </p:nvCxnSpPr>
          <p:spPr bwMode="auto">
            <a:xfrm>
              <a:off x="3216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28"/>
            <p:cNvCxnSpPr>
              <a:cxnSpLocks noChangeShapeType="1"/>
              <a:endCxn id="29" idx="0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4128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4" name="AutoShape 30"/>
            <p:cNvCxnSpPr>
              <a:cxnSpLocks noChangeShapeType="1"/>
              <a:endCxn id="33" idx="2"/>
            </p:cNvCxnSpPr>
            <p:nvPr/>
          </p:nvCxnSpPr>
          <p:spPr bwMode="auto">
            <a:xfrm>
              <a:off x="3888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4128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6" name="AutoShape 32"/>
            <p:cNvCxnSpPr>
              <a:cxnSpLocks noChangeShapeType="1"/>
              <a:endCxn id="35" idx="2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3"/>
            <p:cNvCxnSpPr>
              <a:cxnSpLocks noChangeShapeType="1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4"/>
            <p:cNvCxnSpPr>
              <a:cxnSpLocks noChangeShapeType="1"/>
              <a:stCxn id="33" idx="4"/>
              <a:endCxn id="35" idx="0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9" name="AutoShape 35"/>
            <p:cNvCxnSpPr>
              <a:cxnSpLocks noChangeShapeType="1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128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1" name="AutoShape 37"/>
            <p:cNvCxnSpPr>
              <a:cxnSpLocks noChangeShapeType="1"/>
              <a:endCxn id="40" idx="2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2" name="AutoShape 38"/>
            <p:cNvCxnSpPr>
              <a:cxnSpLocks noChangeShapeType="1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9"/>
            <p:cNvCxnSpPr>
              <a:cxnSpLocks noChangeShapeType="1"/>
              <a:endCxn id="40" idx="0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4" name="AutoShape 40"/>
            <p:cNvCxnSpPr>
              <a:cxnSpLocks noChangeShapeType="1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4128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6" name="AutoShape 42"/>
            <p:cNvCxnSpPr>
              <a:cxnSpLocks noChangeShapeType="1"/>
              <a:endCxn id="45" idx="2"/>
            </p:cNvCxnSpPr>
            <p:nvPr/>
          </p:nvCxnSpPr>
          <p:spPr bwMode="auto">
            <a:xfrm>
              <a:off x="3888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7" name="AutoShape 43"/>
            <p:cNvCxnSpPr>
              <a:cxnSpLocks noChangeShapeType="1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44"/>
            <p:cNvCxnSpPr>
              <a:cxnSpLocks noChangeShapeType="1"/>
              <a:endCxn id="45" idx="0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4656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0" name="AutoShape 46"/>
            <p:cNvCxnSpPr>
              <a:cxnSpLocks noChangeShapeType="1"/>
              <a:endCxn id="49" idx="2"/>
            </p:cNvCxnSpPr>
            <p:nvPr/>
          </p:nvCxnSpPr>
          <p:spPr bwMode="auto">
            <a:xfrm>
              <a:off x="4416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4656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2" name="AutoShape 48"/>
            <p:cNvCxnSpPr>
              <a:cxnSpLocks noChangeShapeType="1"/>
              <a:endCxn id="51" idx="2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3" name="AutoShape 49"/>
            <p:cNvCxnSpPr>
              <a:cxnSpLocks noChangeShapeType="1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4" name="AutoShape 50"/>
            <p:cNvCxnSpPr>
              <a:cxnSpLocks noChangeShapeType="1"/>
              <a:stCxn id="49" idx="4"/>
              <a:endCxn id="51" idx="0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5" name="AutoShape 51"/>
            <p:cNvCxnSpPr>
              <a:cxnSpLocks noChangeShapeType="1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4656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7" name="AutoShape 53"/>
            <p:cNvCxnSpPr>
              <a:cxnSpLocks noChangeShapeType="1"/>
              <a:endCxn id="56" idx="2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8" name="AutoShape 54"/>
            <p:cNvCxnSpPr>
              <a:cxnSpLocks noChangeShapeType="1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9" name="AutoShape 55"/>
            <p:cNvCxnSpPr>
              <a:cxnSpLocks noChangeShapeType="1"/>
              <a:endCxn id="56" idx="0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0" name="AutoShape 56"/>
            <p:cNvCxnSpPr>
              <a:cxnSpLocks noChangeShapeType="1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4656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2" name="AutoShape 58"/>
            <p:cNvCxnSpPr>
              <a:cxnSpLocks noChangeShapeType="1"/>
              <a:endCxn id="61" idx="2"/>
            </p:cNvCxnSpPr>
            <p:nvPr/>
          </p:nvCxnSpPr>
          <p:spPr bwMode="auto">
            <a:xfrm>
              <a:off x="4416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3" name="AutoShape 59"/>
            <p:cNvCxnSpPr>
              <a:cxnSpLocks noChangeShapeType="1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4" name="AutoShape 60"/>
            <p:cNvCxnSpPr>
              <a:cxnSpLocks noChangeShapeType="1"/>
              <a:endCxn id="61" idx="0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5184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6" name="AutoShape 62"/>
            <p:cNvCxnSpPr>
              <a:cxnSpLocks noChangeShapeType="1"/>
              <a:endCxn id="65" idx="2"/>
            </p:cNvCxnSpPr>
            <p:nvPr/>
          </p:nvCxnSpPr>
          <p:spPr bwMode="auto">
            <a:xfrm>
              <a:off x="4944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5184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8" name="AutoShape 64"/>
            <p:cNvCxnSpPr>
              <a:cxnSpLocks noChangeShapeType="1"/>
              <a:endCxn id="67" idx="2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9" name="AutoShape 65"/>
            <p:cNvCxnSpPr>
              <a:cxnSpLocks noChangeShapeType="1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0" name="AutoShape 66"/>
            <p:cNvCxnSpPr>
              <a:cxnSpLocks noChangeShapeType="1"/>
              <a:stCxn id="65" idx="4"/>
              <a:endCxn id="67" idx="0"/>
            </p:cNvCxnSpPr>
            <p:nvPr/>
          </p:nvCxnSpPr>
          <p:spPr bwMode="auto">
            <a:xfrm>
              <a:off x="5328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1" name="AutoShape 67"/>
            <p:cNvCxnSpPr>
              <a:cxnSpLocks noChangeShapeType="1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5184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3" name="AutoShape 69"/>
            <p:cNvCxnSpPr>
              <a:cxnSpLocks noChangeShapeType="1"/>
              <a:endCxn id="72" idx="2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4" name="AutoShape 70"/>
            <p:cNvCxnSpPr>
              <a:cxnSpLocks noChangeShapeType="1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5" name="AutoShape 71"/>
            <p:cNvCxnSpPr>
              <a:cxnSpLocks noChangeShapeType="1"/>
              <a:endCxn id="72" idx="0"/>
            </p:cNvCxnSpPr>
            <p:nvPr/>
          </p:nvCxnSpPr>
          <p:spPr bwMode="auto">
            <a:xfrm>
              <a:off x="5328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6" name="AutoShape 72"/>
            <p:cNvCxnSpPr>
              <a:cxnSpLocks noChangeShapeType="1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5184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8" name="AutoShape 74"/>
            <p:cNvCxnSpPr>
              <a:cxnSpLocks noChangeShapeType="1"/>
              <a:endCxn id="77" idx="2"/>
            </p:cNvCxnSpPr>
            <p:nvPr/>
          </p:nvCxnSpPr>
          <p:spPr bwMode="auto">
            <a:xfrm>
              <a:off x="4944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9" name="AutoShape 75"/>
            <p:cNvCxnSpPr>
              <a:cxnSpLocks noChangeShapeType="1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80" name="AutoShape 76"/>
            <p:cNvCxnSpPr>
              <a:cxnSpLocks noChangeShapeType="1"/>
              <a:endCxn id="77" idx="0"/>
            </p:cNvCxnSpPr>
            <p:nvPr/>
          </p:nvCxnSpPr>
          <p:spPr bwMode="auto">
            <a:xfrm>
              <a:off x="5328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sp>
        <p:nvSpPr>
          <p:cNvPr id="81" name="TextBox 80"/>
          <p:cNvSpPr txBox="1"/>
          <p:nvPr/>
        </p:nvSpPr>
        <p:spPr>
          <a:xfrm>
            <a:off x="182677" y="6084242"/>
            <a:ext cx="726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‘1’ indicates foreground and ‘0’ indicates background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065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81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Interactive Binary Segmentation</a:t>
            </a:r>
            <a:endParaRPr lang="en-US" sz="4000" dirty="0"/>
          </a:p>
        </p:txBody>
      </p:sp>
      <p:pic>
        <p:nvPicPr>
          <p:cNvPr id="5" name="Picture 4" descr="cow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148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1676400" y="1930400"/>
            <a:ext cx="1752600" cy="609600"/>
          </a:xfrm>
          <a:custGeom>
            <a:avLst/>
            <a:gdLst>
              <a:gd name="T0" fmla="*/ 0 w 1104"/>
              <a:gd name="T1" fmla="*/ 176 h 384"/>
              <a:gd name="T2" fmla="*/ 240 w 1104"/>
              <a:gd name="T3" fmla="*/ 32 h 384"/>
              <a:gd name="T4" fmla="*/ 528 w 1104"/>
              <a:gd name="T5" fmla="*/ 368 h 384"/>
              <a:gd name="T6" fmla="*/ 1104 w 1104"/>
              <a:gd name="T7" fmla="*/ 12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384">
                <a:moveTo>
                  <a:pt x="0" y="176"/>
                </a:moveTo>
                <a:cubicBezTo>
                  <a:pt x="76" y="88"/>
                  <a:pt x="152" y="0"/>
                  <a:pt x="240" y="32"/>
                </a:cubicBezTo>
                <a:cubicBezTo>
                  <a:pt x="328" y="64"/>
                  <a:pt x="384" y="352"/>
                  <a:pt x="528" y="368"/>
                </a:cubicBezTo>
                <a:cubicBezTo>
                  <a:pt x="672" y="384"/>
                  <a:pt x="1008" y="168"/>
                  <a:pt x="1104" y="128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09600" y="1752600"/>
            <a:ext cx="3733800" cy="2133600"/>
          </a:xfrm>
          <a:custGeom>
            <a:avLst/>
            <a:gdLst>
              <a:gd name="T0" fmla="*/ 0 w 2352"/>
              <a:gd name="T1" fmla="*/ 0 h 1344"/>
              <a:gd name="T2" fmla="*/ 144 w 2352"/>
              <a:gd name="T3" fmla="*/ 336 h 1344"/>
              <a:gd name="T4" fmla="*/ 48 w 2352"/>
              <a:gd name="T5" fmla="*/ 768 h 1344"/>
              <a:gd name="T6" fmla="*/ 288 w 2352"/>
              <a:gd name="T7" fmla="*/ 1200 h 1344"/>
              <a:gd name="T8" fmla="*/ 1248 w 2352"/>
              <a:gd name="T9" fmla="*/ 1344 h 1344"/>
              <a:gd name="T10" fmla="*/ 1536 w 2352"/>
              <a:gd name="T11" fmla="*/ 1200 h 1344"/>
              <a:gd name="T12" fmla="*/ 2064 w 2352"/>
              <a:gd name="T13" fmla="*/ 1200 h 1344"/>
              <a:gd name="T14" fmla="*/ 2352 w 2352"/>
              <a:gd name="T15" fmla="*/ 86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2" h="1344">
                <a:moveTo>
                  <a:pt x="0" y="0"/>
                </a:moveTo>
                <a:cubicBezTo>
                  <a:pt x="68" y="104"/>
                  <a:pt x="136" y="208"/>
                  <a:pt x="144" y="336"/>
                </a:cubicBezTo>
                <a:cubicBezTo>
                  <a:pt x="152" y="464"/>
                  <a:pt x="24" y="624"/>
                  <a:pt x="48" y="768"/>
                </a:cubicBezTo>
                <a:cubicBezTo>
                  <a:pt x="72" y="912"/>
                  <a:pt x="88" y="1104"/>
                  <a:pt x="288" y="1200"/>
                </a:cubicBezTo>
                <a:cubicBezTo>
                  <a:pt x="488" y="1296"/>
                  <a:pt x="1040" y="1344"/>
                  <a:pt x="1248" y="1344"/>
                </a:cubicBezTo>
                <a:cubicBezTo>
                  <a:pt x="1456" y="1344"/>
                  <a:pt x="1400" y="1224"/>
                  <a:pt x="1536" y="1200"/>
                </a:cubicBezTo>
                <a:cubicBezTo>
                  <a:pt x="1672" y="1176"/>
                  <a:pt x="1928" y="1256"/>
                  <a:pt x="2064" y="1200"/>
                </a:cubicBezTo>
                <a:cubicBezTo>
                  <a:pt x="2200" y="1144"/>
                  <a:pt x="2276" y="1004"/>
                  <a:pt x="2352" y="86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876800" y="1219200"/>
            <a:ext cx="3810000" cy="2743200"/>
            <a:chOff x="3072" y="768"/>
            <a:chExt cx="2400" cy="1728"/>
          </a:xfrm>
          <a:noFill/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072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600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AutoShape 11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3360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072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600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6" name="AutoShape 14"/>
            <p:cNvCxnSpPr>
              <a:cxnSpLocks noChangeShapeType="1"/>
              <a:stCxn id="14" idx="6"/>
              <a:endCxn id="15" idx="2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7" name="AutoShape 15"/>
            <p:cNvCxnSpPr>
              <a:cxnSpLocks noChangeShapeType="1"/>
              <a:stCxn id="11" idx="4"/>
              <a:endCxn id="14" idx="0"/>
            </p:cNvCxnSpPr>
            <p:nvPr/>
          </p:nvCxnSpPr>
          <p:spPr bwMode="auto">
            <a:xfrm>
              <a:off x="3216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0" name="AutoShape 16"/>
            <p:cNvCxnSpPr>
              <a:cxnSpLocks noChangeShapeType="1"/>
              <a:stCxn id="12" idx="4"/>
              <a:endCxn id="15" idx="0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072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3600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4" name="AutoShape 20"/>
            <p:cNvCxnSpPr>
              <a:cxnSpLocks noChangeShapeType="1"/>
              <a:stCxn id="22" idx="6"/>
              <a:endCxn id="23" idx="2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5" name="AutoShape 21"/>
            <p:cNvCxnSpPr>
              <a:cxnSpLocks noChangeShapeType="1"/>
              <a:endCxn id="22" idx="0"/>
            </p:cNvCxnSpPr>
            <p:nvPr/>
          </p:nvCxnSpPr>
          <p:spPr bwMode="auto">
            <a:xfrm>
              <a:off x="3216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6" name="AutoShape 22"/>
            <p:cNvCxnSpPr>
              <a:cxnSpLocks noChangeShapeType="1"/>
              <a:endCxn id="23" idx="0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7" name="AutoShape 23"/>
            <p:cNvCxnSpPr>
              <a:cxnSpLocks noChangeShapeType="1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3072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3600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0" name="AutoShape 26"/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3360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1" name="AutoShape 27"/>
            <p:cNvCxnSpPr>
              <a:cxnSpLocks noChangeShapeType="1"/>
              <a:endCxn id="28" idx="0"/>
            </p:cNvCxnSpPr>
            <p:nvPr/>
          </p:nvCxnSpPr>
          <p:spPr bwMode="auto">
            <a:xfrm>
              <a:off x="3216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28"/>
            <p:cNvCxnSpPr>
              <a:cxnSpLocks noChangeShapeType="1"/>
              <a:endCxn id="29" idx="0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4128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4" name="AutoShape 30"/>
            <p:cNvCxnSpPr>
              <a:cxnSpLocks noChangeShapeType="1"/>
              <a:endCxn id="33" idx="2"/>
            </p:cNvCxnSpPr>
            <p:nvPr/>
          </p:nvCxnSpPr>
          <p:spPr bwMode="auto">
            <a:xfrm>
              <a:off x="3888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4128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6" name="AutoShape 32"/>
            <p:cNvCxnSpPr>
              <a:cxnSpLocks noChangeShapeType="1"/>
              <a:endCxn id="35" idx="2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3"/>
            <p:cNvCxnSpPr>
              <a:cxnSpLocks noChangeShapeType="1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4"/>
            <p:cNvCxnSpPr>
              <a:cxnSpLocks noChangeShapeType="1"/>
              <a:stCxn id="33" idx="4"/>
              <a:endCxn id="35" idx="0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9" name="AutoShape 35"/>
            <p:cNvCxnSpPr>
              <a:cxnSpLocks noChangeShapeType="1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128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1" name="AutoShape 37"/>
            <p:cNvCxnSpPr>
              <a:cxnSpLocks noChangeShapeType="1"/>
              <a:endCxn id="40" idx="2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2" name="AutoShape 38"/>
            <p:cNvCxnSpPr>
              <a:cxnSpLocks noChangeShapeType="1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9"/>
            <p:cNvCxnSpPr>
              <a:cxnSpLocks noChangeShapeType="1"/>
              <a:endCxn id="40" idx="0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4" name="AutoShape 40"/>
            <p:cNvCxnSpPr>
              <a:cxnSpLocks noChangeShapeType="1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4128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6" name="AutoShape 42"/>
            <p:cNvCxnSpPr>
              <a:cxnSpLocks noChangeShapeType="1"/>
              <a:endCxn id="45" idx="2"/>
            </p:cNvCxnSpPr>
            <p:nvPr/>
          </p:nvCxnSpPr>
          <p:spPr bwMode="auto">
            <a:xfrm>
              <a:off x="3888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7" name="AutoShape 43"/>
            <p:cNvCxnSpPr>
              <a:cxnSpLocks noChangeShapeType="1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44"/>
            <p:cNvCxnSpPr>
              <a:cxnSpLocks noChangeShapeType="1"/>
              <a:endCxn id="45" idx="0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4656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0" name="AutoShape 46"/>
            <p:cNvCxnSpPr>
              <a:cxnSpLocks noChangeShapeType="1"/>
              <a:endCxn id="49" idx="2"/>
            </p:cNvCxnSpPr>
            <p:nvPr/>
          </p:nvCxnSpPr>
          <p:spPr bwMode="auto">
            <a:xfrm>
              <a:off x="4416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4656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2" name="AutoShape 48"/>
            <p:cNvCxnSpPr>
              <a:cxnSpLocks noChangeShapeType="1"/>
              <a:endCxn id="51" idx="2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3" name="AutoShape 49"/>
            <p:cNvCxnSpPr>
              <a:cxnSpLocks noChangeShapeType="1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4" name="AutoShape 50"/>
            <p:cNvCxnSpPr>
              <a:cxnSpLocks noChangeShapeType="1"/>
              <a:stCxn id="49" idx="4"/>
              <a:endCxn id="51" idx="0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5" name="AutoShape 51"/>
            <p:cNvCxnSpPr>
              <a:cxnSpLocks noChangeShapeType="1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4656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7" name="AutoShape 53"/>
            <p:cNvCxnSpPr>
              <a:cxnSpLocks noChangeShapeType="1"/>
              <a:endCxn id="56" idx="2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8" name="AutoShape 54"/>
            <p:cNvCxnSpPr>
              <a:cxnSpLocks noChangeShapeType="1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9" name="AutoShape 55"/>
            <p:cNvCxnSpPr>
              <a:cxnSpLocks noChangeShapeType="1"/>
              <a:endCxn id="56" idx="0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0" name="AutoShape 56"/>
            <p:cNvCxnSpPr>
              <a:cxnSpLocks noChangeShapeType="1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4656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2" name="AutoShape 58"/>
            <p:cNvCxnSpPr>
              <a:cxnSpLocks noChangeShapeType="1"/>
              <a:endCxn id="61" idx="2"/>
            </p:cNvCxnSpPr>
            <p:nvPr/>
          </p:nvCxnSpPr>
          <p:spPr bwMode="auto">
            <a:xfrm>
              <a:off x="4416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3" name="AutoShape 59"/>
            <p:cNvCxnSpPr>
              <a:cxnSpLocks noChangeShapeType="1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4" name="AutoShape 60"/>
            <p:cNvCxnSpPr>
              <a:cxnSpLocks noChangeShapeType="1"/>
              <a:endCxn id="61" idx="0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5184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6" name="AutoShape 62"/>
            <p:cNvCxnSpPr>
              <a:cxnSpLocks noChangeShapeType="1"/>
              <a:endCxn id="65" idx="2"/>
            </p:cNvCxnSpPr>
            <p:nvPr/>
          </p:nvCxnSpPr>
          <p:spPr bwMode="auto">
            <a:xfrm>
              <a:off x="4944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5184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8" name="AutoShape 64"/>
            <p:cNvCxnSpPr>
              <a:cxnSpLocks noChangeShapeType="1"/>
              <a:endCxn id="67" idx="2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9" name="AutoShape 65"/>
            <p:cNvCxnSpPr>
              <a:cxnSpLocks noChangeShapeType="1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0" name="AutoShape 66"/>
            <p:cNvCxnSpPr>
              <a:cxnSpLocks noChangeShapeType="1"/>
              <a:stCxn id="65" idx="4"/>
              <a:endCxn id="67" idx="0"/>
            </p:cNvCxnSpPr>
            <p:nvPr/>
          </p:nvCxnSpPr>
          <p:spPr bwMode="auto">
            <a:xfrm>
              <a:off x="5328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1" name="AutoShape 67"/>
            <p:cNvCxnSpPr>
              <a:cxnSpLocks noChangeShapeType="1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5184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3" name="AutoShape 69"/>
            <p:cNvCxnSpPr>
              <a:cxnSpLocks noChangeShapeType="1"/>
              <a:endCxn id="72" idx="2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4" name="AutoShape 70"/>
            <p:cNvCxnSpPr>
              <a:cxnSpLocks noChangeShapeType="1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5" name="AutoShape 71"/>
            <p:cNvCxnSpPr>
              <a:cxnSpLocks noChangeShapeType="1"/>
              <a:endCxn id="72" idx="0"/>
            </p:cNvCxnSpPr>
            <p:nvPr/>
          </p:nvCxnSpPr>
          <p:spPr bwMode="auto">
            <a:xfrm>
              <a:off x="5328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6" name="AutoShape 72"/>
            <p:cNvCxnSpPr>
              <a:cxnSpLocks noChangeShapeType="1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5184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8" name="AutoShape 74"/>
            <p:cNvCxnSpPr>
              <a:cxnSpLocks noChangeShapeType="1"/>
              <a:endCxn id="77" idx="2"/>
            </p:cNvCxnSpPr>
            <p:nvPr/>
          </p:nvCxnSpPr>
          <p:spPr bwMode="auto">
            <a:xfrm>
              <a:off x="4944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9" name="AutoShape 75"/>
            <p:cNvCxnSpPr>
              <a:cxnSpLocks noChangeShapeType="1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80" name="AutoShape 76"/>
            <p:cNvCxnSpPr>
              <a:cxnSpLocks noChangeShapeType="1"/>
              <a:endCxn id="77" idx="0"/>
            </p:cNvCxnSpPr>
            <p:nvPr/>
          </p:nvCxnSpPr>
          <p:spPr bwMode="auto">
            <a:xfrm>
              <a:off x="5328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304800" y="2438400"/>
            <a:ext cx="3124200" cy="3657600"/>
            <a:chOff x="192" y="1536"/>
            <a:chExt cx="1968" cy="2304"/>
          </a:xfrm>
        </p:grpSpPr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92" y="3456"/>
              <a:ext cx="432" cy="3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064" y="1536"/>
              <a:ext cx="96" cy="9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H="1">
              <a:off x="624" y="1536"/>
              <a:ext cx="1536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 flipH="1">
              <a:off x="192" y="1536"/>
              <a:ext cx="1872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676400" y="5634335"/>
            <a:ext cx="6378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likely to be foreground than background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064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Interactive Binary Segmentation</a:t>
            </a:r>
            <a:endParaRPr lang="en-US" sz="4000" dirty="0"/>
          </a:p>
        </p:txBody>
      </p:sp>
      <p:pic>
        <p:nvPicPr>
          <p:cNvPr id="5" name="Picture 4" descr="cow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148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1676400" y="1930400"/>
            <a:ext cx="1752600" cy="609600"/>
          </a:xfrm>
          <a:custGeom>
            <a:avLst/>
            <a:gdLst>
              <a:gd name="T0" fmla="*/ 0 w 1104"/>
              <a:gd name="T1" fmla="*/ 176 h 384"/>
              <a:gd name="T2" fmla="*/ 240 w 1104"/>
              <a:gd name="T3" fmla="*/ 32 h 384"/>
              <a:gd name="T4" fmla="*/ 528 w 1104"/>
              <a:gd name="T5" fmla="*/ 368 h 384"/>
              <a:gd name="T6" fmla="*/ 1104 w 1104"/>
              <a:gd name="T7" fmla="*/ 12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384">
                <a:moveTo>
                  <a:pt x="0" y="176"/>
                </a:moveTo>
                <a:cubicBezTo>
                  <a:pt x="76" y="88"/>
                  <a:pt x="152" y="0"/>
                  <a:pt x="240" y="32"/>
                </a:cubicBezTo>
                <a:cubicBezTo>
                  <a:pt x="328" y="64"/>
                  <a:pt x="384" y="352"/>
                  <a:pt x="528" y="368"/>
                </a:cubicBezTo>
                <a:cubicBezTo>
                  <a:pt x="672" y="384"/>
                  <a:pt x="1008" y="168"/>
                  <a:pt x="1104" y="128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09600" y="1752600"/>
            <a:ext cx="3733800" cy="2133600"/>
          </a:xfrm>
          <a:custGeom>
            <a:avLst/>
            <a:gdLst>
              <a:gd name="T0" fmla="*/ 0 w 2352"/>
              <a:gd name="T1" fmla="*/ 0 h 1344"/>
              <a:gd name="T2" fmla="*/ 144 w 2352"/>
              <a:gd name="T3" fmla="*/ 336 h 1344"/>
              <a:gd name="T4" fmla="*/ 48 w 2352"/>
              <a:gd name="T5" fmla="*/ 768 h 1344"/>
              <a:gd name="T6" fmla="*/ 288 w 2352"/>
              <a:gd name="T7" fmla="*/ 1200 h 1344"/>
              <a:gd name="T8" fmla="*/ 1248 w 2352"/>
              <a:gd name="T9" fmla="*/ 1344 h 1344"/>
              <a:gd name="T10" fmla="*/ 1536 w 2352"/>
              <a:gd name="T11" fmla="*/ 1200 h 1344"/>
              <a:gd name="T12" fmla="*/ 2064 w 2352"/>
              <a:gd name="T13" fmla="*/ 1200 h 1344"/>
              <a:gd name="T14" fmla="*/ 2352 w 2352"/>
              <a:gd name="T15" fmla="*/ 86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2" h="1344">
                <a:moveTo>
                  <a:pt x="0" y="0"/>
                </a:moveTo>
                <a:cubicBezTo>
                  <a:pt x="68" y="104"/>
                  <a:pt x="136" y="208"/>
                  <a:pt x="144" y="336"/>
                </a:cubicBezTo>
                <a:cubicBezTo>
                  <a:pt x="152" y="464"/>
                  <a:pt x="24" y="624"/>
                  <a:pt x="48" y="768"/>
                </a:cubicBezTo>
                <a:cubicBezTo>
                  <a:pt x="72" y="912"/>
                  <a:pt x="88" y="1104"/>
                  <a:pt x="288" y="1200"/>
                </a:cubicBezTo>
                <a:cubicBezTo>
                  <a:pt x="488" y="1296"/>
                  <a:pt x="1040" y="1344"/>
                  <a:pt x="1248" y="1344"/>
                </a:cubicBezTo>
                <a:cubicBezTo>
                  <a:pt x="1456" y="1344"/>
                  <a:pt x="1400" y="1224"/>
                  <a:pt x="1536" y="1200"/>
                </a:cubicBezTo>
                <a:cubicBezTo>
                  <a:pt x="1672" y="1176"/>
                  <a:pt x="1928" y="1256"/>
                  <a:pt x="2064" y="1200"/>
                </a:cubicBezTo>
                <a:cubicBezTo>
                  <a:pt x="2200" y="1144"/>
                  <a:pt x="2276" y="1004"/>
                  <a:pt x="2352" y="86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876800" y="1219200"/>
            <a:ext cx="3810000" cy="2743200"/>
            <a:chOff x="3072" y="768"/>
            <a:chExt cx="2400" cy="1728"/>
          </a:xfrm>
          <a:noFill/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072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600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AutoShape 11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3360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072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600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6" name="AutoShape 14"/>
            <p:cNvCxnSpPr>
              <a:cxnSpLocks noChangeShapeType="1"/>
              <a:stCxn id="14" idx="6"/>
              <a:endCxn id="15" idx="2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7" name="AutoShape 15"/>
            <p:cNvCxnSpPr>
              <a:cxnSpLocks noChangeShapeType="1"/>
              <a:stCxn id="11" idx="4"/>
              <a:endCxn id="14" idx="0"/>
            </p:cNvCxnSpPr>
            <p:nvPr/>
          </p:nvCxnSpPr>
          <p:spPr bwMode="auto">
            <a:xfrm>
              <a:off x="3216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0" name="AutoShape 16"/>
            <p:cNvCxnSpPr>
              <a:cxnSpLocks noChangeShapeType="1"/>
              <a:stCxn id="12" idx="4"/>
              <a:endCxn id="15" idx="0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072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3600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4" name="AutoShape 20"/>
            <p:cNvCxnSpPr>
              <a:cxnSpLocks noChangeShapeType="1"/>
              <a:stCxn id="22" idx="6"/>
              <a:endCxn id="23" idx="2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5" name="AutoShape 21"/>
            <p:cNvCxnSpPr>
              <a:cxnSpLocks noChangeShapeType="1"/>
              <a:endCxn id="22" idx="0"/>
            </p:cNvCxnSpPr>
            <p:nvPr/>
          </p:nvCxnSpPr>
          <p:spPr bwMode="auto">
            <a:xfrm>
              <a:off x="3216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6" name="AutoShape 22"/>
            <p:cNvCxnSpPr>
              <a:cxnSpLocks noChangeShapeType="1"/>
              <a:endCxn id="23" idx="0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7" name="AutoShape 23"/>
            <p:cNvCxnSpPr>
              <a:cxnSpLocks noChangeShapeType="1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3072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3600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0" name="AutoShape 26"/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3360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1" name="AutoShape 27"/>
            <p:cNvCxnSpPr>
              <a:cxnSpLocks noChangeShapeType="1"/>
              <a:endCxn id="28" idx="0"/>
            </p:cNvCxnSpPr>
            <p:nvPr/>
          </p:nvCxnSpPr>
          <p:spPr bwMode="auto">
            <a:xfrm>
              <a:off x="3216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28"/>
            <p:cNvCxnSpPr>
              <a:cxnSpLocks noChangeShapeType="1"/>
              <a:endCxn id="29" idx="0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4128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4" name="AutoShape 30"/>
            <p:cNvCxnSpPr>
              <a:cxnSpLocks noChangeShapeType="1"/>
              <a:endCxn id="33" idx="2"/>
            </p:cNvCxnSpPr>
            <p:nvPr/>
          </p:nvCxnSpPr>
          <p:spPr bwMode="auto">
            <a:xfrm>
              <a:off x="3888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4128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6" name="AutoShape 32"/>
            <p:cNvCxnSpPr>
              <a:cxnSpLocks noChangeShapeType="1"/>
              <a:endCxn id="35" idx="2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3"/>
            <p:cNvCxnSpPr>
              <a:cxnSpLocks noChangeShapeType="1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4"/>
            <p:cNvCxnSpPr>
              <a:cxnSpLocks noChangeShapeType="1"/>
              <a:stCxn id="33" idx="4"/>
              <a:endCxn id="35" idx="0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9" name="AutoShape 35"/>
            <p:cNvCxnSpPr>
              <a:cxnSpLocks noChangeShapeType="1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128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1" name="AutoShape 37"/>
            <p:cNvCxnSpPr>
              <a:cxnSpLocks noChangeShapeType="1"/>
              <a:endCxn id="40" idx="2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2" name="AutoShape 38"/>
            <p:cNvCxnSpPr>
              <a:cxnSpLocks noChangeShapeType="1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9"/>
            <p:cNvCxnSpPr>
              <a:cxnSpLocks noChangeShapeType="1"/>
              <a:endCxn id="40" idx="0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4" name="AutoShape 40"/>
            <p:cNvCxnSpPr>
              <a:cxnSpLocks noChangeShapeType="1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4128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6" name="AutoShape 42"/>
            <p:cNvCxnSpPr>
              <a:cxnSpLocks noChangeShapeType="1"/>
              <a:endCxn id="45" idx="2"/>
            </p:cNvCxnSpPr>
            <p:nvPr/>
          </p:nvCxnSpPr>
          <p:spPr bwMode="auto">
            <a:xfrm>
              <a:off x="3888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7" name="AutoShape 43"/>
            <p:cNvCxnSpPr>
              <a:cxnSpLocks noChangeShapeType="1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44"/>
            <p:cNvCxnSpPr>
              <a:cxnSpLocks noChangeShapeType="1"/>
              <a:endCxn id="45" idx="0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4656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0" name="AutoShape 46"/>
            <p:cNvCxnSpPr>
              <a:cxnSpLocks noChangeShapeType="1"/>
              <a:endCxn id="49" idx="2"/>
            </p:cNvCxnSpPr>
            <p:nvPr/>
          </p:nvCxnSpPr>
          <p:spPr bwMode="auto">
            <a:xfrm>
              <a:off x="4416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4656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2" name="AutoShape 48"/>
            <p:cNvCxnSpPr>
              <a:cxnSpLocks noChangeShapeType="1"/>
              <a:endCxn id="51" idx="2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3" name="AutoShape 49"/>
            <p:cNvCxnSpPr>
              <a:cxnSpLocks noChangeShapeType="1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4" name="AutoShape 50"/>
            <p:cNvCxnSpPr>
              <a:cxnSpLocks noChangeShapeType="1"/>
              <a:stCxn id="49" idx="4"/>
              <a:endCxn id="51" idx="0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5" name="AutoShape 51"/>
            <p:cNvCxnSpPr>
              <a:cxnSpLocks noChangeShapeType="1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4656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7" name="AutoShape 53"/>
            <p:cNvCxnSpPr>
              <a:cxnSpLocks noChangeShapeType="1"/>
              <a:endCxn id="56" idx="2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8" name="AutoShape 54"/>
            <p:cNvCxnSpPr>
              <a:cxnSpLocks noChangeShapeType="1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9" name="AutoShape 55"/>
            <p:cNvCxnSpPr>
              <a:cxnSpLocks noChangeShapeType="1"/>
              <a:endCxn id="56" idx="0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0" name="AutoShape 56"/>
            <p:cNvCxnSpPr>
              <a:cxnSpLocks noChangeShapeType="1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4656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2" name="AutoShape 58"/>
            <p:cNvCxnSpPr>
              <a:cxnSpLocks noChangeShapeType="1"/>
              <a:endCxn id="61" idx="2"/>
            </p:cNvCxnSpPr>
            <p:nvPr/>
          </p:nvCxnSpPr>
          <p:spPr bwMode="auto">
            <a:xfrm>
              <a:off x="4416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3" name="AutoShape 59"/>
            <p:cNvCxnSpPr>
              <a:cxnSpLocks noChangeShapeType="1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4" name="AutoShape 60"/>
            <p:cNvCxnSpPr>
              <a:cxnSpLocks noChangeShapeType="1"/>
              <a:endCxn id="61" idx="0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5184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6" name="AutoShape 62"/>
            <p:cNvCxnSpPr>
              <a:cxnSpLocks noChangeShapeType="1"/>
              <a:endCxn id="65" idx="2"/>
            </p:cNvCxnSpPr>
            <p:nvPr/>
          </p:nvCxnSpPr>
          <p:spPr bwMode="auto">
            <a:xfrm>
              <a:off x="4944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5184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8" name="AutoShape 64"/>
            <p:cNvCxnSpPr>
              <a:cxnSpLocks noChangeShapeType="1"/>
              <a:endCxn id="67" idx="2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9" name="AutoShape 65"/>
            <p:cNvCxnSpPr>
              <a:cxnSpLocks noChangeShapeType="1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0" name="AutoShape 66"/>
            <p:cNvCxnSpPr>
              <a:cxnSpLocks noChangeShapeType="1"/>
              <a:stCxn id="65" idx="4"/>
              <a:endCxn id="67" idx="0"/>
            </p:cNvCxnSpPr>
            <p:nvPr/>
          </p:nvCxnSpPr>
          <p:spPr bwMode="auto">
            <a:xfrm>
              <a:off x="5328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1" name="AutoShape 67"/>
            <p:cNvCxnSpPr>
              <a:cxnSpLocks noChangeShapeType="1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5184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3" name="AutoShape 69"/>
            <p:cNvCxnSpPr>
              <a:cxnSpLocks noChangeShapeType="1"/>
              <a:endCxn id="72" idx="2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4" name="AutoShape 70"/>
            <p:cNvCxnSpPr>
              <a:cxnSpLocks noChangeShapeType="1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5" name="AutoShape 71"/>
            <p:cNvCxnSpPr>
              <a:cxnSpLocks noChangeShapeType="1"/>
              <a:endCxn id="72" idx="0"/>
            </p:cNvCxnSpPr>
            <p:nvPr/>
          </p:nvCxnSpPr>
          <p:spPr bwMode="auto">
            <a:xfrm>
              <a:off x="5328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6" name="AutoShape 72"/>
            <p:cNvCxnSpPr>
              <a:cxnSpLocks noChangeShapeType="1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5184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8" name="AutoShape 74"/>
            <p:cNvCxnSpPr>
              <a:cxnSpLocks noChangeShapeType="1"/>
              <a:endCxn id="77" idx="2"/>
            </p:cNvCxnSpPr>
            <p:nvPr/>
          </p:nvCxnSpPr>
          <p:spPr bwMode="auto">
            <a:xfrm>
              <a:off x="4944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9" name="AutoShape 75"/>
            <p:cNvCxnSpPr>
              <a:cxnSpLocks noChangeShapeType="1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80" name="AutoShape 76"/>
            <p:cNvCxnSpPr>
              <a:cxnSpLocks noChangeShapeType="1"/>
              <a:endCxn id="77" idx="0"/>
            </p:cNvCxnSpPr>
            <p:nvPr/>
          </p:nvCxnSpPr>
          <p:spPr bwMode="auto">
            <a:xfrm>
              <a:off x="5328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grpSp>
        <p:nvGrpSpPr>
          <p:cNvPr id="91" name="Group 78"/>
          <p:cNvGrpSpPr>
            <a:grpSpLocks/>
          </p:cNvGrpSpPr>
          <p:nvPr/>
        </p:nvGrpSpPr>
        <p:grpSpPr bwMode="auto">
          <a:xfrm>
            <a:off x="304800" y="2971800"/>
            <a:ext cx="2667000" cy="3124200"/>
            <a:chOff x="192" y="1872"/>
            <a:chExt cx="1680" cy="1968"/>
          </a:xfrm>
        </p:grpSpPr>
        <p:sp>
          <p:nvSpPr>
            <p:cNvPr id="92" name="Rectangle 79"/>
            <p:cNvSpPr>
              <a:spLocks noChangeArrowheads="1"/>
            </p:cNvSpPr>
            <p:nvPr/>
          </p:nvSpPr>
          <p:spPr bwMode="auto">
            <a:xfrm>
              <a:off x="192" y="3456"/>
              <a:ext cx="432" cy="384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" name="Rectangle 80"/>
            <p:cNvSpPr>
              <a:spLocks noChangeArrowheads="1"/>
            </p:cNvSpPr>
            <p:nvPr/>
          </p:nvSpPr>
          <p:spPr bwMode="auto">
            <a:xfrm>
              <a:off x="1776" y="1872"/>
              <a:ext cx="96" cy="96"/>
            </a:xfrm>
            <a:prstGeom prst="rect">
              <a:avLst/>
            </a:prstGeom>
            <a:solidFill>
              <a:srgbClr val="009999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4" name="Line 81"/>
            <p:cNvSpPr>
              <a:spLocks noChangeShapeType="1"/>
            </p:cNvSpPr>
            <p:nvPr/>
          </p:nvSpPr>
          <p:spPr bwMode="auto">
            <a:xfrm flipH="1">
              <a:off x="624" y="1872"/>
              <a:ext cx="1248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" name="Line 82"/>
            <p:cNvSpPr>
              <a:spLocks noChangeShapeType="1"/>
            </p:cNvSpPr>
            <p:nvPr/>
          </p:nvSpPr>
          <p:spPr bwMode="auto">
            <a:xfrm flipH="1">
              <a:off x="192" y="1872"/>
              <a:ext cx="1584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676400" y="5634335"/>
            <a:ext cx="6378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likely to be background than foreground</a:t>
            </a:r>
            <a:endParaRPr lang="en-US" sz="2400" b="1" dirty="0" smtClean="0"/>
          </a:p>
        </p:txBody>
      </p:sp>
      <p:sp>
        <p:nvSpPr>
          <p:cNvPr id="97" name="TextBox 96"/>
          <p:cNvSpPr txBox="1"/>
          <p:nvPr/>
        </p:nvSpPr>
        <p:spPr>
          <a:xfrm>
            <a:off x="3955763" y="4237114"/>
            <a:ext cx="463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θ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(0) proportional to -log(BG(d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))</a:t>
            </a:r>
            <a:endParaRPr lang="en-US" sz="2400" b="1" dirty="0" smtClean="0"/>
          </a:p>
        </p:txBody>
      </p:sp>
      <p:sp>
        <p:nvSpPr>
          <p:cNvPr id="82" name="TextBox 81"/>
          <p:cNvSpPr txBox="1"/>
          <p:nvPr/>
        </p:nvSpPr>
        <p:spPr>
          <a:xfrm>
            <a:off x="3955763" y="4856946"/>
            <a:ext cx="462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θ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(1) proportional to -log(FG(d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))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742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8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Interactive Binary Segmentation</a:t>
            </a:r>
            <a:endParaRPr lang="en-US" sz="4000" dirty="0"/>
          </a:p>
        </p:txBody>
      </p:sp>
      <p:pic>
        <p:nvPicPr>
          <p:cNvPr id="5" name="Picture 4" descr="cow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148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1676400" y="1930400"/>
            <a:ext cx="1752600" cy="609600"/>
          </a:xfrm>
          <a:custGeom>
            <a:avLst/>
            <a:gdLst>
              <a:gd name="T0" fmla="*/ 0 w 1104"/>
              <a:gd name="T1" fmla="*/ 176 h 384"/>
              <a:gd name="T2" fmla="*/ 240 w 1104"/>
              <a:gd name="T3" fmla="*/ 32 h 384"/>
              <a:gd name="T4" fmla="*/ 528 w 1104"/>
              <a:gd name="T5" fmla="*/ 368 h 384"/>
              <a:gd name="T6" fmla="*/ 1104 w 1104"/>
              <a:gd name="T7" fmla="*/ 12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384">
                <a:moveTo>
                  <a:pt x="0" y="176"/>
                </a:moveTo>
                <a:cubicBezTo>
                  <a:pt x="76" y="88"/>
                  <a:pt x="152" y="0"/>
                  <a:pt x="240" y="32"/>
                </a:cubicBezTo>
                <a:cubicBezTo>
                  <a:pt x="328" y="64"/>
                  <a:pt x="384" y="352"/>
                  <a:pt x="528" y="368"/>
                </a:cubicBezTo>
                <a:cubicBezTo>
                  <a:pt x="672" y="384"/>
                  <a:pt x="1008" y="168"/>
                  <a:pt x="1104" y="128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09600" y="1752600"/>
            <a:ext cx="3733800" cy="2133600"/>
          </a:xfrm>
          <a:custGeom>
            <a:avLst/>
            <a:gdLst>
              <a:gd name="T0" fmla="*/ 0 w 2352"/>
              <a:gd name="T1" fmla="*/ 0 h 1344"/>
              <a:gd name="T2" fmla="*/ 144 w 2352"/>
              <a:gd name="T3" fmla="*/ 336 h 1344"/>
              <a:gd name="T4" fmla="*/ 48 w 2352"/>
              <a:gd name="T5" fmla="*/ 768 h 1344"/>
              <a:gd name="T6" fmla="*/ 288 w 2352"/>
              <a:gd name="T7" fmla="*/ 1200 h 1344"/>
              <a:gd name="T8" fmla="*/ 1248 w 2352"/>
              <a:gd name="T9" fmla="*/ 1344 h 1344"/>
              <a:gd name="T10" fmla="*/ 1536 w 2352"/>
              <a:gd name="T11" fmla="*/ 1200 h 1344"/>
              <a:gd name="T12" fmla="*/ 2064 w 2352"/>
              <a:gd name="T13" fmla="*/ 1200 h 1344"/>
              <a:gd name="T14" fmla="*/ 2352 w 2352"/>
              <a:gd name="T15" fmla="*/ 86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2" h="1344">
                <a:moveTo>
                  <a:pt x="0" y="0"/>
                </a:moveTo>
                <a:cubicBezTo>
                  <a:pt x="68" y="104"/>
                  <a:pt x="136" y="208"/>
                  <a:pt x="144" y="336"/>
                </a:cubicBezTo>
                <a:cubicBezTo>
                  <a:pt x="152" y="464"/>
                  <a:pt x="24" y="624"/>
                  <a:pt x="48" y="768"/>
                </a:cubicBezTo>
                <a:cubicBezTo>
                  <a:pt x="72" y="912"/>
                  <a:pt x="88" y="1104"/>
                  <a:pt x="288" y="1200"/>
                </a:cubicBezTo>
                <a:cubicBezTo>
                  <a:pt x="488" y="1296"/>
                  <a:pt x="1040" y="1344"/>
                  <a:pt x="1248" y="1344"/>
                </a:cubicBezTo>
                <a:cubicBezTo>
                  <a:pt x="1456" y="1344"/>
                  <a:pt x="1400" y="1224"/>
                  <a:pt x="1536" y="1200"/>
                </a:cubicBezTo>
                <a:cubicBezTo>
                  <a:pt x="1672" y="1176"/>
                  <a:pt x="1928" y="1256"/>
                  <a:pt x="2064" y="1200"/>
                </a:cubicBezTo>
                <a:cubicBezTo>
                  <a:pt x="2200" y="1144"/>
                  <a:pt x="2276" y="1004"/>
                  <a:pt x="2352" y="86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876800" y="1219200"/>
            <a:ext cx="3810000" cy="2743200"/>
            <a:chOff x="3072" y="768"/>
            <a:chExt cx="2400" cy="1728"/>
          </a:xfrm>
          <a:noFill/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072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600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AutoShape 11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3360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072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600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6" name="AutoShape 14"/>
            <p:cNvCxnSpPr>
              <a:cxnSpLocks noChangeShapeType="1"/>
              <a:stCxn id="14" idx="6"/>
              <a:endCxn id="15" idx="2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7" name="AutoShape 15"/>
            <p:cNvCxnSpPr>
              <a:cxnSpLocks noChangeShapeType="1"/>
              <a:stCxn id="11" idx="4"/>
              <a:endCxn id="14" idx="0"/>
            </p:cNvCxnSpPr>
            <p:nvPr/>
          </p:nvCxnSpPr>
          <p:spPr bwMode="auto">
            <a:xfrm>
              <a:off x="3216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0" name="AutoShape 16"/>
            <p:cNvCxnSpPr>
              <a:cxnSpLocks noChangeShapeType="1"/>
              <a:stCxn id="12" idx="4"/>
              <a:endCxn id="15" idx="0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072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3600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4" name="AutoShape 20"/>
            <p:cNvCxnSpPr>
              <a:cxnSpLocks noChangeShapeType="1"/>
              <a:stCxn id="22" idx="6"/>
              <a:endCxn id="23" idx="2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5" name="AutoShape 21"/>
            <p:cNvCxnSpPr>
              <a:cxnSpLocks noChangeShapeType="1"/>
              <a:endCxn id="22" idx="0"/>
            </p:cNvCxnSpPr>
            <p:nvPr/>
          </p:nvCxnSpPr>
          <p:spPr bwMode="auto">
            <a:xfrm>
              <a:off x="3216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6" name="AutoShape 22"/>
            <p:cNvCxnSpPr>
              <a:cxnSpLocks noChangeShapeType="1"/>
              <a:endCxn id="23" idx="0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7" name="AutoShape 23"/>
            <p:cNvCxnSpPr>
              <a:cxnSpLocks noChangeShapeType="1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3072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3600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0" name="AutoShape 26"/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3360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1" name="AutoShape 27"/>
            <p:cNvCxnSpPr>
              <a:cxnSpLocks noChangeShapeType="1"/>
              <a:endCxn id="28" idx="0"/>
            </p:cNvCxnSpPr>
            <p:nvPr/>
          </p:nvCxnSpPr>
          <p:spPr bwMode="auto">
            <a:xfrm>
              <a:off x="3216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28"/>
            <p:cNvCxnSpPr>
              <a:cxnSpLocks noChangeShapeType="1"/>
              <a:endCxn id="29" idx="0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4128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4" name="AutoShape 30"/>
            <p:cNvCxnSpPr>
              <a:cxnSpLocks noChangeShapeType="1"/>
              <a:endCxn id="33" idx="2"/>
            </p:cNvCxnSpPr>
            <p:nvPr/>
          </p:nvCxnSpPr>
          <p:spPr bwMode="auto">
            <a:xfrm>
              <a:off x="3888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4128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6" name="AutoShape 32"/>
            <p:cNvCxnSpPr>
              <a:cxnSpLocks noChangeShapeType="1"/>
              <a:endCxn id="35" idx="2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3"/>
            <p:cNvCxnSpPr>
              <a:cxnSpLocks noChangeShapeType="1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4"/>
            <p:cNvCxnSpPr>
              <a:cxnSpLocks noChangeShapeType="1"/>
              <a:stCxn id="33" idx="4"/>
              <a:endCxn id="35" idx="0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9" name="AutoShape 35"/>
            <p:cNvCxnSpPr>
              <a:cxnSpLocks noChangeShapeType="1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128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1" name="AutoShape 37"/>
            <p:cNvCxnSpPr>
              <a:cxnSpLocks noChangeShapeType="1"/>
              <a:endCxn id="40" idx="2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2" name="AutoShape 38"/>
            <p:cNvCxnSpPr>
              <a:cxnSpLocks noChangeShapeType="1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9"/>
            <p:cNvCxnSpPr>
              <a:cxnSpLocks noChangeShapeType="1"/>
              <a:endCxn id="40" idx="0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4" name="AutoShape 40"/>
            <p:cNvCxnSpPr>
              <a:cxnSpLocks noChangeShapeType="1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4128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6" name="AutoShape 42"/>
            <p:cNvCxnSpPr>
              <a:cxnSpLocks noChangeShapeType="1"/>
              <a:endCxn id="45" idx="2"/>
            </p:cNvCxnSpPr>
            <p:nvPr/>
          </p:nvCxnSpPr>
          <p:spPr bwMode="auto">
            <a:xfrm>
              <a:off x="3888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7" name="AutoShape 43"/>
            <p:cNvCxnSpPr>
              <a:cxnSpLocks noChangeShapeType="1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44"/>
            <p:cNvCxnSpPr>
              <a:cxnSpLocks noChangeShapeType="1"/>
              <a:endCxn id="45" idx="0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4656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0" name="AutoShape 46"/>
            <p:cNvCxnSpPr>
              <a:cxnSpLocks noChangeShapeType="1"/>
              <a:endCxn id="49" idx="2"/>
            </p:cNvCxnSpPr>
            <p:nvPr/>
          </p:nvCxnSpPr>
          <p:spPr bwMode="auto">
            <a:xfrm>
              <a:off x="4416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4656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2" name="AutoShape 48"/>
            <p:cNvCxnSpPr>
              <a:cxnSpLocks noChangeShapeType="1"/>
              <a:endCxn id="51" idx="2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3" name="AutoShape 49"/>
            <p:cNvCxnSpPr>
              <a:cxnSpLocks noChangeShapeType="1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4" name="AutoShape 50"/>
            <p:cNvCxnSpPr>
              <a:cxnSpLocks noChangeShapeType="1"/>
              <a:stCxn id="49" idx="4"/>
              <a:endCxn id="51" idx="0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5" name="AutoShape 51"/>
            <p:cNvCxnSpPr>
              <a:cxnSpLocks noChangeShapeType="1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4656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7" name="AutoShape 53"/>
            <p:cNvCxnSpPr>
              <a:cxnSpLocks noChangeShapeType="1"/>
              <a:endCxn id="56" idx="2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8" name="AutoShape 54"/>
            <p:cNvCxnSpPr>
              <a:cxnSpLocks noChangeShapeType="1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9" name="AutoShape 55"/>
            <p:cNvCxnSpPr>
              <a:cxnSpLocks noChangeShapeType="1"/>
              <a:endCxn id="56" idx="0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0" name="AutoShape 56"/>
            <p:cNvCxnSpPr>
              <a:cxnSpLocks noChangeShapeType="1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4656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2" name="AutoShape 58"/>
            <p:cNvCxnSpPr>
              <a:cxnSpLocks noChangeShapeType="1"/>
              <a:endCxn id="61" idx="2"/>
            </p:cNvCxnSpPr>
            <p:nvPr/>
          </p:nvCxnSpPr>
          <p:spPr bwMode="auto">
            <a:xfrm>
              <a:off x="4416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3" name="AutoShape 59"/>
            <p:cNvCxnSpPr>
              <a:cxnSpLocks noChangeShapeType="1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4" name="AutoShape 60"/>
            <p:cNvCxnSpPr>
              <a:cxnSpLocks noChangeShapeType="1"/>
              <a:endCxn id="61" idx="0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5184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6" name="AutoShape 62"/>
            <p:cNvCxnSpPr>
              <a:cxnSpLocks noChangeShapeType="1"/>
              <a:endCxn id="65" idx="2"/>
            </p:cNvCxnSpPr>
            <p:nvPr/>
          </p:nvCxnSpPr>
          <p:spPr bwMode="auto">
            <a:xfrm>
              <a:off x="4944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5184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8" name="AutoShape 64"/>
            <p:cNvCxnSpPr>
              <a:cxnSpLocks noChangeShapeType="1"/>
              <a:endCxn id="67" idx="2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9" name="AutoShape 65"/>
            <p:cNvCxnSpPr>
              <a:cxnSpLocks noChangeShapeType="1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0" name="AutoShape 66"/>
            <p:cNvCxnSpPr>
              <a:cxnSpLocks noChangeShapeType="1"/>
              <a:stCxn id="65" idx="4"/>
              <a:endCxn id="67" idx="0"/>
            </p:cNvCxnSpPr>
            <p:nvPr/>
          </p:nvCxnSpPr>
          <p:spPr bwMode="auto">
            <a:xfrm>
              <a:off x="5328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1" name="AutoShape 67"/>
            <p:cNvCxnSpPr>
              <a:cxnSpLocks noChangeShapeType="1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5184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3" name="AutoShape 69"/>
            <p:cNvCxnSpPr>
              <a:cxnSpLocks noChangeShapeType="1"/>
              <a:endCxn id="72" idx="2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4" name="AutoShape 70"/>
            <p:cNvCxnSpPr>
              <a:cxnSpLocks noChangeShapeType="1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5" name="AutoShape 71"/>
            <p:cNvCxnSpPr>
              <a:cxnSpLocks noChangeShapeType="1"/>
              <a:endCxn id="72" idx="0"/>
            </p:cNvCxnSpPr>
            <p:nvPr/>
          </p:nvCxnSpPr>
          <p:spPr bwMode="auto">
            <a:xfrm>
              <a:off x="5328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6" name="AutoShape 72"/>
            <p:cNvCxnSpPr>
              <a:cxnSpLocks noChangeShapeType="1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5184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8" name="AutoShape 74"/>
            <p:cNvCxnSpPr>
              <a:cxnSpLocks noChangeShapeType="1"/>
              <a:endCxn id="77" idx="2"/>
            </p:cNvCxnSpPr>
            <p:nvPr/>
          </p:nvCxnSpPr>
          <p:spPr bwMode="auto">
            <a:xfrm>
              <a:off x="4944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9" name="AutoShape 75"/>
            <p:cNvCxnSpPr>
              <a:cxnSpLocks noChangeShapeType="1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80" name="AutoShape 76"/>
            <p:cNvCxnSpPr>
              <a:cxnSpLocks noChangeShapeType="1"/>
              <a:endCxn id="77" idx="0"/>
            </p:cNvCxnSpPr>
            <p:nvPr/>
          </p:nvCxnSpPr>
          <p:spPr bwMode="auto">
            <a:xfrm>
              <a:off x="5328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228600" y="2514600"/>
            <a:ext cx="3124200" cy="3657600"/>
            <a:chOff x="192" y="1536"/>
            <a:chExt cx="1968" cy="2304"/>
          </a:xfrm>
        </p:grpSpPr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92" y="3456"/>
              <a:ext cx="432" cy="3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064" y="1536"/>
              <a:ext cx="96" cy="9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H="1">
              <a:off x="624" y="1536"/>
              <a:ext cx="1536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 flipH="1">
              <a:off x="192" y="1536"/>
              <a:ext cx="1872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" name="Group 84"/>
          <p:cNvGrpSpPr>
            <a:grpSpLocks/>
          </p:cNvGrpSpPr>
          <p:nvPr/>
        </p:nvGrpSpPr>
        <p:grpSpPr bwMode="auto">
          <a:xfrm>
            <a:off x="1371600" y="2514600"/>
            <a:ext cx="2133600" cy="3657600"/>
            <a:chOff x="912" y="1536"/>
            <a:chExt cx="1344" cy="2304"/>
          </a:xfrm>
        </p:grpSpPr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912" y="3456"/>
              <a:ext cx="432" cy="3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2160" y="1536"/>
              <a:ext cx="96" cy="9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 flipH="1">
              <a:off x="1344" y="1536"/>
              <a:ext cx="912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auto">
            <a:xfrm flipH="1">
              <a:off x="912" y="1536"/>
              <a:ext cx="1248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308582" y="5698324"/>
            <a:ext cx="4923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likely to belong to same label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86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Interactive Binary Segmentation</a:t>
            </a:r>
            <a:endParaRPr lang="en-US" sz="4000" dirty="0"/>
          </a:p>
        </p:txBody>
      </p:sp>
      <p:pic>
        <p:nvPicPr>
          <p:cNvPr id="5" name="Picture 4" descr="cow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148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1676400" y="1930400"/>
            <a:ext cx="1752600" cy="609600"/>
          </a:xfrm>
          <a:custGeom>
            <a:avLst/>
            <a:gdLst>
              <a:gd name="T0" fmla="*/ 0 w 1104"/>
              <a:gd name="T1" fmla="*/ 176 h 384"/>
              <a:gd name="T2" fmla="*/ 240 w 1104"/>
              <a:gd name="T3" fmla="*/ 32 h 384"/>
              <a:gd name="T4" fmla="*/ 528 w 1104"/>
              <a:gd name="T5" fmla="*/ 368 h 384"/>
              <a:gd name="T6" fmla="*/ 1104 w 1104"/>
              <a:gd name="T7" fmla="*/ 12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384">
                <a:moveTo>
                  <a:pt x="0" y="176"/>
                </a:moveTo>
                <a:cubicBezTo>
                  <a:pt x="76" y="88"/>
                  <a:pt x="152" y="0"/>
                  <a:pt x="240" y="32"/>
                </a:cubicBezTo>
                <a:cubicBezTo>
                  <a:pt x="328" y="64"/>
                  <a:pt x="384" y="352"/>
                  <a:pt x="528" y="368"/>
                </a:cubicBezTo>
                <a:cubicBezTo>
                  <a:pt x="672" y="384"/>
                  <a:pt x="1008" y="168"/>
                  <a:pt x="1104" y="128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09600" y="1752600"/>
            <a:ext cx="3733800" cy="2133600"/>
          </a:xfrm>
          <a:custGeom>
            <a:avLst/>
            <a:gdLst>
              <a:gd name="T0" fmla="*/ 0 w 2352"/>
              <a:gd name="T1" fmla="*/ 0 h 1344"/>
              <a:gd name="T2" fmla="*/ 144 w 2352"/>
              <a:gd name="T3" fmla="*/ 336 h 1344"/>
              <a:gd name="T4" fmla="*/ 48 w 2352"/>
              <a:gd name="T5" fmla="*/ 768 h 1344"/>
              <a:gd name="T6" fmla="*/ 288 w 2352"/>
              <a:gd name="T7" fmla="*/ 1200 h 1344"/>
              <a:gd name="T8" fmla="*/ 1248 w 2352"/>
              <a:gd name="T9" fmla="*/ 1344 h 1344"/>
              <a:gd name="T10" fmla="*/ 1536 w 2352"/>
              <a:gd name="T11" fmla="*/ 1200 h 1344"/>
              <a:gd name="T12" fmla="*/ 2064 w 2352"/>
              <a:gd name="T13" fmla="*/ 1200 h 1344"/>
              <a:gd name="T14" fmla="*/ 2352 w 2352"/>
              <a:gd name="T15" fmla="*/ 86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2" h="1344">
                <a:moveTo>
                  <a:pt x="0" y="0"/>
                </a:moveTo>
                <a:cubicBezTo>
                  <a:pt x="68" y="104"/>
                  <a:pt x="136" y="208"/>
                  <a:pt x="144" y="336"/>
                </a:cubicBezTo>
                <a:cubicBezTo>
                  <a:pt x="152" y="464"/>
                  <a:pt x="24" y="624"/>
                  <a:pt x="48" y="768"/>
                </a:cubicBezTo>
                <a:cubicBezTo>
                  <a:pt x="72" y="912"/>
                  <a:pt x="88" y="1104"/>
                  <a:pt x="288" y="1200"/>
                </a:cubicBezTo>
                <a:cubicBezTo>
                  <a:pt x="488" y="1296"/>
                  <a:pt x="1040" y="1344"/>
                  <a:pt x="1248" y="1344"/>
                </a:cubicBezTo>
                <a:cubicBezTo>
                  <a:pt x="1456" y="1344"/>
                  <a:pt x="1400" y="1224"/>
                  <a:pt x="1536" y="1200"/>
                </a:cubicBezTo>
                <a:cubicBezTo>
                  <a:pt x="1672" y="1176"/>
                  <a:pt x="1928" y="1256"/>
                  <a:pt x="2064" y="1200"/>
                </a:cubicBezTo>
                <a:cubicBezTo>
                  <a:pt x="2200" y="1144"/>
                  <a:pt x="2276" y="1004"/>
                  <a:pt x="2352" y="86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876800" y="1219200"/>
            <a:ext cx="3810000" cy="2743200"/>
            <a:chOff x="3072" y="768"/>
            <a:chExt cx="2400" cy="1728"/>
          </a:xfrm>
          <a:noFill/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072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600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AutoShape 11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3360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072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600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6" name="AutoShape 14"/>
            <p:cNvCxnSpPr>
              <a:cxnSpLocks noChangeShapeType="1"/>
              <a:stCxn id="14" idx="6"/>
              <a:endCxn id="15" idx="2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17" name="AutoShape 15"/>
            <p:cNvCxnSpPr>
              <a:cxnSpLocks noChangeShapeType="1"/>
              <a:stCxn id="11" idx="4"/>
              <a:endCxn id="14" idx="0"/>
            </p:cNvCxnSpPr>
            <p:nvPr/>
          </p:nvCxnSpPr>
          <p:spPr bwMode="auto">
            <a:xfrm>
              <a:off x="3216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0" name="AutoShape 16"/>
            <p:cNvCxnSpPr>
              <a:cxnSpLocks noChangeShapeType="1"/>
              <a:stCxn id="12" idx="4"/>
              <a:endCxn id="15" idx="0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3360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072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3600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4" name="AutoShape 20"/>
            <p:cNvCxnSpPr>
              <a:cxnSpLocks noChangeShapeType="1"/>
              <a:stCxn id="22" idx="6"/>
              <a:endCxn id="23" idx="2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5" name="AutoShape 21"/>
            <p:cNvCxnSpPr>
              <a:cxnSpLocks noChangeShapeType="1"/>
              <a:endCxn id="22" idx="0"/>
            </p:cNvCxnSpPr>
            <p:nvPr/>
          </p:nvCxnSpPr>
          <p:spPr bwMode="auto">
            <a:xfrm>
              <a:off x="3216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6" name="AutoShape 22"/>
            <p:cNvCxnSpPr>
              <a:cxnSpLocks noChangeShapeType="1"/>
              <a:endCxn id="23" idx="0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27" name="AutoShape 23"/>
            <p:cNvCxnSpPr>
              <a:cxnSpLocks noChangeShapeType="1"/>
            </p:cNvCxnSpPr>
            <p:nvPr/>
          </p:nvCxnSpPr>
          <p:spPr bwMode="auto">
            <a:xfrm>
              <a:off x="3360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3072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3600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0" name="AutoShape 26"/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3360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1" name="AutoShape 27"/>
            <p:cNvCxnSpPr>
              <a:cxnSpLocks noChangeShapeType="1"/>
              <a:endCxn id="28" idx="0"/>
            </p:cNvCxnSpPr>
            <p:nvPr/>
          </p:nvCxnSpPr>
          <p:spPr bwMode="auto">
            <a:xfrm>
              <a:off x="3216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" name="AutoShape 28"/>
            <p:cNvCxnSpPr>
              <a:cxnSpLocks noChangeShapeType="1"/>
              <a:endCxn id="29" idx="0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4128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4" name="AutoShape 30"/>
            <p:cNvCxnSpPr>
              <a:cxnSpLocks noChangeShapeType="1"/>
              <a:endCxn id="33" idx="2"/>
            </p:cNvCxnSpPr>
            <p:nvPr/>
          </p:nvCxnSpPr>
          <p:spPr bwMode="auto">
            <a:xfrm>
              <a:off x="3888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4128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6" name="AutoShape 32"/>
            <p:cNvCxnSpPr>
              <a:cxnSpLocks noChangeShapeType="1"/>
              <a:endCxn id="35" idx="2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3"/>
            <p:cNvCxnSpPr>
              <a:cxnSpLocks noChangeShapeType="1"/>
            </p:cNvCxnSpPr>
            <p:nvPr/>
          </p:nvCxnSpPr>
          <p:spPr bwMode="auto">
            <a:xfrm>
              <a:off x="3744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8" name="AutoShape 34"/>
            <p:cNvCxnSpPr>
              <a:cxnSpLocks noChangeShapeType="1"/>
              <a:stCxn id="33" idx="4"/>
              <a:endCxn id="35" idx="0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9" name="AutoShape 35"/>
            <p:cNvCxnSpPr>
              <a:cxnSpLocks noChangeShapeType="1"/>
            </p:cNvCxnSpPr>
            <p:nvPr/>
          </p:nvCxnSpPr>
          <p:spPr bwMode="auto">
            <a:xfrm>
              <a:off x="3888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128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1" name="AutoShape 37"/>
            <p:cNvCxnSpPr>
              <a:cxnSpLocks noChangeShapeType="1"/>
              <a:endCxn id="40" idx="2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2" name="AutoShape 38"/>
            <p:cNvCxnSpPr>
              <a:cxnSpLocks noChangeShapeType="1"/>
            </p:cNvCxnSpPr>
            <p:nvPr/>
          </p:nvCxnSpPr>
          <p:spPr bwMode="auto">
            <a:xfrm>
              <a:off x="3744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" name="AutoShape 39"/>
            <p:cNvCxnSpPr>
              <a:cxnSpLocks noChangeShapeType="1"/>
              <a:endCxn id="40" idx="0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4" name="AutoShape 40"/>
            <p:cNvCxnSpPr>
              <a:cxnSpLocks noChangeShapeType="1"/>
            </p:cNvCxnSpPr>
            <p:nvPr/>
          </p:nvCxnSpPr>
          <p:spPr bwMode="auto">
            <a:xfrm>
              <a:off x="3888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4128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6" name="AutoShape 42"/>
            <p:cNvCxnSpPr>
              <a:cxnSpLocks noChangeShapeType="1"/>
              <a:endCxn id="45" idx="2"/>
            </p:cNvCxnSpPr>
            <p:nvPr/>
          </p:nvCxnSpPr>
          <p:spPr bwMode="auto">
            <a:xfrm>
              <a:off x="3888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7" name="AutoShape 43"/>
            <p:cNvCxnSpPr>
              <a:cxnSpLocks noChangeShapeType="1"/>
            </p:cNvCxnSpPr>
            <p:nvPr/>
          </p:nvCxnSpPr>
          <p:spPr bwMode="auto">
            <a:xfrm>
              <a:off x="3744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8" name="AutoShape 44"/>
            <p:cNvCxnSpPr>
              <a:cxnSpLocks noChangeShapeType="1"/>
              <a:endCxn id="45" idx="0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4656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0" name="AutoShape 46"/>
            <p:cNvCxnSpPr>
              <a:cxnSpLocks noChangeShapeType="1"/>
              <a:endCxn id="49" idx="2"/>
            </p:cNvCxnSpPr>
            <p:nvPr/>
          </p:nvCxnSpPr>
          <p:spPr bwMode="auto">
            <a:xfrm>
              <a:off x="4416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4656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2" name="AutoShape 48"/>
            <p:cNvCxnSpPr>
              <a:cxnSpLocks noChangeShapeType="1"/>
              <a:endCxn id="51" idx="2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3" name="AutoShape 49"/>
            <p:cNvCxnSpPr>
              <a:cxnSpLocks noChangeShapeType="1"/>
            </p:cNvCxnSpPr>
            <p:nvPr/>
          </p:nvCxnSpPr>
          <p:spPr bwMode="auto">
            <a:xfrm>
              <a:off x="4272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4" name="AutoShape 50"/>
            <p:cNvCxnSpPr>
              <a:cxnSpLocks noChangeShapeType="1"/>
              <a:stCxn id="49" idx="4"/>
              <a:endCxn id="51" idx="0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5" name="AutoShape 51"/>
            <p:cNvCxnSpPr>
              <a:cxnSpLocks noChangeShapeType="1"/>
            </p:cNvCxnSpPr>
            <p:nvPr/>
          </p:nvCxnSpPr>
          <p:spPr bwMode="auto">
            <a:xfrm>
              <a:off x="4416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4656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7" name="AutoShape 53"/>
            <p:cNvCxnSpPr>
              <a:cxnSpLocks noChangeShapeType="1"/>
              <a:endCxn id="56" idx="2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8" name="AutoShape 54"/>
            <p:cNvCxnSpPr>
              <a:cxnSpLocks noChangeShapeType="1"/>
            </p:cNvCxnSpPr>
            <p:nvPr/>
          </p:nvCxnSpPr>
          <p:spPr bwMode="auto">
            <a:xfrm>
              <a:off x="4272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59" name="AutoShape 55"/>
            <p:cNvCxnSpPr>
              <a:cxnSpLocks noChangeShapeType="1"/>
              <a:endCxn id="56" idx="0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0" name="AutoShape 56"/>
            <p:cNvCxnSpPr>
              <a:cxnSpLocks noChangeShapeType="1"/>
            </p:cNvCxnSpPr>
            <p:nvPr/>
          </p:nvCxnSpPr>
          <p:spPr bwMode="auto">
            <a:xfrm>
              <a:off x="4416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4656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2" name="AutoShape 58"/>
            <p:cNvCxnSpPr>
              <a:cxnSpLocks noChangeShapeType="1"/>
              <a:endCxn id="61" idx="2"/>
            </p:cNvCxnSpPr>
            <p:nvPr/>
          </p:nvCxnSpPr>
          <p:spPr bwMode="auto">
            <a:xfrm>
              <a:off x="4416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3" name="AutoShape 59"/>
            <p:cNvCxnSpPr>
              <a:cxnSpLocks noChangeShapeType="1"/>
            </p:cNvCxnSpPr>
            <p:nvPr/>
          </p:nvCxnSpPr>
          <p:spPr bwMode="auto">
            <a:xfrm>
              <a:off x="4272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4" name="AutoShape 60"/>
            <p:cNvCxnSpPr>
              <a:cxnSpLocks noChangeShapeType="1"/>
              <a:endCxn id="61" idx="0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5184" y="76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6" name="AutoShape 62"/>
            <p:cNvCxnSpPr>
              <a:cxnSpLocks noChangeShapeType="1"/>
              <a:endCxn id="65" idx="2"/>
            </p:cNvCxnSpPr>
            <p:nvPr/>
          </p:nvCxnSpPr>
          <p:spPr bwMode="auto">
            <a:xfrm>
              <a:off x="4944" y="91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5184" y="124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8" name="AutoShape 64"/>
            <p:cNvCxnSpPr>
              <a:cxnSpLocks noChangeShapeType="1"/>
              <a:endCxn id="67" idx="2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9" name="AutoShape 65"/>
            <p:cNvCxnSpPr>
              <a:cxnSpLocks noChangeShapeType="1"/>
            </p:cNvCxnSpPr>
            <p:nvPr/>
          </p:nvCxnSpPr>
          <p:spPr bwMode="auto">
            <a:xfrm>
              <a:off x="4800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0" name="AutoShape 66"/>
            <p:cNvCxnSpPr>
              <a:cxnSpLocks noChangeShapeType="1"/>
              <a:stCxn id="65" idx="4"/>
              <a:endCxn id="67" idx="0"/>
            </p:cNvCxnSpPr>
            <p:nvPr/>
          </p:nvCxnSpPr>
          <p:spPr bwMode="auto">
            <a:xfrm>
              <a:off x="5328" y="105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1" name="AutoShape 67"/>
            <p:cNvCxnSpPr>
              <a:cxnSpLocks noChangeShapeType="1"/>
            </p:cNvCxnSpPr>
            <p:nvPr/>
          </p:nvCxnSpPr>
          <p:spPr bwMode="auto">
            <a:xfrm>
              <a:off x="4944" y="139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5184" y="172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3" name="AutoShape 69"/>
            <p:cNvCxnSpPr>
              <a:cxnSpLocks noChangeShapeType="1"/>
              <a:endCxn id="72" idx="2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4" name="AutoShape 70"/>
            <p:cNvCxnSpPr>
              <a:cxnSpLocks noChangeShapeType="1"/>
            </p:cNvCxnSpPr>
            <p:nvPr/>
          </p:nvCxnSpPr>
          <p:spPr bwMode="auto">
            <a:xfrm>
              <a:off x="4800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5" name="AutoShape 71"/>
            <p:cNvCxnSpPr>
              <a:cxnSpLocks noChangeShapeType="1"/>
              <a:endCxn id="72" idx="0"/>
            </p:cNvCxnSpPr>
            <p:nvPr/>
          </p:nvCxnSpPr>
          <p:spPr bwMode="auto">
            <a:xfrm>
              <a:off x="5328" y="153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6" name="AutoShape 72"/>
            <p:cNvCxnSpPr>
              <a:cxnSpLocks noChangeShapeType="1"/>
            </p:cNvCxnSpPr>
            <p:nvPr/>
          </p:nvCxnSpPr>
          <p:spPr bwMode="auto">
            <a:xfrm>
              <a:off x="4944" y="187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5184" y="2208"/>
              <a:ext cx="288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8" name="AutoShape 74"/>
            <p:cNvCxnSpPr>
              <a:cxnSpLocks noChangeShapeType="1"/>
              <a:endCxn id="77" idx="2"/>
            </p:cNvCxnSpPr>
            <p:nvPr/>
          </p:nvCxnSpPr>
          <p:spPr bwMode="auto">
            <a:xfrm>
              <a:off x="4944" y="2352"/>
              <a:ext cx="240" cy="0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79" name="AutoShape 75"/>
            <p:cNvCxnSpPr>
              <a:cxnSpLocks noChangeShapeType="1"/>
            </p:cNvCxnSpPr>
            <p:nvPr/>
          </p:nvCxnSpPr>
          <p:spPr bwMode="auto">
            <a:xfrm>
              <a:off x="4800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80" name="AutoShape 76"/>
            <p:cNvCxnSpPr>
              <a:cxnSpLocks noChangeShapeType="1"/>
              <a:endCxn id="77" idx="0"/>
            </p:cNvCxnSpPr>
            <p:nvPr/>
          </p:nvCxnSpPr>
          <p:spPr bwMode="auto">
            <a:xfrm>
              <a:off x="5328" y="2016"/>
              <a:ext cx="0" cy="192"/>
            </a:xfrm>
            <a:prstGeom prst="straightConnector1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grpSp>
        <p:nvGrpSpPr>
          <p:cNvPr id="101" name="Group 80"/>
          <p:cNvGrpSpPr>
            <a:grpSpLocks/>
          </p:cNvGrpSpPr>
          <p:nvPr/>
        </p:nvGrpSpPr>
        <p:grpSpPr bwMode="auto">
          <a:xfrm>
            <a:off x="228600" y="2514600"/>
            <a:ext cx="3124200" cy="3657600"/>
            <a:chOff x="192" y="1536"/>
            <a:chExt cx="1968" cy="2304"/>
          </a:xfrm>
        </p:grpSpPr>
        <p:sp>
          <p:nvSpPr>
            <p:cNvPr id="102" name="Rectangle 81"/>
            <p:cNvSpPr>
              <a:spLocks noChangeArrowheads="1"/>
            </p:cNvSpPr>
            <p:nvPr/>
          </p:nvSpPr>
          <p:spPr bwMode="auto">
            <a:xfrm>
              <a:off x="192" y="3456"/>
              <a:ext cx="432" cy="38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Rectangle 82"/>
            <p:cNvSpPr>
              <a:spLocks noChangeArrowheads="1"/>
            </p:cNvSpPr>
            <p:nvPr/>
          </p:nvSpPr>
          <p:spPr bwMode="auto">
            <a:xfrm>
              <a:off x="2064" y="1536"/>
              <a:ext cx="96" cy="9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Line 83"/>
            <p:cNvSpPr>
              <a:spLocks noChangeShapeType="1"/>
            </p:cNvSpPr>
            <p:nvPr/>
          </p:nvSpPr>
          <p:spPr bwMode="auto">
            <a:xfrm flipH="1">
              <a:off x="624" y="1536"/>
              <a:ext cx="1536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Line 84"/>
            <p:cNvSpPr>
              <a:spLocks noChangeShapeType="1"/>
            </p:cNvSpPr>
            <p:nvPr/>
          </p:nvSpPr>
          <p:spPr bwMode="auto">
            <a:xfrm flipH="1">
              <a:off x="192" y="1536"/>
              <a:ext cx="1872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6" name="Group 85"/>
          <p:cNvGrpSpPr>
            <a:grpSpLocks/>
          </p:cNvGrpSpPr>
          <p:nvPr/>
        </p:nvGrpSpPr>
        <p:grpSpPr bwMode="auto">
          <a:xfrm>
            <a:off x="1219200" y="2667000"/>
            <a:ext cx="2133600" cy="3505200"/>
            <a:chOff x="768" y="1680"/>
            <a:chExt cx="1344" cy="2208"/>
          </a:xfrm>
        </p:grpSpPr>
        <p:sp>
          <p:nvSpPr>
            <p:cNvPr id="107" name="Rectangle 86"/>
            <p:cNvSpPr>
              <a:spLocks noChangeArrowheads="1"/>
            </p:cNvSpPr>
            <p:nvPr/>
          </p:nvSpPr>
          <p:spPr bwMode="auto">
            <a:xfrm>
              <a:off x="768" y="3504"/>
              <a:ext cx="432" cy="384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8" name="Rectangle 87"/>
            <p:cNvSpPr>
              <a:spLocks noChangeArrowheads="1"/>
            </p:cNvSpPr>
            <p:nvPr/>
          </p:nvSpPr>
          <p:spPr bwMode="auto">
            <a:xfrm>
              <a:off x="2016" y="1680"/>
              <a:ext cx="96" cy="96"/>
            </a:xfrm>
            <a:prstGeom prst="rect">
              <a:avLst/>
            </a:prstGeom>
            <a:solidFill>
              <a:srgbClr val="009999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9" name="Line 88"/>
            <p:cNvSpPr>
              <a:spLocks noChangeShapeType="1"/>
            </p:cNvSpPr>
            <p:nvPr/>
          </p:nvSpPr>
          <p:spPr bwMode="auto">
            <a:xfrm flipH="1">
              <a:off x="1200" y="1680"/>
              <a:ext cx="912" cy="18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" name="Line 89"/>
            <p:cNvSpPr>
              <a:spLocks noChangeShapeType="1"/>
            </p:cNvSpPr>
            <p:nvPr/>
          </p:nvSpPr>
          <p:spPr bwMode="auto">
            <a:xfrm flipH="1">
              <a:off x="768" y="1680"/>
              <a:ext cx="1248" cy="18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2308582" y="5698324"/>
            <a:ext cx="487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Less likely to belong to same label</a:t>
            </a:r>
            <a:endParaRPr lang="en-US" sz="2400" b="1" dirty="0" smtClean="0"/>
          </a:p>
        </p:txBody>
      </p:sp>
      <p:sp>
        <p:nvSpPr>
          <p:cNvPr id="112" name="TextBox 111"/>
          <p:cNvSpPr txBox="1"/>
          <p:nvPr/>
        </p:nvSpPr>
        <p:spPr>
          <a:xfrm>
            <a:off x="2601887" y="4455736"/>
            <a:ext cx="591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θ</a:t>
            </a:r>
            <a:r>
              <a:rPr lang="en-US" sz="2400" baseline="-25000" dirty="0" err="1" smtClean="0"/>
              <a:t>pq</a:t>
            </a:r>
            <a:r>
              <a:rPr lang="en-US" sz="2400" dirty="0" smtClean="0"/>
              <a:t>(</a:t>
            </a:r>
            <a:r>
              <a:rPr lang="en-US" sz="2400" dirty="0" err="1" smtClean="0"/>
              <a:t>i,k</a:t>
            </a:r>
            <a:r>
              <a:rPr lang="en-US" sz="2400" dirty="0" smtClean="0"/>
              <a:t>) proportional to </a:t>
            </a:r>
            <a:r>
              <a:rPr lang="en-US" sz="2400" dirty="0" err="1" smtClean="0"/>
              <a:t>exp</a:t>
            </a:r>
            <a:r>
              <a:rPr lang="en-US" sz="2400" dirty="0" smtClean="0"/>
              <a:t>(-(d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-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if </a:t>
            </a:r>
            <a:r>
              <a:rPr lang="en-US" sz="2400" dirty="0" err="1" smtClean="0"/>
              <a:t>i</a:t>
            </a:r>
            <a:r>
              <a:rPr lang="en-US" sz="2400" dirty="0" smtClean="0"/>
              <a:t> ≠ k</a:t>
            </a:r>
            <a:endParaRPr lang="en-US" sz="2400" b="1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2601887" y="5100935"/>
            <a:ext cx="2533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θ</a:t>
            </a:r>
            <a:r>
              <a:rPr lang="en-US" sz="2400" baseline="-25000" dirty="0" err="1" smtClean="0"/>
              <a:t>pq</a:t>
            </a:r>
            <a:r>
              <a:rPr lang="en-US" sz="2400" dirty="0" smtClean="0"/>
              <a:t>(</a:t>
            </a:r>
            <a:r>
              <a:rPr lang="en-US" sz="2400" dirty="0" err="1" smtClean="0"/>
              <a:t>i,k</a:t>
            </a:r>
            <a:r>
              <a:rPr lang="en-US" sz="2400" dirty="0" smtClean="0"/>
              <a:t>) = 0 if </a:t>
            </a:r>
            <a:r>
              <a:rPr lang="en-US" sz="2400" dirty="0" err="1" smtClean="0"/>
              <a:t>i</a:t>
            </a:r>
            <a:r>
              <a:rPr lang="en-US" sz="2400" dirty="0" smtClean="0"/>
              <a:t> = k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080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87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88" name="Rectangle 87"/>
          <p:cNvSpPr/>
          <p:nvPr/>
        </p:nvSpPr>
        <p:spPr>
          <a:xfrm>
            <a:off x="167090" y="1253366"/>
            <a:ext cx="1771154" cy="12366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Arial"/>
              </a:rPr>
              <a:t>Energy E</a:t>
            </a:r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16662" y="1221939"/>
            <a:ext cx="1771154" cy="12366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Arial"/>
              </a:rPr>
              <a:t>Digraph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D</a:t>
            </a:r>
          </a:p>
        </p:txBody>
      </p:sp>
      <p:sp>
        <p:nvSpPr>
          <p:cNvPr id="90" name="Right Arrow 89"/>
          <p:cNvSpPr/>
          <p:nvPr/>
        </p:nvSpPr>
        <p:spPr>
          <a:xfrm>
            <a:off x="2456223" y="1754712"/>
            <a:ext cx="4512773" cy="350943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456223" y="1326470"/>
            <a:ext cx="451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One vertex per random variable</a:t>
            </a:r>
            <a:endParaRPr lang="en-US" sz="2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316662" y="5217994"/>
            <a:ext cx="1771154" cy="12366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Arial"/>
              </a:rPr>
              <a:t>U and V\U</a:t>
            </a:r>
          </a:p>
        </p:txBody>
      </p:sp>
      <p:sp>
        <p:nvSpPr>
          <p:cNvPr id="93" name="Right Arrow 92"/>
          <p:cNvSpPr/>
          <p:nvPr/>
        </p:nvSpPr>
        <p:spPr>
          <a:xfrm rot="5400000">
            <a:off x="6930834" y="3695895"/>
            <a:ext cx="2626408" cy="3509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00210" y="3267005"/>
            <a:ext cx="14329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Compute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Minimum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Cut</a:t>
            </a:r>
            <a:endParaRPr lang="en-US" sz="2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19587" y="2096497"/>
            <a:ext cx="4350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 Additional vertices “s” and “t”</a:t>
            </a:r>
            <a:endParaRPr lang="en-US" sz="2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67090" y="5217994"/>
            <a:ext cx="1771154" cy="12366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Arial"/>
              </a:rPr>
              <a:t>Labeling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/>
              </a:rPr>
              <a:t>x</a:t>
            </a:r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7" name="Right Arrow 96"/>
          <p:cNvSpPr/>
          <p:nvPr/>
        </p:nvSpPr>
        <p:spPr>
          <a:xfrm rot="10800000">
            <a:off x="2456224" y="5533518"/>
            <a:ext cx="4512773" cy="350943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74201" y="5129109"/>
            <a:ext cx="299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  <a:sym typeface="Symbol" charset="0"/>
              </a:rPr>
              <a:t> U implies </a:t>
            </a:r>
            <a:r>
              <a:rPr lang="en-US" sz="24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  <a:sym typeface="Symbol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  <a:sym typeface="Symbol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  <a:sym typeface="Symbol" charset="0"/>
              </a:rPr>
              <a:t> = 0</a:t>
            </a:r>
            <a:endParaRPr lang="en-US" sz="2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75306" y="5767478"/>
            <a:ext cx="3287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  <a:sym typeface="Symbol" charset="0"/>
              </a:rPr>
              <a:t> V\U implies </a:t>
            </a:r>
            <a:r>
              <a:rPr lang="en-US" sz="24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  <a:sym typeface="Symbol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  <a:sym typeface="Symbol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Arial"/>
                <a:ea typeface="+mn-ea"/>
                <a:cs typeface="+mn-cs"/>
                <a:sym typeface="Symbol" charset="0"/>
              </a:rPr>
              <a:t> = 1</a:t>
            </a:r>
            <a:endParaRPr lang="en-US" sz="2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7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/>
      <p:bldP spid="92" grpId="0" animBg="1"/>
      <p:bldP spid="93" grpId="0" animBg="1"/>
      <p:bldP spid="94" grpId="0"/>
      <p:bldP spid="95" grpId="0"/>
      <p:bldP spid="96" grpId="0" animBg="1"/>
      <p:bldP spid="97" grpId="0" animBg="1"/>
      <p:bldP spid="98" grpId="0"/>
      <p:bldP spid="99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Unary Potentials</a:t>
            </a:r>
            <a:endParaRPr lang="en-US" sz="4000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314750" y="2726662"/>
            <a:ext cx="921223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75362" y="1015337"/>
            <a:ext cx="0" cy="1711325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7233" y="2367719"/>
            <a:ext cx="751904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9252" y="1350279"/>
            <a:ext cx="751904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99424" y="1975059"/>
            <a:ext cx="1066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θ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(0)</a:t>
            </a:r>
            <a:endParaRPr lang="en-US" sz="3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3904" y="972649"/>
            <a:ext cx="1066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θ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(1)</a:t>
            </a:r>
            <a:endParaRPr lang="en-US" sz="32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55132" y="1015337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24247" y="1339893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4247" y="2354007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Unary Potentials</a:t>
            </a:r>
            <a:endParaRPr lang="en-US" sz="4000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314750" y="27266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314750" y="11410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314750" y="44519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55132" y="1015337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24247" y="1339893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4247" y="2354007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Excess Functions of Vertex Subsets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9921" y="871102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(U)</a:t>
            </a:r>
            <a:endParaRPr lang="en-US" sz="3200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55678" y="1640191"/>
            <a:ext cx="2624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</a:rPr>
              <a:t>f(in-arcs(U))</a:t>
            </a:r>
          </a:p>
          <a:p>
            <a:pPr algn="ctr"/>
            <a:r>
              <a:rPr lang="en-US" sz="3200" dirty="0" smtClean="0">
                <a:latin typeface="Arial"/>
              </a:rPr>
              <a:t>-</a:t>
            </a:r>
          </a:p>
          <a:p>
            <a:pPr algn="ctr"/>
            <a:r>
              <a:rPr lang="en-US" sz="3200" dirty="0" smtClean="0"/>
              <a:t>f(out-arcs(U))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84168" y="5116278"/>
            <a:ext cx="3335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(U) =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dirty="0" smtClean="0">
                <a:sym typeface="Symbol" charset="0"/>
              </a:rPr>
              <a:t> </a:t>
            </a:r>
            <a:r>
              <a:rPr lang="en-US" sz="3200" dirty="0" err="1" smtClean="0">
                <a:sym typeface="Symbol" charset="0"/>
              </a:rPr>
              <a:t>E</a:t>
            </a:r>
            <a:r>
              <a:rPr lang="en-US" sz="3200" baseline="-25000" dirty="0" err="1" smtClean="0">
                <a:sym typeface="Symbol" charset="0"/>
              </a:rPr>
              <a:t>f</a:t>
            </a:r>
            <a:r>
              <a:rPr lang="en-US" sz="3200" dirty="0" smtClean="0">
                <a:sym typeface="Symbol" charset="0"/>
              </a:rPr>
              <a:t>(v)</a:t>
            </a:r>
            <a:r>
              <a:rPr lang="en-US" sz="3200" dirty="0" smtClean="0">
                <a:latin typeface="Arial"/>
              </a:rPr>
              <a:t> </a:t>
            </a:r>
            <a:endParaRPr lang="en-US" sz="3200" dirty="0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4168" y="3662512"/>
            <a:ext cx="1910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latin typeface="Arial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({v</a:t>
            </a:r>
            <a:r>
              <a:rPr lang="en-US" sz="3200" baseline="-25000" dirty="0" smtClean="0">
                <a:latin typeface="Arial"/>
              </a:rPr>
              <a:t>1</a:t>
            </a:r>
            <a:r>
              <a:rPr lang="en-US" sz="3200" dirty="0" smtClean="0">
                <a:latin typeface="Arial"/>
              </a:rPr>
              <a:t>,v</a:t>
            </a:r>
            <a:r>
              <a:rPr lang="en-US" sz="3200" baseline="-25000" dirty="0" smtClean="0">
                <a:latin typeface="Arial"/>
              </a:rPr>
              <a:t>2</a:t>
            </a:r>
            <a:r>
              <a:rPr lang="en-US" sz="3200" dirty="0" smtClean="0">
                <a:latin typeface="Arial"/>
              </a:rPr>
              <a:t>})</a:t>
            </a:r>
            <a:endParaRPr lang="en-US" sz="3200" dirty="0"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87783" y="3662512"/>
            <a:ext cx="1473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-6 + 14</a:t>
            </a:r>
            <a:endParaRPr lang="en-US" sz="3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3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Unary Potentials</a:t>
            </a:r>
            <a:endParaRPr lang="en-US" sz="4000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314750" y="27266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314750" y="11410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314750" y="44519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3029" y="1015337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Let A ≥ 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99648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A-B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39149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8742" y="4931842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83057" y="3943924"/>
            <a:ext cx="1071860" cy="2657136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427" y="3313689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Constant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stCxn id="18" idx="4"/>
            <a:endCxn id="11" idx="0"/>
          </p:cNvCxnSpPr>
          <p:nvPr/>
        </p:nvCxnSpPr>
        <p:spPr>
          <a:xfrm>
            <a:off x="4775362" y="3641062"/>
            <a:ext cx="0" cy="81088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1365" y="3651536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A-B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655132" y="1015337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24247" y="1339893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4247" y="2354007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/>
      <p:bldP spid="15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Unary Potentials</a:t>
            </a:r>
            <a:endParaRPr lang="en-US" sz="4000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314750" y="27266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314750" y="11410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314750" y="44519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3029" y="1015337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Let A ≥ 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99648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A-B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39149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8742" y="4931842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83057" y="3943924"/>
            <a:ext cx="1071860" cy="2657136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427" y="3313689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Constant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stCxn id="18" idx="4"/>
            <a:endCxn id="11" idx="0"/>
          </p:cNvCxnSpPr>
          <p:nvPr/>
        </p:nvCxnSpPr>
        <p:spPr>
          <a:xfrm>
            <a:off x="4775362" y="3641062"/>
            <a:ext cx="0" cy="81088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1365" y="3651536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A-B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8169" y="2523510"/>
            <a:ext cx="1970108" cy="2993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8169" y="1015337"/>
            <a:ext cx="1970108" cy="11571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4922" y="2561543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9611" y="3651536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0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655132" y="1015337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24247" y="1339893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4247" y="2354007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Unary Potentials</a:t>
            </a:r>
            <a:endParaRPr lang="en-US" sz="4000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314750" y="27266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314750" y="11410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314750" y="44519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3029" y="1015337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Let A ≥ 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99648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A-B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39149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8742" y="4931842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83057" y="3943924"/>
            <a:ext cx="1071860" cy="2657136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427" y="3313689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Constant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stCxn id="18" idx="4"/>
            <a:endCxn id="11" idx="0"/>
          </p:cNvCxnSpPr>
          <p:nvPr/>
        </p:nvCxnSpPr>
        <p:spPr>
          <a:xfrm>
            <a:off x="4775362" y="3641062"/>
            <a:ext cx="0" cy="81088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1365" y="3651536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A-B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8169" y="4236312"/>
            <a:ext cx="1970108" cy="12803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8169" y="989775"/>
            <a:ext cx="1970108" cy="27614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4922" y="2561543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9610" y="3651536"/>
            <a:ext cx="26553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A-B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655132" y="1015337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24247" y="1339893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4247" y="2354007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5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Unary Potentials</a:t>
            </a:r>
            <a:endParaRPr lang="en-US" sz="4000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314750" y="27266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314750" y="11410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314750" y="44519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3029" y="1015337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Let 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&lt; 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99648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B-A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39149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8742" y="4931842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83057" y="3943924"/>
            <a:ext cx="1071860" cy="2657136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427" y="3313689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Constant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endCxn id="18" idx="0"/>
          </p:cNvCxnSpPr>
          <p:nvPr/>
        </p:nvCxnSpPr>
        <p:spPr>
          <a:xfrm>
            <a:off x="4775362" y="2055462"/>
            <a:ext cx="0" cy="6712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1365" y="2053407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B-A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655132" y="1015337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24247" y="1339893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4247" y="2354007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12" grpId="0"/>
      <p:bldP spid="15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Unary Potentials</a:t>
            </a:r>
            <a:endParaRPr lang="en-US" sz="4000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314750" y="27266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314750" y="11410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314750" y="44519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3029" y="1015337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Let 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&lt; 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99648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B-A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39149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8742" y="4931842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83057" y="3943924"/>
            <a:ext cx="1071860" cy="2657136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427" y="3313689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Constant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8169" y="2561543"/>
            <a:ext cx="1970108" cy="2993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8169" y="1015337"/>
            <a:ext cx="1970108" cy="11571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4922" y="2561543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9610" y="3651536"/>
            <a:ext cx="26553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B-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75362" y="2055462"/>
            <a:ext cx="0" cy="6712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51365" y="2053407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B-A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655132" y="1015337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624247" y="1339893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4247" y="2354007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Unary Potentials</a:t>
            </a:r>
            <a:endParaRPr lang="en-US" sz="4000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314750" y="27266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314750" y="114106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314750" y="44519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3029" y="1015337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Let A &lt; 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99648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B-A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39149" y="4335198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8742" y="4931842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83057" y="3943924"/>
            <a:ext cx="1071860" cy="2657136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427" y="3313689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Constant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8169" y="4236312"/>
            <a:ext cx="1970108" cy="12803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4922" y="2561543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9611" y="3651536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0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8169" y="1015337"/>
            <a:ext cx="1970108" cy="27614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75362" y="2055462"/>
            <a:ext cx="0" cy="6712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51365" y="2053407"/>
            <a:ext cx="245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B-A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655132" y="1015337"/>
          <a:ext cx="1015768" cy="206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68"/>
              </a:tblGrid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0311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624247" y="1339893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4247" y="2354007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1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Pairwise Potentials</a:t>
            </a:r>
            <a:endParaRPr lang="en-US" sz="4000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453749" y="2741643"/>
            <a:ext cx="921223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914361" y="1030318"/>
            <a:ext cx="0" cy="1711325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56232" y="2382700"/>
            <a:ext cx="751904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58251" y="1365260"/>
            <a:ext cx="751904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7765577" y="2741643"/>
            <a:ext cx="921223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q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>
            <a:off x="8226189" y="1030318"/>
            <a:ext cx="0" cy="1711325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68060" y="2382700"/>
            <a:ext cx="751904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70079" y="1365260"/>
            <a:ext cx="751904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14361" y="2382700"/>
            <a:ext cx="33118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14361" y="1365260"/>
            <a:ext cx="3311828" cy="1017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914361" y="1365260"/>
            <a:ext cx="3311828" cy="1017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14361" y="1365260"/>
            <a:ext cx="33118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64169" y="1577047"/>
            <a:ext cx="121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Arial"/>
              </a:rPr>
              <a:t>θ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/>
              </a:rPr>
              <a:t>pq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(0,1)</a:t>
            </a:r>
            <a:endParaRPr lang="en-US" sz="2400" baseline="-250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72349" y="1138328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589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4534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756" y="1319705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2353" y="1948009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723987" y="5334922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B-A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B-A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3418847" y="5334922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D-B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D-B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076067" y="5334922"/>
          <a:ext cx="2803492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86"/>
                <a:gridCol w="1911906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C+B-D-A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39985" y="5717285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92745" y="5733997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1752" y="5719094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743782" y="3695402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065715" y="1577047"/>
            <a:ext cx="121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Arial"/>
              </a:rPr>
              <a:t>θ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/>
              </a:rPr>
              <a:t>pq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(1,0)</a:t>
            </a:r>
            <a:endParaRPr lang="en-US" sz="2400" baseline="-2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9770" y="2402608"/>
            <a:ext cx="121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Arial"/>
              </a:rPr>
              <a:t>θ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/>
              </a:rPr>
              <a:t>pq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(0,0)</a:t>
            </a:r>
            <a:endParaRPr lang="en-US" sz="2400" baseline="-2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09770" y="799485"/>
            <a:ext cx="121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Arial"/>
              </a:rPr>
              <a:t>θ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/>
              </a:rPr>
              <a:t>pq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(1,1)</a:t>
            </a:r>
            <a:endParaRPr lang="en-US" sz="2400" baseline="-250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8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/>
      <p:bldP spid="34" grpId="0"/>
      <p:bldP spid="38" grpId="0"/>
      <p:bldP spid="39" grpId="0"/>
      <p:bldP spid="40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743782" y="3695402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Pairwise Potentials</a:t>
            </a:r>
            <a:endParaRPr lang="en-US" sz="4000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453749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7765577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q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6076067" y="151992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6092776" y="376225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64300" y="3392443"/>
            <a:ext cx="2510157" cy="1788136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778" y="2749114"/>
            <a:ext cx="18271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Constant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872349" y="1138328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23987" y="5334922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B-A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B-A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418847" y="5334922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D-B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D-B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6076067" y="5334922"/>
          <a:ext cx="2803492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86"/>
                <a:gridCol w="1911906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C+B-D-A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39985" y="5717285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92745" y="5733997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1752" y="5719094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589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4534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8756" y="1319705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2353" y="1948009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3" grpId="0" animBg="1"/>
      <p:bldP spid="6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723987" y="5334922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B-A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B-A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Pairwise Potentials</a:t>
            </a:r>
            <a:endParaRPr lang="en-US" sz="4000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453749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7765577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q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6076067" y="151992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6092776" y="376225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2588" y="5036440"/>
            <a:ext cx="2510157" cy="1788136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093" y="3671250"/>
            <a:ext cx="2990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Unary Potential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q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42" idx="5"/>
            <a:endCxn id="15" idx="0"/>
          </p:cNvCxnSpPr>
          <p:nvPr/>
        </p:nvCxnSpPr>
        <p:spPr>
          <a:xfrm>
            <a:off x="6862380" y="2300414"/>
            <a:ext cx="1363809" cy="44122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9370" y="1849549"/>
            <a:ext cx="861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B-A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872349" y="1138328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418847" y="5334922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D-B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D-B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6076067" y="5334922"/>
          <a:ext cx="2803492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86"/>
                <a:gridCol w="1911906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C+B-D-A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992745" y="5733997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1752" y="5719094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589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4534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8756" y="1319705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2353" y="1948009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9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3418847" y="5334922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D-B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D-B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6076067" y="5334922"/>
          <a:ext cx="2803492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86"/>
                <a:gridCol w="1911906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C+B-D-A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651752" y="5719094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+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Pairwise Potentials</a:t>
            </a:r>
            <a:endParaRPr lang="en-US" sz="4000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453749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7765577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q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6076067" y="151992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6092776" y="376225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56452" y="5069864"/>
            <a:ext cx="2510157" cy="1788136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135" y="5334922"/>
            <a:ext cx="2990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Unary Potential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42" idx="5"/>
            <a:endCxn id="15" idx="0"/>
          </p:cNvCxnSpPr>
          <p:nvPr/>
        </p:nvCxnSpPr>
        <p:spPr>
          <a:xfrm>
            <a:off x="6862380" y="2300414"/>
            <a:ext cx="1363809" cy="44122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9370" y="1849549"/>
            <a:ext cx="861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B-A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stCxn id="42" idx="3"/>
            <a:endCxn id="10" idx="0"/>
          </p:cNvCxnSpPr>
          <p:nvPr/>
        </p:nvCxnSpPr>
        <p:spPr>
          <a:xfrm flipH="1">
            <a:off x="4914361" y="2300414"/>
            <a:ext cx="1296616" cy="44122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17855" y="1849549"/>
            <a:ext cx="891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D-B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872349" y="1138328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95589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534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8756" y="1319705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2353" y="1948009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3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lvl="1"/>
            <a:r>
              <a:rPr lang="en-US" dirty="0" smtClean="0"/>
              <a:t>Functions and Excess Functions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s-t Flow</a:t>
            </a:r>
          </a:p>
          <a:p>
            <a:pPr lvl="1"/>
            <a:r>
              <a:rPr lang="en-US" dirty="0" smtClean="0"/>
              <a:t>s-t Cut</a:t>
            </a:r>
          </a:p>
          <a:p>
            <a:pPr lvl="1"/>
            <a:r>
              <a:rPr lang="en-US" dirty="0" smtClean="0"/>
              <a:t>Flows vs. Cuts</a:t>
            </a:r>
          </a:p>
          <a:p>
            <a:pPr lvl="1"/>
            <a:endParaRPr lang="en-US" dirty="0"/>
          </a:p>
          <a:p>
            <a:r>
              <a:rPr lang="en-US" dirty="0" smtClean="0"/>
              <a:t>Maximum Flow</a:t>
            </a:r>
            <a:endParaRPr lang="en-US" dirty="0"/>
          </a:p>
          <a:p>
            <a:r>
              <a:rPr lang="en-US" dirty="0" smtClean="0"/>
              <a:t>Algorithms</a:t>
            </a:r>
          </a:p>
          <a:p>
            <a:r>
              <a:rPr lang="en-US" dirty="0"/>
              <a:t>Energy minimization with max flow/min cut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87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Pairwise Potentials</a:t>
            </a:r>
            <a:endParaRPr lang="en-US" sz="4000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453749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7765577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q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076067" y="5334922"/>
          <a:ext cx="2803492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86"/>
                <a:gridCol w="1911906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C+B-D-A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6076067" y="151992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6092776" y="376225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81961" y="5009284"/>
            <a:ext cx="3311912" cy="1788136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355573"/>
            <a:ext cx="34463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Pairwise Potential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1,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32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q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42" idx="5"/>
            <a:endCxn id="15" idx="0"/>
          </p:cNvCxnSpPr>
          <p:nvPr/>
        </p:nvCxnSpPr>
        <p:spPr>
          <a:xfrm>
            <a:off x="6862380" y="2300414"/>
            <a:ext cx="1363809" cy="44122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9370" y="1849549"/>
            <a:ext cx="861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B-A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stCxn id="42" idx="3"/>
            <a:endCxn id="10" idx="0"/>
          </p:cNvCxnSpPr>
          <p:nvPr/>
        </p:nvCxnSpPr>
        <p:spPr>
          <a:xfrm flipH="1">
            <a:off x="4914361" y="2300414"/>
            <a:ext cx="1296616" cy="44122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17855" y="1849549"/>
            <a:ext cx="891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D-B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15" idx="2"/>
            <a:endCxn id="10" idx="6"/>
          </p:cNvCxnSpPr>
          <p:nvPr/>
        </p:nvCxnSpPr>
        <p:spPr>
          <a:xfrm flipH="1">
            <a:off x="5374972" y="3198843"/>
            <a:ext cx="2390605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06202" y="2629620"/>
            <a:ext cx="18531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C+B-D-A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872349" y="1138328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5589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534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8756" y="1319705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353" y="1948009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Digraph for Pairwise Potentials</a:t>
            </a:r>
            <a:endParaRPr lang="en-US" sz="4000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453749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p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7765577" y="274164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q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6076067" y="151992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6092776" y="376225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42" idx="5"/>
            <a:endCxn id="15" idx="0"/>
          </p:cNvCxnSpPr>
          <p:nvPr/>
        </p:nvCxnSpPr>
        <p:spPr>
          <a:xfrm>
            <a:off x="6862380" y="2300414"/>
            <a:ext cx="1363809" cy="44122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9370" y="1849549"/>
            <a:ext cx="861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B-A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stCxn id="42" idx="3"/>
            <a:endCxn id="10" idx="0"/>
          </p:cNvCxnSpPr>
          <p:nvPr/>
        </p:nvCxnSpPr>
        <p:spPr>
          <a:xfrm flipH="1">
            <a:off x="4914361" y="2300414"/>
            <a:ext cx="1296616" cy="44122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17855" y="1849549"/>
            <a:ext cx="891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D-B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15" idx="2"/>
            <a:endCxn id="10" idx="6"/>
          </p:cNvCxnSpPr>
          <p:nvPr/>
        </p:nvCxnSpPr>
        <p:spPr>
          <a:xfrm flipH="1">
            <a:off x="5374972" y="3198843"/>
            <a:ext cx="2390605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06202" y="2629620"/>
            <a:ext cx="18531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C+B-D-A</a:t>
            </a:r>
            <a:endParaRPr lang="en-US" sz="3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953" y="5054790"/>
            <a:ext cx="25346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Arial"/>
                <a:ea typeface="+mn-ea"/>
                <a:cs typeface="+mn-cs"/>
              </a:rPr>
              <a:t>C+B-D-A ≥ 0</a:t>
            </a:r>
            <a:endParaRPr lang="en-US" sz="3200" b="1" dirty="0"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036" y="6042767"/>
            <a:ext cx="84553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General 2-label MAP estimation is NP-hard</a:t>
            </a:r>
            <a:endParaRPr lang="en-US" sz="3200" b="1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872349" y="1138328"/>
          <a:ext cx="2202108" cy="134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54"/>
                <a:gridCol w="1101054"/>
              </a:tblGrid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5589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5344" y="798566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x</a:t>
            </a:r>
            <a:r>
              <a:rPr lang="en-US" sz="1800" baseline="-250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756" y="1319705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0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353" y="1948009"/>
            <a:ext cx="77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/>
              </a:rPr>
              <a:t>x</a:t>
            </a:r>
            <a:r>
              <a:rPr lang="en-US" baseline="-25000" dirty="0" err="1" smtClean="0">
                <a:solidFill>
                  <a:prstClr val="black"/>
                </a:solidFill>
                <a:latin typeface="Arial"/>
              </a:rPr>
              <a:t>q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= 1</a:t>
            </a:r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0236" y="5023463"/>
            <a:ext cx="38116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1F497D"/>
                </a:solidFill>
                <a:latin typeface="Arial"/>
                <a:ea typeface="+mn-ea"/>
                <a:cs typeface="+mn-cs"/>
              </a:rPr>
              <a:t>Submodular</a:t>
            </a:r>
            <a:r>
              <a:rPr lang="en-US" sz="3200" dirty="0" smtClean="0">
                <a:solidFill>
                  <a:srgbClr val="1F497D"/>
                </a:solidFill>
                <a:latin typeface="Arial"/>
                <a:ea typeface="+mn-ea"/>
                <a:cs typeface="+mn-cs"/>
              </a:rPr>
              <a:t> Energy</a:t>
            </a:r>
            <a:endParaRPr lang="en-US" sz="3200" dirty="0">
              <a:solidFill>
                <a:srgbClr val="1F497D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1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 – Image Segmentation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94" y="1768177"/>
            <a:ext cx="4106116" cy="307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376" y="1768177"/>
            <a:ext cx="4106116" cy="30795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79663" y="6267882"/>
            <a:ext cx="440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F497D"/>
                </a:solidFill>
              </a:rPr>
              <a:t>Boykov</a:t>
            </a:r>
            <a:r>
              <a:rPr lang="en-US" sz="2400" b="1" dirty="0" smtClean="0">
                <a:solidFill>
                  <a:srgbClr val="1F497D"/>
                </a:solidFill>
              </a:rPr>
              <a:t> and Jolly, ICCV 2001</a:t>
            </a:r>
            <a:endParaRPr lang="en-US" sz="2400" b="1" i="1" baseline="-250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 – Image Segmentation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79663" y="6267882"/>
            <a:ext cx="440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F497D"/>
                </a:solidFill>
              </a:rPr>
              <a:t>Boykov</a:t>
            </a:r>
            <a:r>
              <a:rPr lang="en-US" sz="2400" b="1" dirty="0" smtClean="0">
                <a:solidFill>
                  <a:srgbClr val="1F497D"/>
                </a:solidFill>
              </a:rPr>
              <a:t> and Jolly, ICCV 2001</a:t>
            </a:r>
            <a:endParaRPr lang="en-US" sz="2400" b="1" i="1" baseline="-25000" dirty="0" smtClean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0" y="1783085"/>
            <a:ext cx="4086239" cy="3064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17" y="1783085"/>
            <a:ext cx="4086238" cy="30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 – Image Segmentation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79663" y="6267882"/>
            <a:ext cx="440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F497D"/>
                </a:solidFill>
              </a:rPr>
              <a:t>Boykov</a:t>
            </a:r>
            <a:r>
              <a:rPr lang="en-US" sz="2400" b="1" dirty="0" smtClean="0">
                <a:solidFill>
                  <a:srgbClr val="1F497D"/>
                </a:solidFill>
              </a:rPr>
              <a:t> and Jolly, ICCV 2001</a:t>
            </a:r>
            <a:endParaRPr lang="en-US" sz="2400" b="1" i="1" baseline="-25000" dirty="0" smtClean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08" y="1783085"/>
            <a:ext cx="4086239" cy="3064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015" y="1783085"/>
            <a:ext cx="4086238" cy="30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 – Image Synthesis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79663" y="6267882"/>
            <a:ext cx="4620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F497D"/>
                </a:solidFill>
              </a:rPr>
              <a:t>Kwatra</a:t>
            </a:r>
            <a:r>
              <a:rPr lang="en-US" sz="2400" b="1" dirty="0" smtClean="0">
                <a:solidFill>
                  <a:srgbClr val="1F497D"/>
                </a:solidFill>
              </a:rPr>
              <a:t> et al., SIGGRAPH 2003</a:t>
            </a:r>
            <a:endParaRPr lang="en-US" sz="2400" b="1" i="1" baseline="-25000" dirty="0" smtClean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127" y="924669"/>
            <a:ext cx="3543300" cy="448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7" y="2577298"/>
            <a:ext cx="3547872" cy="2830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16" y="923544"/>
            <a:ext cx="3543300" cy="448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7" y="923544"/>
            <a:ext cx="35433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9413E-6 -2.67638E-6 L 0.45263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 – Image Synthesis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79663" y="6267882"/>
            <a:ext cx="4620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1F497D"/>
                </a:solidFill>
              </a:rPr>
              <a:t>Kwatra</a:t>
            </a:r>
            <a:r>
              <a:rPr lang="en-US" sz="2400" b="1" dirty="0" smtClean="0">
                <a:solidFill>
                  <a:srgbClr val="1F497D"/>
                </a:solidFill>
              </a:rPr>
              <a:t> et al., SIGGRAPH 2003</a:t>
            </a:r>
            <a:endParaRPr lang="en-US" sz="2400" b="1" i="1" baseline="-25000" dirty="0" smtClean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972" y="1477111"/>
            <a:ext cx="4307387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14" y="1477112"/>
            <a:ext cx="4132023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60" y="1481328"/>
            <a:ext cx="4307388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14" y="1477111"/>
            <a:ext cx="430738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076E-6 2.08189E-7 L 0.49671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Maximum Flow</a:t>
            </a:r>
          </a:p>
          <a:p>
            <a:endParaRPr lang="en-US" dirty="0" smtClean="0"/>
          </a:p>
          <a:p>
            <a:r>
              <a:rPr lang="en-US" dirty="0"/>
              <a:t>Algorithms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Energy minimization with max flow/min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cut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Multi-Label Energy Functions</a:t>
            </a:r>
          </a:p>
          <a:p>
            <a:pPr lvl="1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22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7745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Move-Making Algorithms</a:t>
            </a:r>
            <a:endParaRPr lang="en-US" sz="4000" dirty="0"/>
          </a:p>
        </p:txBody>
      </p:sp>
      <p:sp>
        <p:nvSpPr>
          <p:cNvPr id="4" name="Hexagon 3"/>
          <p:cNvSpPr/>
          <p:nvPr/>
        </p:nvSpPr>
        <p:spPr>
          <a:xfrm>
            <a:off x="936530" y="1103181"/>
            <a:ext cx="7286976" cy="5618525"/>
          </a:xfrm>
          <a:prstGeom prst="hexagon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1992" y="1051869"/>
            <a:ext cx="321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Space of All </a:t>
            </a:r>
            <a:r>
              <a:rPr lang="en-US" sz="2400" dirty="0" err="1" smtClean="0"/>
              <a:t>Labelings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83614" y="2781375"/>
            <a:ext cx="544070" cy="584776"/>
            <a:chOff x="5619182" y="2781375"/>
            <a:chExt cx="724157" cy="584776"/>
          </a:xfrm>
        </p:grpSpPr>
        <p:sp>
          <p:nvSpPr>
            <p:cNvPr id="7" name="Oval 6"/>
            <p:cNvSpPr/>
            <p:nvPr/>
          </p:nvSpPr>
          <p:spPr>
            <a:xfrm>
              <a:off x="5619182" y="3104299"/>
              <a:ext cx="243413" cy="18288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24449" y="2781375"/>
              <a:ext cx="5188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en-US" sz="3200" baseline="-25000" dirty="0"/>
            </a:p>
          </p:txBody>
        </p:sp>
      </p:grpSp>
      <p:sp>
        <p:nvSpPr>
          <p:cNvPr id="10" name="Regular Pentagon 9"/>
          <p:cNvSpPr/>
          <p:nvPr/>
        </p:nvSpPr>
        <p:spPr>
          <a:xfrm>
            <a:off x="5459273" y="1939198"/>
            <a:ext cx="2103986" cy="1962635"/>
          </a:xfrm>
          <a:prstGeom prst="pentagon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6000"/>
                </a:schemeClr>
              </a:gs>
              <a:gs pos="80000">
                <a:schemeClr val="accent1">
                  <a:shade val="93000"/>
                  <a:satMod val="130000"/>
                  <a:alpha val="46000"/>
                </a:schemeClr>
              </a:gs>
              <a:gs pos="100000">
                <a:schemeClr val="accent1">
                  <a:shade val="94000"/>
                  <a:satMod val="135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5490889" y="2897519"/>
            <a:ext cx="2103986" cy="1962635"/>
          </a:xfrm>
          <a:prstGeom prst="pentagon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6000"/>
                </a:schemeClr>
              </a:gs>
              <a:gs pos="80000">
                <a:schemeClr val="accent1">
                  <a:shade val="93000"/>
                  <a:satMod val="130000"/>
                  <a:alpha val="46000"/>
                </a:schemeClr>
              </a:gs>
              <a:gs pos="100000">
                <a:schemeClr val="accent1">
                  <a:shade val="94000"/>
                  <a:satMod val="135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5162334" y="3930148"/>
            <a:ext cx="2103986" cy="1962635"/>
          </a:xfrm>
          <a:prstGeom prst="pentagon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6000"/>
                </a:schemeClr>
              </a:gs>
              <a:gs pos="80000">
                <a:schemeClr val="accent1">
                  <a:shade val="93000"/>
                  <a:satMod val="130000"/>
                  <a:alpha val="46000"/>
                </a:schemeClr>
              </a:gs>
              <a:gs pos="100000">
                <a:schemeClr val="accent1">
                  <a:shade val="94000"/>
                  <a:satMod val="135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4041192" y="4085616"/>
            <a:ext cx="2103986" cy="1962635"/>
          </a:xfrm>
          <a:prstGeom prst="pentagon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6000"/>
                </a:schemeClr>
              </a:gs>
              <a:gs pos="80000">
                <a:schemeClr val="accent1">
                  <a:shade val="93000"/>
                  <a:satMod val="130000"/>
                  <a:alpha val="46000"/>
                </a:schemeClr>
              </a:gs>
              <a:gs pos="100000">
                <a:schemeClr val="accent1">
                  <a:shade val="94000"/>
                  <a:satMod val="135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2731064" y="4186704"/>
            <a:ext cx="2103986" cy="1962635"/>
          </a:xfrm>
          <a:prstGeom prst="pentagon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6000"/>
                </a:schemeClr>
              </a:gs>
              <a:gs pos="80000">
                <a:schemeClr val="accent1">
                  <a:shade val="93000"/>
                  <a:satMod val="130000"/>
                  <a:alpha val="46000"/>
                </a:schemeClr>
              </a:gs>
              <a:gs pos="100000">
                <a:schemeClr val="accent1">
                  <a:shade val="94000"/>
                  <a:satMod val="135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4387E-6 -2.0842E-6 L 0.11766 0.04858 " pathEditMode="relative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67 0.04858 L 0.08365 0.2135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8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65 0.21351 L -0.02135 0.32385 " pathEditMode="relative" ptsTypes="AA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32385 L -0.13207 0.32385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07 0.32385 L -0.29191 0.32385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7745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Expansion Algorithm</a:t>
            </a:r>
            <a:endParaRPr lang="en-US" sz="4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792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dirty="0">
                <a:cs typeface="Arial" charset="0"/>
              </a:rPr>
              <a:t>Variables take label </a:t>
            </a:r>
            <a:r>
              <a:rPr lang="en-US" dirty="0" smtClean="0">
                <a:cs typeface="Arial" charset="0"/>
              </a:rPr>
              <a:t>l</a:t>
            </a:r>
            <a:r>
              <a:rPr lang="en-US" baseline="-25000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 or </a:t>
            </a:r>
            <a:r>
              <a:rPr lang="en-US" dirty="0">
                <a:cs typeface="Arial" charset="0"/>
              </a:rPr>
              <a:t>retain current 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36" y="6432192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Slide courtesy </a:t>
            </a:r>
            <a:r>
              <a:rPr lang="en-US" sz="2000" dirty="0" err="1" smtClean="0"/>
              <a:t>Pushmeet</a:t>
            </a:r>
            <a:r>
              <a:rPr lang="en-US" sz="2000" dirty="0" smtClean="0"/>
              <a:t> </a:t>
            </a:r>
            <a:r>
              <a:rPr lang="en-US" sz="2000" dirty="0" err="1" smtClean="0"/>
              <a:t>Kohli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95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48341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 of arc ≤ arc capacity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5842" y="2794419"/>
            <a:ext cx="3948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 is non-negative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44266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all vertex except </a:t>
            </a:r>
            <a:r>
              <a:rPr lang="en-US" sz="3200" dirty="0" err="1" smtClean="0"/>
              <a:t>s,t</a:t>
            </a:r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4378242" y="4494994"/>
            <a:ext cx="2710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Incoming flow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4044258" y="5277815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Outgoing flow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82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7745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Expansion Algorithm</a:t>
            </a:r>
            <a:endParaRPr lang="en-US" sz="40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789488" y="3073400"/>
          <a:ext cx="39592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Brush" r:id="rId3" imgW="4076190" imgH="3219899" progId="PBrush">
                  <p:embed/>
                </p:oleObj>
              </mc:Choice>
              <mc:Fallback>
                <p:oleObj name="PBrush" r:id="rId3" imgW="4076190" imgH="321989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073400"/>
                        <a:ext cx="3959225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787900" y="3074988"/>
          <a:ext cx="3960813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Brush" r:id="rId5" imgW="4086795" imgH="3219899" progId="PBrush">
                  <p:embed/>
                </p:oleObj>
              </mc:Choice>
              <mc:Fallback>
                <p:oleObj name="PBrush" r:id="rId5" imgW="4086795" imgH="321989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074988"/>
                        <a:ext cx="3960813" cy="305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87900" y="3070225"/>
          <a:ext cx="3960813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Brush" r:id="rId7" imgW="4076190" imgH="3172268" progId="PBrush">
                  <p:embed/>
                </p:oleObj>
              </mc:Choice>
              <mc:Fallback>
                <p:oleObj name="PBrush" r:id="rId7" imgW="4076190" imgH="317226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070225"/>
                        <a:ext cx="3960813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789488" y="3073400"/>
          <a:ext cx="395922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PBrush" r:id="rId9" imgW="4067743" imgH="3219899" progId="PBrush">
                  <p:embed/>
                </p:oleObj>
              </mc:Choice>
              <mc:Fallback>
                <p:oleObj name="PBrush" r:id="rId9" imgW="4067743" imgH="321989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3073400"/>
                        <a:ext cx="3959225" cy="306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70225"/>
            <a:ext cx="3960813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59563" y="2532063"/>
            <a:ext cx="504825" cy="288925"/>
          </a:xfrm>
          <a:prstGeom prst="rect">
            <a:avLst/>
          </a:prstGeom>
          <a:solidFill>
            <a:srgbClr val="A5230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z="1800"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62800" y="24606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Sky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59563" y="2170113"/>
            <a:ext cx="504825" cy="288925"/>
          </a:xfrm>
          <a:prstGeom prst="rect">
            <a:avLst/>
          </a:prstGeom>
          <a:solidFill>
            <a:srgbClr val="EED91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z="1800">
              <a:cs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162800" y="2098675"/>
            <a:ext cx="1296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House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659563" y="1450975"/>
            <a:ext cx="504825" cy="288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z="1800">
              <a:cs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162800" y="137953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Tree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659563" y="1811338"/>
            <a:ext cx="504825" cy="288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sz="1800">
              <a:ea typeface="+mn-ea"/>
              <a:cs typeface="Arial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162800" y="1739900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Ground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47813" y="242093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latin typeface="+mj-lt"/>
                <a:ea typeface="+mn-ea"/>
                <a:cs typeface="Arial" charset="0"/>
              </a:rPr>
              <a:t>Initialize with Tree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50825" y="2420938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latin typeface="+mj-lt"/>
                <a:ea typeface="+mn-ea"/>
                <a:cs typeface="Arial" charset="0"/>
              </a:rPr>
              <a:t>Status: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547813" y="242093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latin typeface="+mj-lt"/>
                <a:ea typeface="+mn-ea"/>
                <a:cs typeface="Arial" charset="0"/>
              </a:rPr>
              <a:t>Expand Ground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547813" y="242093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latin typeface="+mj-lt"/>
                <a:ea typeface="+mn-ea"/>
                <a:cs typeface="Arial" charset="0"/>
              </a:rPr>
              <a:t>Expand House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547813" y="242093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latin typeface="+mj-lt"/>
                <a:ea typeface="+mn-ea"/>
                <a:cs typeface="Arial" charset="0"/>
              </a:rPr>
              <a:t>Expand Sky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867400" y="1595438"/>
            <a:ext cx="649288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5867400" y="1955800"/>
            <a:ext cx="649288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5867400" y="2316163"/>
            <a:ext cx="649288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867400" y="2676525"/>
            <a:ext cx="649288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636" y="6432192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Slide courtesy </a:t>
            </a:r>
            <a:r>
              <a:rPr lang="en-US" sz="2000" dirty="0" err="1" smtClean="0"/>
              <a:t>Pushmeet</a:t>
            </a:r>
            <a:r>
              <a:rPr lang="en-US" sz="2000" dirty="0" smtClean="0"/>
              <a:t> </a:t>
            </a:r>
            <a:r>
              <a:rPr lang="en-US" sz="2000" dirty="0" err="1" smtClean="0"/>
              <a:t>Kohli</a:t>
            </a:r>
            <a:endParaRPr lang="en-US" sz="2000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792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dirty="0">
                <a:cs typeface="Arial" charset="0"/>
              </a:rPr>
              <a:t>Variables take label </a:t>
            </a:r>
            <a:r>
              <a:rPr lang="en-US" dirty="0" smtClean="0">
                <a:cs typeface="Arial" charset="0"/>
              </a:rPr>
              <a:t>l</a:t>
            </a:r>
            <a:r>
              <a:rPr lang="en-US" baseline="-25000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 or </a:t>
            </a:r>
            <a:r>
              <a:rPr lang="en-US" dirty="0">
                <a:cs typeface="Arial" charset="0"/>
              </a:rPr>
              <a:t>retain current label</a:t>
            </a:r>
          </a:p>
        </p:txBody>
      </p:sp>
    </p:spTree>
    <p:extLst>
      <p:ext uri="{BB962C8B-B14F-4D97-AF65-F5344CB8AC3E}">
        <p14:creationId xmlns:p14="http://schemas.microsoft.com/office/powerpoint/2010/main" val="4123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2" grpId="0"/>
      <p:bldP spid="22" grpId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7745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Expansion Algorithm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44247" y="1392053"/>
            <a:ext cx="645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Initialize labeling </a:t>
            </a:r>
            <a:r>
              <a:rPr lang="en-US" sz="2400" b="1" dirty="0" smtClean="0"/>
              <a:t>x</a:t>
            </a:r>
            <a:r>
              <a:rPr lang="en-US" sz="2400" dirty="0" smtClean="0"/>
              <a:t> = </a:t>
            </a:r>
            <a:r>
              <a:rPr lang="en-US" sz="2400" b="1" dirty="0" smtClean="0"/>
              <a:t>x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(say x</a:t>
            </a:r>
            <a:r>
              <a:rPr lang="en-US" sz="2400" baseline="30000" dirty="0" smtClean="0"/>
              <a:t>0</a:t>
            </a:r>
            <a:r>
              <a:rPr lang="en-US" sz="2400" baseline="-25000" dirty="0"/>
              <a:t>p</a:t>
            </a:r>
            <a:r>
              <a:rPr lang="en-US" sz="2400" dirty="0" smtClean="0"/>
              <a:t> = 0, for all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)</a:t>
            </a:r>
            <a:endParaRPr lang="en-US" sz="24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4247" y="2448067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α = 1, 2, … , h-1</a:t>
            </a:r>
            <a:endParaRPr lang="en-US" sz="24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4247" y="5174159"/>
            <a:ext cx="73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End</a:t>
            </a:r>
            <a:endParaRPr lang="en-US" sz="2400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750805" y="3086079"/>
            <a:ext cx="272392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aseline="30000" dirty="0" smtClean="0"/>
              <a:t>α</a:t>
            </a:r>
            <a:r>
              <a:rPr lang="en-US" sz="2400" dirty="0" smtClean="0"/>
              <a:t> = </a:t>
            </a:r>
            <a:r>
              <a:rPr lang="en-US" sz="2400" dirty="0" err="1" smtClean="0"/>
              <a:t>argmin</a:t>
            </a:r>
            <a:r>
              <a:rPr lang="en-US" sz="2400" b="1" baseline="-25000" dirty="0" err="1" smtClean="0"/>
              <a:t>x</a:t>
            </a:r>
            <a:r>
              <a:rPr lang="en-US" sz="2400" baseline="-25000" dirty="0" smtClean="0"/>
              <a:t>’</a:t>
            </a:r>
            <a:r>
              <a:rPr lang="en-US" sz="2400" dirty="0" smtClean="0"/>
              <a:t> E(</a:t>
            </a:r>
            <a:r>
              <a:rPr lang="en-US" sz="2400" b="1" dirty="0" smtClean="0"/>
              <a:t>x</a:t>
            </a:r>
            <a:r>
              <a:rPr lang="en-US" sz="2400" dirty="0" smtClean="0"/>
              <a:t>’) </a:t>
            </a:r>
          </a:p>
          <a:p>
            <a:endParaRPr lang="en-US" sz="2400" dirty="0"/>
          </a:p>
          <a:p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r>
              <a:rPr lang="en-US" sz="2400" dirty="0" err="1" smtClean="0"/>
              <a:t>x’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charset="0"/>
              </a:rPr>
              <a:t> {</a:t>
            </a:r>
            <a:r>
              <a:rPr lang="en-US" sz="2400" dirty="0" err="1" smtClean="0">
                <a:sym typeface="Symbol" charset="0"/>
              </a:rPr>
              <a:t>x</a:t>
            </a:r>
            <a:r>
              <a:rPr lang="en-US" sz="2400" baseline="-25000" dirty="0" err="1" smtClean="0">
                <a:sym typeface="Symbol" charset="0"/>
              </a:rPr>
              <a:t>p</a:t>
            </a:r>
            <a:r>
              <a:rPr lang="en-US" sz="2400" dirty="0" smtClean="0">
                <a:sym typeface="Symbol" charset="0"/>
              </a:rPr>
              <a:t>} U {l</a:t>
            </a:r>
            <a:r>
              <a:rPr lang="en-US" sz="2400" baseline="-25000" dirty="0" smtClean="0"/>
              <a:t>α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50805" y="4590384"/>
            <a:ext cx="2057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 </a:t>
            </a:r>
            <a:r>
              <a:rPr lang="en-US" sz="2400" b="1" dirty="0" smtClean="0"/>
              <a:t>x</a:t>
            </a:r>
            <a:r>
              <a:rPr lang="en-US" sz="2400" dirty="0" smtClean="0"/>
              <a:t> = </a:t>
            </a:r>
            <a:r>
              <a:rPr lang="en-US" sz="2400" b="1" dirty="0" smtClean="0"/>
              <a:t>x</a:t>
            </a:r>
            <a:r>
              <a:rPr lang="en-US" sz="2400" baseline="30000" dirty="0" smtClean="0"/>
              <a:t>α</a:t>
            </a:r>
            <a:r>
              <a:rPr lang="en-US" sz="2400" dirty="0" smtClean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1765" y="6384849"/>
            <a:ext cx="466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Boykov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Veksler</a:t>
            </a:r>
            <a:r>
              <a:rPr lang="en-US" sz="2400" dirty="0" smtClean="0">
                <a:solidFill>
                  <a:srgbClr val="1F497D"/>
                </a:solidFill>
              </a:rPr>
              <a:t> and </a:t>
            </a:r>
            <a:r>
              <a:rPr lang="en-US" sz="2400" dirty="0" err="1" smtClean="0">
                <a:solidFill>
                  <a:srgbClr val="1F497D"/>
                </a:solidFill>
              </a:rPr>
              <a:t>Zabih</a:t>
            </a:r>
            <a:r>
              <a:rPr lang="en-US" sz="2400" dirty="0" smtClean="0">
                <a:solidFill>
                  <a:srgbClr val="1F497D"/>
                </a:solidFill>
              </a:rPr>
              <a:t>, 2001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31" name="Right Brace 30"/>
          <p:cNvSpPr/>
          <p:nvPr/>
        </p:nvSpPr>
        <p:spPr>
          <a:xfrm>
            <a:off x="6319171" y="2448067"/>
            <a:ext cx="867077" cy="3022459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159624" y="3413528"/>
            <a:ext cx="194701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Repeat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until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convergence</a:t>
            </a:r>
            <a:endParaRPr lang="en-US" sz="24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23" grpId="0"/>
      <p:bldP spid="25" grpId="0"/>
      <p:bldP spid="31" grpId="0" animBg="1"/>
      <p:bldP spid="3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7745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Expansion Algorithm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" y="1219200"/>
            <a:ext cx="64117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Restriction on pairwise potentials?</a:t>
            </a:r>
            <a:endParaRPr lang="en-US" sz="32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2743200"/>
            <a:ext cx="67943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θ</a:t>
            </a:r>
            <a:r>
              <a:rPr lang="en-US" sz="3200" baseline="-25000" dirty="0" err="1" smtClean="0"/>
              <a:t>pq</a:t>
            </a:r>
            <a:r>
              <a:rPr lang="en-US" sz="3200" dirty="0" smtClean="0"/>
              <a:t>(</a:t>
            </a:r>
            <a:r>
              <a:rPr lang="en-US" sz="3200" dirty="0" err="1" smtClean="0"/>
              <a:t>i,k</a:t>
            </a:r>
            <a:r>
              <a:rPr lang="en-US" sz="3200" dirty="0" smtClean="0"/>
              <a:t>) + </a:t>
            </a:r>
            <a:r>
              <a:rPr lang="en-US" sz="3200" dirty="0" err="1" smtClean="0"/>
              <a:t>θ</a:t>
            </a:r>
            <a:r>
              <a:rPr lang="en-US" sz="3200" baseline="-25000" dirty="0" err="1" smtClean="0"/>
              <a:t>pq</a:t>
            </a:r>
            <a:r>
              <a:rPr lang="en-US" sz="3200" dirty="0"/>
              <a:t>(</a:t>
            </a:r>
            <a:r>
              <a:rPr lang="en-US" sz="3200" dirty="0" smtClean="0"/>
              <a:t>α,α) ≤ </a:t>
            </a:r>
            <a:r>
              <a:rPr lang="en-US" sz="3200" dirty="0" err="1" smtClean="0"/>
              <a:t>θ</a:t>
            </a:r>
            <a:r>
              <a:rPr lang="en-US" sz="3200" baseline="-25000" dirty="0" err="1" smtClean="0"/>
              <a:t>pq</a:t>
            </a:r>
            <a:r>
              <a:rPr lang="en-US" sz="3200" dirty="0" smtClean="0"/>
              <a:t>(</a:t>
            </a:r>
            <a:r>
              <a:rPr lang="en-US" sz="3200" dirty="0" err="1" smtClean="0"/>
              <a:t>i</a:t>
            </a:r>
            <a:r>
              <a:rPr lang="en-US" sz="3200" dirty="0" smtClean="0"/>
              <a:t>,α) </a:t>
            </a:r>
            <a:r>
              <a:rPr lang="en-US" sz="3200" dirty="0"/>
              <a:t>+ </a:t>
            </a:r>
            <a:r>
              <a:rPr lang="en-US" sz="3200" dirty="0" err="1" smtClean="0"/>
              <a:t>θ</a:t>
            </a:r>
            <a:r>
              <a:rPr lang="en-US" sz="3200" baseline="-25000" dirty="0" err="1" smtClean="0"/>
              <a:t>pq</a:t>
            </a:r>
            <a:r>
              <a:rPr lang="en-US" sz="3200" dirty="0"/>
              <a:t>(</a:t>
            </a:r>
            <a:r>
              <a:rPr lang="en-US" sz="3200" dirty="0" smtClean="0"/>
              <a:t>α,k)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158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7745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 – </a:t>
            </a:r>
            <a:r>
              <a:rPr lang="en-US" sz="4000" dirty="0" err="1" smtClean="0"/>
              <a:t>Denoising</a:t>
            </a:r>
            <a:r>
              <a:rPr lang="en-US" sz="4000" dirty="0" smtClean="0"/>
              <a:t> + </a:t>
            </a:r>
            <a:r>
              <a:rPr lang="en-US" sz="4000" dirty="0" err="1" smtClean="0"/>
              <a:t>Inpainting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25" y="1620235"/>
            <a:ext cx="3251200" cy="3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137" y="1620235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7745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 – </a:t>
            </a:r>
            <a:r>
              <a:rPr lang="en-US" sz="4000" dirty="0" err="1" smtClean="0"/>
              <a:t>Denoising</a:t>
            </a:r>
            <a:r>
              <a:rPr lang="en-US" sz="4000" dirty="0" smtClean="0"/>
              <a:t> + </a:t>
            </a:r>
            <a:r>
              <a:rPr lang="en-US" sz="4000" dirty="0" err="1" smtClean="0"/>
              <a:t>Inpainting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25" y="1620235"/>
            <a:ext cx="3251200" cy="3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37" y="1620235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137" y="1620235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7745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 – </a:t>
            </a:r>
            <a:r>
              <a:rPr lang="en-US" sz="4000" dirty="0" err="1" smtClean="0"/>
              <a:t>Denoising</a:t>
            </a:r>
            <a:r>
              <a:rPr lang="en-US" sz="4000" dirty="0" smtClean="0"/>
              <a:t> + </a:t>
            </a:r>
            <a:r>
              <a:rPr lang="en-US" sz="4000" dirty="0" err="1" smtClean="0"/>
              <a:t>Inpainting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3" y="1455651"/>
            <a:ext cx="3285864" cy="4821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11" y="1455651"/>
            <a:ext cx="3298077" cy="48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7745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 – </a:t>
            </a:r>
            <a:r>
              <a:rPr lang="en-US" sz="4000" dirty="0" err="1" smtClean="0"/>
              <a:t>Denoising</a:t>
            </a:r>
            <a:r>
              <a:rPr lang="en-US" sz="4000" dirty="0" smtClean="0"/>
              <a:t> + </a:t>
            </a:r>
            <a:r>
              <a:rPr lang="en-US" sz="4000" dirty="0" err="1" smtClean="0"/>
              <a:t>Inpainting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3" y="1455651"/>
            <a:ext cx="3285864" cy="4821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11" y="1455651"/>
            <a:ext cx="3298077" cy="48389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410" y="1455651"/>
            <a:ext cx="3298077" cy="48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2575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</a:t>
            </a:r>
            <a:r>
              <a:rPr lang="en-US" sz="3200" dirty="0"/>
              <a:t>a) </a:t>
            </a:r>
            <a:r>
              <a:rPr lang="en-US" sz="3200" dirty="0" smtClean="0"/>
              <a:t>≤ c(a) 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5842" y="2794419"/>
            <a:ext cx="3948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 is non-negative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45406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all vertex except </a:t>
            </a:r>
            <a:r>
              <a:rPr lang="en-US" sz="3200" dirty="0" err="1" smtClean="0"/>
              <a:t>s,t</a:t>
            </a:r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4378242" y="4494994"/>
            <a:ext cx="2710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Incoming flow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4044258" y="5277815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Outgoing flow</a:t>
            </a:r>
            <a:endParaRPr lang="en-US" sz="32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5" name="Straight Arrow Connector 34"/>
          <p:cNvCxnSpPr>
            <a:stCxn id="31" idx="6"/>
            <a:endCxn id="32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5"/>
            <a:endCxn id="34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  <a:endCxn id="33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2"/>
            <a:endCxn id="33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>
            <a:stCxn id="43" idx="4"/>
            <a:endCxn id="31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4"/>
            <a:endCxn id="32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57" name="Straight Arrow Connector 56"/>
          <p:cNvCxnSpPr>
            <a:stCxn id="33" idx="4"/>
            <a:endCxn id="44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4" idx="4"/>
            <a:endCxn id="44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5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2575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</a:t>
            </a:r>
            <a:r>
              <a:rPr lang="en-US" sz="3200" dirty="0"/>
              <a:t>a) </a:t>
            </a:r>
            <a:r>
              <a:rPr lang="en-US" sz="3200" dirty="0" smtClean="0"/>
              <a:t>≤ c(a) 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44266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all vertex except </a:t>
            </a:r>
            <a:r>
              <a:rPr lang="en-US" sz="3200" dirty="0" err="1" smtClean="0"/>
              <a:t>s,t</a:t>
            </a:r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4378242" y="4494994"/>
            <a:ext cx="2710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Incoming flow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4044258" y="5277815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Outgoing flow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225842" y="2794419"/>
            <a:ext cx="2111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flow(a) ≥ 0</a:t>
            </a:r>
            <a:endParaRPr lang="en-US" sz="3200" dirty="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6" name="Straight Arrow Connector 35"/>
          <p:cNvCxnSpPr>
            <a:stCxn id="32" idx="6"/>
            <a:endCxn id="33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5"/>
            <a:endCxn id="35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3"/>
            <a:endCxn id="34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4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/>
          <p:cNvCxnSpPr>
            <a:stCxn id="44" idx="4"/>
            <a:endCxn id="32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3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58" name="Straight Arrow Connector 57"/>
          <p:cNvCxnSpPr>
            <a:stCxn id="34" idx="4"/>
            <a:endCxn id="45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5" idx="4"/>
            <a:endCxn id="45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2575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</a:t>
            </a:r>
            <a:r>
              <a:rPr lang="en-US" sz="3200" dirty="0"/>
              <a:t>a) </a:t>
            </a:r>
            <a:r>
              <a:rPr lang="en-US" sz="3200" dirty="0" smtClean="0"/>
              <a:t>≤ c(a) 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5842" y="2794419"/>
            <a:ext cx="2111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flow(a) ≥ 0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3510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</a:t>
            </a:r>
            <a:r>
              <a:rPr lang="en-US" sz="3200" dirty="0"/>
              <a:t>all </a:t>
            </a:r>
            <a:r>
              <a:rPr lang="en-US" sz="3200" dirty="0" smtClean="0"/>
              <a:t>v </a:t>
            </a:r>
            <a:r>
              <a:rPr lang="en-US" sz="3200" dirty="0">
                <a:sym typeface="Symbol" charset="0"/>
              </a:rPr>
              <a:t> V \ {</a:t>
            </a:r>
            <a:r>
              <a:rPr lang="en-US" sz="3200" dirty="0" err="1">
                <a:sym typeface="Symbol" charset="0"/>
              </a:rPr>
              <a:t>s,t</a:t>
            </a:r>
            <a:r>
              <a:rPr lang="en-US" sz="3200" dirty="0">
                <a:sym typeface="Symbol" charset="0"/>
              </a:rPr>
              <a:t>}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4378242" y="4494994"/>
            <a:ext cx="2710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Incoming flow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4044258" y="5277815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Outgoing flow</a:t>
            </a:r>
            <a:endParaRPr lang="en-US" sz="32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5" name="Straight Arrow Connector 34"/>
          <p:cNvCxnSpPr>
            <a:stCxn id="31" idx="6"/>
            <a:endCxn id="32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5"/>
            <a:endCxn id="34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  <a:endCxn id="33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2"/>
            <a:endCxn id="33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>
            <a:stCxn id="43" idx="4"/>
            <a:endCxn id="31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4"/>
            <a:endCxn id="32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57" name="Straight Arrow Connector 56"/>
          <p:cNvCxnSpPr>
            <a:stCxn id="33" idx="4"/>
            <a:endCxn id="44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4" idx="4"/>
            <a:endCxn id="44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lvl="1"/>
            <a:r>
              <a:rPr lang="en-US" dirty="0" smtClean="0"/>
              <a:t>Functions and Excess Functions</a:t>
            </a:r>
          </a:p>
          <a:p>
            <a:pPr lvl="1"/>
            <a:r>
              <a:rPr lang="en-US" dirty="0" smtClean="0"/>
              <a:t>s-t Flow</a:t>
            </a:r>
          </a:p>
          <a:p>
            <a:pPr lvl="1"/>
            <a:r>
              <a:rPr lang="en-US" dirty="0" smtClean="0"/>
              <a:t>s-t Cut</a:t>
            </a:r>
          </a:p>
          <a:p>
            <a:pPr lvl="1"/>
            <a:r>
              <a:rPr lang="en-US" dirty="0" smtClean="0"/>
              <a:t>Flows vs. Cuts</a:t>
            </a:r>
          </a:p>
          <a:p>
            <a:pPr lvl="1"/>
            <a:endParaRPr lang="en-US" dirty="0"/>
          </a:p>
          <a:p>
            <a:r>
              <a:rPr lang="en-US" dirty="0" smtClean="0"/>
              <a:t>Maximum Flow</a:t>
            </a:r>
            <a:endParaRPr lang="en-US" dirty="0"/>
          </a:p>
          <a:p>
            <a:r>
              <a:rPr lang="en-US" dirty="0" smtClean="0"/>
              <a:t>Algorithms</a:t>
            </a:r>
          </a:p>
          <a:p>
            <a:r>
              <a:rPr lang="en-US" dirty="0" smtClean="0"/>
              <a:t>Energy minimization with max flow/min cut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3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2575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</a:t>
            </a:r>
            <a:r>
              <a:rPr lang="en-US" sz="3200" dirty="0"/>
              <a:t>a) </a:t>
            </a:r>
            <a:r>
              <a:rPr lang="en-US" sz="3200" dirty="0" smtClean="0"/>
              <a:t>≤ c(a) 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5842" y="2794419"/>
            <a:ext cx="2111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flow(a) ≥ 0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3510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</a:t>
            </a:r>
            <a:r>
              <a:rPr lang="en-US" sz="3200" dirty="0"/>
              <a:t>all </a:t>
            </a:r>
            <a:r>
              <a:rPr lang="en-US" sz="3200" dirty="0" smtClean="0"/>
              <a:t>v </a:t>
            </a:r>
            <a:r>
              <a:rPr lang="en-US" sz="3200" dirty="0">
                <a:sym typeface="Symbol" charset="0"/>
              </a:rPr>
              <a:t> V \ {</a:t>
            </a:r>
            <a:r>
              <a:rPr lang="en-US" sz="3200" dirty="0" err="1">
                <a:sym typeface="Symbol" charset="0"/>
              </a:rPr>
              <a:t>s,t</a:t>
            </a:r>
            <a:r>
              <a:rPr lang="en-US" sz="3200" dirty="0">
                <a:sym typeface="Symbol" charset="0"/>
              </a:rPr>
              <a:t>}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4044258" y="5277815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Outgoing flow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78242" y="4494994"/>
            <a:ext cx="3300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Σ</a:t>
            </a:r>
            <a:r>
              <a:rPr lang="en-US" sz="3200" baseline="-25000" dirty="0"/>
              <a:t>(</a:t>
            </a:r>
            <a:r>
              <a:rPr lang="en-US" sz="3200" baseline="-25000" dirty="0" err="1"/>
              <a:t>u</a:t>
            </a:r>
            <a:r>
              <a:rPr lang="en-US" sz="3200" baseline="-25000" dirty="0" err="1" smtClean="0"/>
              <a:t>,v</a:t>
            </a:r>
            <a:r>
              <a:rPr lang="en-US" sz="3200" baseline="-25000" dirty="0" smtClean="0"/>
              <a:t>)</a:t>
            </a:r>
            <a:r>
              <a:rPr lang="en-US" sz="3200" baseline="-25000" dirty="0">
                <a:sym typeface="Symbol" charset="0"/>
              </a:rPr>
              <a:t>A</a:t>
            </a:r>
            <a:r>
              <a:rPr lang="en-US" sz="3200" dirty="0"/>
              <a:t> flow</a:t>
            </a:r>
            <a:r>
              <a:rPr lang="en-US" sz="3200" dirty="0" smtClean="0"/>
              <a:t>((</a:t>
            </a:r>
            <a:r>
              <a:rPr lang="en-US" sz="3200" dirty="0" err="1" smtClean="0"/>
              <a:t>u,v</a:t>
            </a:r>
            <a:r>
              <a:rPr lang="en-US" sz="3200" dirty="0" smtClean="0"/>
              <a:t>))</a:t>
            </a:r>
            <a:endParaRPr lang="en-US" sz="3200" dirty="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9" name="Straight Arrow Connector 38"/>
          <p:cNvCxnSpPr>
            <a:stCxn id="34" idx="6"/>
            <a:endCxn id="35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5"/>
            <a:endCxn id="37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3"/>
            <a:endCxn id="36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6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/>
          <p:cNvCxnSpPr>
            <a:stCxn id="46" idx="4"/>
            <a:endCxn id="34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4"/>
            <a:endCxn id="35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60" name="Straight Arrow Connector 59"/>
          <p:cNvCxnSpPr>
            <a:stCxn id="36" idx="4"/>
            <a:endCxn id="47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7" idx="4"/>
            <a:endCxn id="47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8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2575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</a:t>
            </a:r>
            <a:r>
              <a:rPr lang="en-US" sz="3200" dirty="0"/>
              <a:t>a) </a:t>
            </a:r>
            <a:r>
              <a:rPr lang="en-US" sz="3200" dirty="0" smtClean="0"/>
              <a:t>≤ c(a) 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5842" y="2794419"/>
            <a:ext cx="2111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flow(a) ≥ 0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3510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</a:t>
            </a:r>
            <a:r>
              <a:rPr lang="en-US" sz="3200" dirty="0"/>
              <a:t>all </a:t>
            </a:r>
            <a:r>
              <a:rPr lang="en-US" sz="3200" dirty="0" smtClean="0"/>
              <a:t>v </a:t>
            </a:r>
            <a:r>
              <a:rPr lang="en-US" sz="3200" dirty="0">
                <a:sym typeface="Symbol" charset="0"/>
              </a:rPr>
              <a:t> V \ {</a:t>
            </a:r>
            <a:r>
              <a:rPr lang="en-US" sz="3200" dirty="0" err="1">
                <a:sym typeface="Symbol" charset="0"/>
              </a:rPr>
              <a:t>s,t</a:t>
            </a:r>
            <a:r>
              <a:rPr lang="en-US" sz="3200" dirty="0">
                <a:sym typeface="Symbol" charset="0"/>
              </a:rPr>
              <a:t>}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4044258" y="5277815"/>
            <a:ext cx="36341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en-US" sz="3200" dirty="0" err="1"/>
              <a:t>Σ</a:t>
            </a:r>
            <a:r>
              <a:rPr lang="en-US" sz="3200" baseline="-25000" dirty="0" smtClean="0"/>
              <a:t>(</a:t>
            </a:r>
            <a:r>
              <a:rPr lang="en-US" sz="3200" baseline="-25000" dirty="0" err="1" smtClean="0"/>
              <a:t>v,u</a:t>
            </a:r>
            <a:r>
              <a:rPr lang="en-US" sz="3200" baseline="-25000" dirty="0" smtClean="0"/>
              <a:t>)</a:t>
            </a:r>
            <a:r>
              <a:rPr lang="en-US" sz="3200" baseline="-25000" dirty="0">
                <a:sym typeface="Symbol" charset="0"/>
              </a:rPr>
              <a:t>A</a:t>
            </a:r>
            <a:r>
              <a:rPr lang="en-US" sz="3200" dirty="0"/>
              <a:t> flow(</a:t>
            </a:r>
            <a:r>
              <a:rPr lang="en-US" sz="3200" dirty="0" smtClean="0"/>
              <a:t>(</a:t>
            </a:r>
            <a:r>
              <a:rPr lang="en-US" sz="3200" dirty="0" err="1" smtClean="0"/>
              <a:t>v,u</a:t>
            </a:r>
            <a:r>
              <a:rPr lang="en-US" sz="3200" dirty="0" smtClean="0"/>
              <a:t>)</a:t>
            </a:r>
            <a:r>
              <a:rPr lang="en-US" sz="3200" dirty="0"/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78242" y="4494994"/>
            <a:ext cx="3300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Σ</a:t>
            </a:r>
            <a:r>
              <a:rPr lang="en-US" sz="3200" baseline="-25000" dirty="0"/>
              <a:t>(</a:t>
            </a:r>
            <a:r>
              <a:rPr lang="en-US" sz="3200" baseline="-25000" dirty="0" err="1"/>
              <a:t>u</a:t>
            </a:r>
            <a:r>
              <a:rPr lang="en-US" sz="3200" baseline="-25000" dirty="0" err="1" smtClean="0"/>
              <a:t>,v</a:t>
            </a:r>
            <a:r>
              <a:rPr lang="en-US" sz="3200" baseline="-25000" dirty="0" smtClean="0"/>
              <a:t>)</a:t>
            </a:r>
            <a:r>
              <a:rPr lang="en-US" sz="3200" baseline="-25000" dirty="0">
                <a:sym typeface="Symbol" charset="0"/>
              </a:rPr>
              <a:t>A</a:t>
            </a:r>
            <a:r>
              <a:rPr lang="en-US" sz="3200" dirty="0"/>
              <a:t> flow</a:t>
            </a:r>
            <a:r>
              <a:rPr lang="en-US" sz="3200" dirty="0" smtClean="0"/>
              <a:t>((</a:t>
            </a:r>
            <a:r>
              <a:rPr lang="en-US" sz="3200" dirty="0" err="1" smtClean="0"/>
              <a:t>u,v</a:t>
            </a:r>
            <a:r>
              <a:rPr lang="en-US" sz="3200" dirty="0" smtClean="0"/>
              <a:t>))</a:t>
            </a:r>
            <a:endParaRPr lang="en-US" sz="32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6" name="Straight Arrow Connector 35"/>
          <p:cNvCxnSpPr>
            <a:stCxn id="31" idx="6"/>
            <a:endCxn id="32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5"/>
            <a:endCxn id="35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34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4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/>
          <p:cNvCxnSpPr>
            <a:stCxn id="44" idx="4"/>
            <a:endCxn id="31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2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57" name="Straight Arrow Connector 56"/>
          <p:cNvCxnSpPr>
            <a:stCxn id="34" idx="4"/>
            <a:endCxn id="45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5" idx="4"/>
            <a:endCxn id="45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6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2575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</a:t>
            </a:r>
            <a:r>
              <a:rPr lang="en-US" sz="3200" dirty="0"/>
              <a:t>a) </a:t>
            </a:r>
            <a:r>
              <a:rPr lang="en-US" sz="3200" dirty="0" smtClean="0"/>
              <a:t>≤ c(a) 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5842" y="2794419"/>
            <a:ext cx="2111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flow(a) ≥ 0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3510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</a:t>
            </a:r>
            <a:r>
              <a:rPr lang="en-US" sz="3200" dirty="0"/>
              <a:t>all </a:t>
            </a:r>
            <a:r>
              <a:rPr lang="en-US" sz="3200" dirty="0" smtClean="0"/>
              <a:t>v </a:t>
            </a:r>
            <a:r>
              <a:rPr lang="en-US" sz="3200" dirty="0">
                <a:sym typeface="Symbol" charset="0"/>
              </a:rPr>
              <a:t> V \ {</a:t>
            </a:r>
            <a:r>
              <a:rPr lang="en-US" sz="3200" dirty="0" err="1">
                <a:sym typeface="Symbol" charset="0"/>
              </a:rPr>
              <a:t>s,t</a:t>
            </a:r>
            <a:r>
              <a:rPr lang="en-US" sz="3200" dirty="0">
                <a:sym typeface="Symbol" charset="0"/>
              </a:rPr>
              <a:t>}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78242" y="4494994"/>
            <a:ext cx="2119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(v) = 0</a:t>
            </a:r>
            <a:endParaRPr lang="en-US" sz="32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6" name="Straight Arrow Connector 35"/>
          <p:cNvCxnSpPr>
            <a:stCxn id="31" idx="6"/>
            <a:endCxn id="32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5"/>
            <a:endCxn id="35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34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4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/>
          <p:cNvCxnSpPr>
            <a:stCxn id="44" idx="4"/>
            <a:endCxn id="31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2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57" name="Straight Arrow Connector 56"/>
          <p:cNvCxnSpPr>
            <a:stCxn id="34" idx="4"/>
            <a:endCxn id="45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5" idx="4"/>
            <a:endCxn id="45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2575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</a:t>
            </a:r>
            <a:r>
              <a:rPr lang="en-US" sz="3200" dirty="0"/>
              <a:t>a) </a:t>
            </a:r>
            <a:r>
              <a:rPr lang="en-US" sz="3200" dirty="0" smtClean="0"/>
              <a:t>≤ c(a) 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5842" y="2794419"/>
            <a:ext cx="2111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flow(a) ≥ 0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3510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</a:t>
            </a:r>
            <a:r>
              <a:rPr lang="en-US" sz="3200" dirty="0"/>
              <a:t>all </a:t>
            </a:r>
            <a:r>
              <a:rPr lang="en-US" sz="3200" dirty="0" smtClean="0"/>
              <a:t>v </a:t>
            </a:r>
            <a:r>
              <a:rPr lang="en-US" sz="3200" dirty="0">
                <a:sym typeface="Symbol" charset="0"/>
              </a:rPr>
              <a:t> V \ {</a:t>
            </a:r>
            <a:r>
              <a:rPr lang="en-US" sz="3200" dirty="0" err="1">
                <a:sym typeface="Symbol" charset="0"/>
              </a:rPr>
              <a:t>s,t</a:t>
            </a:r>
            <a:r>
              <a:rPr lang="en-US" sz="3200" dirty="0">
                <a:sym typeface="Symbol" charset="0"/>
              </a:rPr>
              <a:t>}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78242" y="4494994"/>
            <a:ext cx="2119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(v) = 0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78242" y="579123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544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2575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</a:t>
            </a:r>
            <a:r>
              <a:rPr lang="en-US" sz="3200" dirty="0"/>
              <a:t>a) </a:t>
            </a:r>
            <a:r>
              <a:rPr lang="en-US" sz="3200" dirty="0" smtClean="0"/>
              <a:t>≤ c(a) 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5842" y="2794419"/>
            <a:ext cx="2111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flow(a) ≥ 0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3510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</a:t>
            </a:r>
            <a:r>
              <a:rPr lang="en-US" sz="3200" dirty="0"/>
              <a:t>all </a:t>
            </a:r>
            <a:r>
              <a:rPr lang="en-US" sz="3200" dirty="0" smtClean="0"/>
              <a:t>v </a:t>
            </a:r>
            <a:r>
              <a:rPr lang="en-US" sz="3200" dirty="0">
                <a:sym typeface="Symbol" charset="0"/>
              </a:rPr>
              <a:t> V \ {</a:t>
            </a:r>
            <a:r>
              <a:rPr lang="en-US" sz="3200" dirty="0" err="1">
                <a:sym typeface="Symbol" charset="0"/>
              </a:rPr>
              <a:t>s,t</a:t>
            </a:r>
            <a:r>
              <a:rPr lang="en-US" sz="3200" dirty="0">
                <a:sym typeface="Symbol" charset="0"/>
              </a:rPr>
              <a:t>}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78242" y="4494994"/>
            <a:ext cx="2119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(v) = 0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7909" y="3375992"/>
            <a:ext cx="549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-1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09" y="1565941"/>
            <a:ext cx="549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-1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07518" y="5516548"/>
            <a:ext cx="549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-1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8242" y="579123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591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Flow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09133" y="996131"/>
            <a:ext cx="4066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 flow: 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R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09133" y="1864527"/>
            <a:ext cx="2575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</a:t>
            </a:r>
            <a:r>
              <a:rPr lang="en-US" sz="3200" dirty="0"/>
              <a:t>a) </a:t>
            </a:r>
            <a:r>
              <a:rPr lang="en-US" sz="3200" dirty="0" smtClean="0"/>
              <a:t>≤ c(a) 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25842" y="2794419"/>
            <a:ext cx="2111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flow(a) ≥ 0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225842" y="3671583"/>
            <a:ext cx="3510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</a:t>
            </a:r>
            <a:r>
              <a:rPr lang="en-US" sz="3200" dirty="0"/>
              <a:t>all </a:t>
            </a:r>
            <a:r>
              <a:rPr lang="en-US" sz="3200" dirty="0" smtClean="0"/>
              <a:t>v </a:t>
            </a:r>
            <a:r>
              <a:rPr lang="en-US" sz="3200" dirty="0">
                <a:sym typeface="Symbol" charset="0"/>
              </a:rPr>
              <a:t> V \ {</a:t>
            </a:r>
            <a:r>
              <a:rPr lang="en-US" sz="3200" dirty="0" err="1">
                <a:sym typeface="Symbol" charset="0"/>
              </a:rPr>
              <a:t>s,t</a:t>
            </a:r>
            <a:r>
              <a:rPr lang="en-US" sz="3200" dirty="0">
                <a:sym typeface="Symbol" charset="0"/>
              </a:rPr>
              <a:t>}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78242" y="4494994"/>
            <a:ext cx="2119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(v) = 0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7909" y="3375992"/>
            <a:ext cx="526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09" y="1565941"/>
            <a:ext cx="526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07518" y="5516548"/>
            <a:ext cx="526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8242" y="5791236"/>
            <a:ext cx="765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975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Value of s-t Flow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4397921" y="2596013"/>
            <a:ext cx="34694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Outgoing flow of s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4063937" y="3378834"/>
            <a:ext cx="37196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Incoming flow of s</a:t>
            </a:r>
            <a:endParaRPr lang="en-US" sz="3200" dirty="0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43" name="Straight Arrow Connector 42"/>
          <p:cNvCxnSpPr>
            <a:stCxn id="39" idx="6"/>
            <a:endCxn id="40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5"/>
            <a:endCxn id="42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3"/>
            <a:endCxn id="41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2"/>
            <a:endCxn id="41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6" name="Straight Arrow Connector 55"/>
          <p:cNvCxnSpPr>
            <a:stCxn id="54" idx="4"/>
            <a:endCxn id="39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4"/>
            <a:endCxn id="40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62" name="Straight Arrow Connector 61"/>
          <p:cNvCxnSpPr>
            <a:stCxn id="41" idx="4"/>
            <a:endCxn id="55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2" idx="4"/>
            <a:endCxn id="55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8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Value of s-t Flow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97921" y="2596013"/>
            <a:ext cx="3262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Σ</a:t>
            </a:r>
            <a:r>
              <a:rPr lang="en-US" sz="3200" baseline="-25000" dirty="0" smtClean="0"/>
              <a:t>(</a:t>
            </a:r>
            <a:r>
              <a:rPr lang="en-US" sz="3200" baseline="-25000" dirty="0" err="1" smtClean="0"/>
              <a:t>s,v</a:t>
            </a:r>
            <a:r>
              <a:rPr lang="en-US" sz="3200" baseline="-25000" dirty="0" smtClean="0"/>
              <a:t>)</a:t>
            </a:r>
            <a:r>
              <a:rPr lang="en-US" sz="3200" baseline="-25000" dirty="0" smtClean="0">
                <a:sym typeface="Symbol" charset="0"/>
              </a:rPr>
              <a:t>A</a:t>
            </a:r>
            <a:r>
              <a:rPr lang="en-US" sz="3200" dirty="0" smtClean="0"/>
              <a:t> flow((</a:t>
            </a:r>
            <a:r>
              <a:rPr lang="en-US" sz="3200" dirty="0" err="1" smtClean="0"/>
              <a:t>s,v</a:t>
            </a:r>
            <a:r>
              <a:rPr lang="en-US" sz="3200" dirty="0" smtClean="0"/>
              <a:t>))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063937" y="3378834"/>
            <a:ext cx="3551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Σ</a:t>
            </a:r>
            <a:r>
              <a:rPr lang="en-US" sz="3200" baseline="-25000" dirty="0" smtClean="0"/>
              <a:t>(</a:t>
            </a:r>
            <a:r>
              <a:rPr lang="en-US" sz="3200" baseline="-25000" dirty="0" err="1" smtClean="0"/>
              <a:t>u,s</a:t>
            </a:r>
            <a:r>
              <a:rPr lang="en-US" sz="3200" baseline="-25000" dirty="0" smtClean="0"/>
              <a:t>)</a:t>
            </a:r>
            <a:r>
              <a:rPr lang="en-US" sz="3200" baseline="-25000" dirty="0" smtClean="0">
                <a:sym typeface="Symbol" charset="0"/>
              </a:rPr>
              <a:t>A</a:t>
            </a:r>
            <a:r>
              <a:rPr lang="en-US" sz="3200" dirty="0" smtClean="0"/>
              <a:t> flow((</a:t>
            </a:r>
            <a:r>
              <a:rPr lang="en-US" sz="3200" dirty="0" err="1" smtClean="0"/>
              <a:t>u,s</a:t>
            </a:r>
            <a:r>
              <a:rPr lang="en-US" sz="3200" dirty="0" smtClean="0"/>
              <a:t>))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340800" y="1468803"/>
            <a:ext cx="15600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(s)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373903" y="1468803"/>
            <a:ext cx="13322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(t)</a:t>
            </a:r>
            <a:endParaRPr lang="en-US" sz="32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36" name="Straight Arrow Connector 35"/>
          <p:cNvCxnSpPr>
            <a:stCxn id="31" idx="6"/>
            <a:endCxn id="32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5"/>
            <a:endCxn id="34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3"/>
            <a:endCxn id="33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33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/>
          <p:cNvCxnSpPr>
            <a:stCxn id="45" idx="4"/>
            <a:endCxn id="31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4"/>
            <a:endCxn id="32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53" name="Straight Arrow Connector 52"/>
          <p:cNvCxnSpPr>
            <a:stCxn id="33" idx="4"/>
            <a:endCxn id="46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4" idx="4"/>
            <a:endCxn id="46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Value of s-t Flow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7921" y="2596013"/>
            <a:ext cx="3262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Σ</a:t>
            </a:r>
            <a:r>
              <a:rPr lang="en-US" sz="3200" baseline="-25000" dirty="0" smtClean="0"/>
              <a:t>(</a:t>
            </a:r>
            <a:r>
              <a:rPr lang="en-US" sz="3200" baseline="-25000" dirty="0" err="1" smtClean="0"/>
              <a:t>s,v</a:t>
            </a:r>
            <a:r>
              <a:rPr lang="en-US" sz="3200" baseline="-25000" dirty="0" smtClean="0"/>
              <a:t>)</a:t>
            </a:r>
            <a:r>
              <a:rPr lang="en-US" sz="3200" baseline="-25000" dirty="0" smtClean="0">
                <a:sym typeface="Symbol" charset="0"/>
              </a:rPr>
              <a:t>A</a:t>
            </a:r>
            <a:r>
              <a:rPr lang="en-US" sz="3200" dirty="0" smtClean="0"/>
              <a:t> flow((</a:t>
            </a:r>
            <a:r>
              <a:rPr lang="en-US" sz="3200" dirty="0" err="1" smtClean="0"/>
              <a:t>s,v</a:t>
            </a:r>
            <a:r>
              <a:rPr lang="en-US" sz="3200" dirty="0" smtClean="0"/>
              <a:t>))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063937" y="3378834"/>
            <a:ext cx="3551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Σ</a:t>
            </a:r>
            <a:r>
              <a:rPr lang="en-US" sz="3200" baseline="-25000" dirty="0" smtClean="0"/>
              <a:t>(</a:t>
            </a:r>
            <a:r>
              <a:rPr lang="en-US" sz="3200" baseline="-25000" dirty="0" err="1" smtClean="0"/>
              <a:t>u,s</a:t>
            </a:r>
            <a:r>
              <a:rPr lang="en-US" sz="3200" baseline="-25000" dirty="0" smtClean="0"/>
              <a:t>)</a:t>
            </a:r>
            <a:r>
              <a:rPr lang="en-US" sz="3200" baseline="-25000" dirty="0" smtClean="0">
                <a:sym typeface="Symbol" charset="0"/>
              </a:rPr>
              <a:t>A</a:t>
            </a:r>
            <a:r>
              <a:rPr lang="en-US" sz="3200" dirty="0" smtClean="0"/>
              <a:t> flow((</a:t>
            </a:r>
            <a:r>
              <a:rPr lang="en-US" sz="3200" dirty="0" err="1" smtClean="0"/>
              <a:t>u,s</a:t>
            </a:r>
            <a:r>
              <a:rPr lang="en-US" sz="3200" dirty="0" smtClean="0"/>
              <a:t>))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340800" y="1468803"/>
            <a:ext cx="15600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(s)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373903" y="1468803"/>
            <a:ext cx="13322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(t)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37909" y="3375992"/>
            <a:ext cx="526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909" y="1565941"/>
            <a:ext cx="526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07518" y="5516548"/>
            <a:ext cx="526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69508" y="4531502"/>
            <a:ext cx="1899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 =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47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lvl="1"/>
            <a:r>
              <a:rPr lang="en-US" dirty="0" smtClean="0"/>
              <a:t>Functions and Excess Functions</a:t>
            </a:r>
          </a:p>
          <a:p>
            <a:pPr lvl="1"/>
            <a:r>
              <a:rPr lang="en-US" dirty="0" smtClean="0"/>
              <a:t>s-t Flow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s-t Cut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Flows vs. Cuts</a:t>
            </a:r>
          </a:p>
          <a:p>
            <a:pPr lvl="1"/>
            <a:endParaRPr lang="en-US" dirty="0"/>
          </a:p>
          <a:p>
            <a:r>
              <a:rPr lang="en-US" dirty="0" smtClean="0"/>
              <a:t>Maximum Flow</a:t>
            </a:r>
            <a:endParaRPr lang="en-US" dirty="0"/>
          </a:p>
          <a:p>
            <a:r>
              <a:rPr lang="en-US" dirty="0" smtClean="0"/>
              <a:t>Algorithms</a:t>
            </a:r>
          </a:p>
          <a:p>
            <a:r>
              <a:rPr lang="en-US" dirty="0"/>
              <a:t>Energy minimization with max flow/min cut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66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network optimization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2992337"/>
            <a:ext cx="8686800" cy="21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Cut</a:t>
            </a:r>
            <a:endParaRPr lang="en-US" sz="40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5720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66480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5720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66480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14" name="Straight Arrow Connector 13"/>
          <p:cNvCxnSpPr>
            <a:stCxn id="9" idx="6"/>
            <a:endCxn id="10" idx="2"/>
          </p:cNvCxnSpPr>
          <p:nvPr/>
        </p:nvCxnSpPr>
        <p:spPr>
          <a:xfrm>
            <a:off x="137842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5"/>
            <a:endCxn id="12" idx="1"/>
          </p:cNvCxnSpPr>
          <p:nvPr/>
        </p:nvCxnSpPr>
        <p:spPr>
          <a:xfrm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7"/>
            <a:endCxn id="10" idx="3"/>
          </p:cNvCxnSpPr>
          <p:nvPr/>
        </p:nvCxnSpPr>
        <p:spPr>
          <a:xfrm flipV="1"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1" idx="6"/>
          </p:cNvCxnSpPr>
          <p:nvPr/>
        </p:nvCxnSpPr>
        <p:spPr>
          <a:xfrm flipH="1">
            <a:off x="137842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87609" y="23700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681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71976" y="337628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3270" y="34142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9869" y="1798839"/>
            <a:ext cx="4245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Let U be a subset of V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43043" y="3709559"/>
            <a:ext cx="50199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 is a set of arcs such that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(</a:t>
            </a:r>
            <a:r>
              <a:rPr lang="en-US" sz="3200" dirty="0" err="1" smtClean="0"/>
              <a:t>u,v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 charset="0"/>
              </a:rPr>
              <a:t> A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ym typeface="Symbol" charset="0"/>
              </a:rPr>
              <a:t>u  U</a:t>
            </a:r>
            <a:endParaRPr lang="en-US" sz="3200" baseline="-25000" dirty="0" smtClean="0">
              <a:sym typeface="Symbo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ym typeface="Symbol" charset="0"/>
              </a:rPr>
              <a:t>v  V\U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35319" y="924363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D = (V, A)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1585" y="6112953"/>
            <a:ext cx="4906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 is a cut in the digraph D</a:t>
            </a:r>
          </a:p>
        </p:txBody>
      </p:sp>
    </p:spTree>
    <p:extLst>
      <p:ext uri="{BB962C8B-B14F-4D97-AF65-F5344CB8AC3E}">
        <p14:creationId xmlns:p14="http://schemas.microsoft.com/office/powerpoint/2010/main" val="20779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Cut</a:t>
            </a:r>
            <a:endParaRPr lang="en-US" sz="40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5720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66480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5720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66480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14" name="Straight Arrow Connector 13"/>
          <p:cNvCxnSpPr>
            <a:stCxn id="9" idx="6"/>
            <a:endCxn id="10" idx="2"/>
          </p:cNvCxnSpPr>
          <p:nvPr/>
        </p:nvCxnSpPr>
        <p:spPr>
          <a:xfrm>
            <a:off x="137842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5"/>
            <a:endCxn id="12" idx="1"/>
          </p:cNvCxnSpPr>
          <p:nvPr/>
        </p:nvCxnSpPr>
        <p:spPr>
          <a:xfrm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7"/>
            <a:endCxn id="10" idx="3"/>
          </p:cNvCxnSpPr>
          <p:nvPr/>
        </p:nvCxnSpPr>
        <p:spPr>
          <a:xfrm flipV="1"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1" idx="6"/>
          </p:cNvCxnSpPr>
          <p:nvPr/>
        </p:nvCxnSpPr>
        <p:spPr>
          <a:xfrm flipH="1">
            <a:off x="137842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35319" y="1829978"/>
            <a:ext cx="21914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C?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35319" y="924363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D = (V, A)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51" y="2163201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8851" y="3961061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5021" y="1515005"/>
            <a:ext cx="481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734491" y="5555448"/>
            <a:ext cx="868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V\U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18610" y="2684725"/>
            <a:ext cx="3119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)} ?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735319" y="3600394"/>
            <a:ext cx="3119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)} ?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735319" y="4534175"/>
            <a:ext cx="19030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)} 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59779" y="4301654"/>
            <a:ext cx="765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1687609" y="23700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681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976" y="337628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3270" y="34142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6" grpId="0"/>
      <p:bldP spid="27" grpId="0"/>
      <p:bldP spid="28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Cut</a:t>
            </a:r>
            <a:endParaRPr lang="en-US" sz="40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5720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66480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5720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66480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14" name="Straight Arrow Connector 13"/>
          <p:cNvCxnSpPr>
            <a:stCxn id="9" idx="6"/>
            <a:endCxn id="10" idx="2"/>
          </p:cNvCxnSpPr>
          <p:nvPr/>
        </p:nvCxnSpPr>
        <p:spPr>
          <a:xfrm>
            <a:off x="137842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5"/>
            <a:endCxn id="12" idx="1"/>
          </p:cNvCxnSpPr>
          <p:nvPr/>
        </p:nvCxnSpPr>
        <p:spPr>
          <a:xfrm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7"/>
            <a:endCxn id="10" idx="3"/>
          </p:cNvCxnSpPr>
          <p:nvPr/>
        </p:nvCxnSpPr>
        <p:spPr>
          <a:xfrm flipV="1"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1" idx="6"/>
          </p:cNvCxnSpPr>
          <p:nvPr/>
        </p:nvCxnSpPr>
        <p:spPr>
          <a:xfrm flipH="1">
            <a:off x="137842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35319" y="1829978"/>
            <a:ext cx="21914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C?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35319" y="924363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D = (V, A)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682" y="1283725"/>
            <a:ext cx="481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1446" y="1328762"/>
            <a:ext cx="868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V\U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18610" y="2684725"/>
            <a:ext cx="44871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)} ?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735319" y="4665198"/>
            <a:ext cx="3119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)} ?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735319" y="3668673"/>
            <a:ext cx="19030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{(v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)} 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49469" y="3443686"/>
            <a:ext cx="765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1687609" y="23700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681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976" y="337628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3270" y="34142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5400000">
            <a:off x="-913236" y="3106927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1267818" y="3106927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6" grpId="0"/>
      <p:bldP spid="27" grpId="0"/>
      <p:bldP spid="28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Cut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4735319" y="1829978"/>
            <a:ext cx="21914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C?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35319" y="924363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D = (V, A)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682" y="1283725"/>
            <a:ext cx="868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V\U</a:t>
            </a:r>
            <a:endParaRPr lang="en-US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1446" y="1328762"/>
            <a:ext cx="481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18610" y="2684725"/>
            <a:ext cx="44871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),(v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)} ?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735319" y="4665198"/>
            <a:ext cx="3119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),(v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)} ?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735319" y="3668673"/>
            <a:ext cx="19030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{(v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)} 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49469" y="2464890"/>
            <a:ext cx="765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6000" dirty="0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5720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66480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45720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266480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37842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5"/>
            <a:endCxn id="43" idx="1"/>
          </p:cNvCxnSpPr>
          <p:nvPr/>
        </p:nvCxnSpPr>
        <p:spPr>
          <a:xfrm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7"/>
            <a:endCxn id="41" idx="3"/>
          </p:cNvCxnSpPr>
          <p:nvPr/>
        </p:nvCxnSpPr>
        <p:spPr>
          <a:xfrm flipV="1"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  <a:endCxn id="42" idx="6"/>
          </p:cNvCxnSpPr>
          <p:nvPr/>
        </p:nvCxnSpPr>
        <p:spPr>
          <a:xfrm flipH="1">
            <a:off x="137842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87609" y="23700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681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976" y="337628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3270" y="34142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5400000">
            <a:off x="-913236" y="3106927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1267818" y="3106927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6" grpId="0"/>
      <p:bldP spid="27" grpId="0"/>
      <p:bldP spid="28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Cut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4578086" y="3709559"/>
            <a:ext cx="30007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 = out-arcs(U)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5319" y="924363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D = (V, A)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5720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66480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5720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66480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26" name="Straight Arrow Connector 25"/>
          <p:cNvCxnSpPr>
            <a:stCxn id="21" idx="6"/>
            <a:endCxn id="22" idx="2"/>
          </p:cNvCxnSpPr>
          <p:nvPr/>
        </p:nvCxnSpPr>
        <p:spPr>
          <a:xfrm>
            <a:off x="137842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5"/>
            <a:endCxn id="25" idx="1"/>
          </p:cNvCxnSpPr>
          <p:nvPr/>
        </p:nvCxnSpPr>
        <p:spPr>
          <a:xfrm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7"/>
            <a:endCxn id="22" idx="3"/>
          </p:cNvCxnSpPr>
          <p:nvPr/>
        </p:nvCxnSpPr>
        <p:spPr>
          <a:xfrm flipV="1"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23" idx="6"/>
          </p:cNvCxnSpPr>
          <p:nvPr/>
        </p:nvCxnSpPr>
        <p:spPr>
          <a:xfrm flipH="1">
            <a:off x="137842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7609" y="23700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6681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1976" y="337628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3270" y="34142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Capacity of Cut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4167213" y="3403700"/>
            <a:ext cx="40849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 of capacity of all</a:t>
            </a:r>
          </a:p>
          <a:p>
            <a:r>
              <a:rPr lang="en-US" sz="3200" dirty="0" smtClean="0"/>
              <a:t>arcs in C</a:t>
            </a:r>
            <a:endParaRPr lang="en-US" sz="3200" dirty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5720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66480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5720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66480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30" name="Straight Arrow Connector 29"/>
          <p:cNvCxnSpPr>
            <a:stCxn id="26" idx="6"/>
            <a:endCxn id="27" idx="2"/>
          </p:cNvCxnSpPr>
          <p:nvPr/>
        </p:nvCxnSpPr>
        <p:spPr>
          <a:xfrm>
            <a:off x="137842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5"/>
            <a:endCxn id="29" idx="1"/>
          </p:cNvCxnSpPr>
          <p:nvPr/>
        </p:nvCxnSpPr>
        <p:spPr>
          <a:xfrm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7"/>
            <a:endCxn id="27" idx="3"/>
          </p:cNvCxnSpPr>
          <p:nvPr/>
        </p:nvCxnSpPr>
        <p:spPr>
          <a:xfrm flipV="1"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2"/>
            <a:endCxn id="28" idx="6"/>
          </p:cNvCxnSpPr>
          <p:nvPr/>
        </p:nvCxnSpPr>
        <p:spPr>
          <a:xfrm flipH="1">
            <a:off x="137842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87609" y="23700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681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71976" y="337628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93270" y="34142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Capacity of Cut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4167213" y="3403700"/>
            <a:ext cx="1955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Σ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>
                <a:sym typeface="Symbol" charset="0"/>
              </a:rPr>
              <a:t> </a:t>
            </a:r>
            <a:r>
              <a:rPr lang="en-US" sz="3200" baseline="-25000" dirty="0">
                <a:sym typeface="Symbol" charset="0"/>
              </a:rPr>
              <a:t></a:t>
            </a:r>
            <a:r>
              <a:rPr lang="en-US" sz="3200" baseline="-25000" dirty="0" smtClean="0"/>
              <a:t> C</a:t>
            </a:r>
            <a:r>
              <a:rPr lang="en-US" sz="3200" dirty="0" smtClean="0"/>
              <a:t> c(a)</a:t>
            </a:r>
            <a:endParaRPr lang="en-US" sz="3200" dirty="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5720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66480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5720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66480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28" name="Straight Arrow Connector 27"/>
          <p:cNvCxnSpPr>
            <a:stCxn id="23" idx="6"/>
            <a:endCxn id="25" idx="2"/>
          </p:cNvCxnSpPr>
          <p:nvPr/>
        </p:nvCxnSpPr>
        <p:spPr>
          <a:xfrm>
            <a:off x="137842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5"/>
            <a:endCxn id="27" idx="1"/>
          </p:cNvCxnSpPr>
          <p:nvPr/>
        </p:nvCxnSpPr>
        <p:spPr>
          <a:xfrm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7"/>
            <a:endCxn id="25" idx="3"/>
          </p:cNvCxnSpPr>
          <p:nvPr/>
        </p:nvCxnSpPr>
        <p:spPr>
          <a:xfrm flipV="1"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2"/>
            <a:endCxn id="26" idx="6"/>
          </p:cNvCxnSpPr>
          <p:nvPr/>
        </p:nvCxnSpPr>
        <p:spPr>
          <a:xfrm flipH="1">
            <a:off x="137842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87609" y="23700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681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1976" y="337628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3270" y="34142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Capacity of Cut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5938367" y="2791509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5720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266480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5720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66480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51" name="Straight Arrow Connector 50"/>
          <p:cNvCxnSpPr>
            <a:stCxn id="47" idx="6"/>
            <a:endCxn id="48" idx="2"/>
          </p:cNvCxnSpPr>
          <p:nvPr/>
        </p:nvCxnSpPr>
        <p:spPr>
          <a:xfrm>
            <a:off x="137842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5"/>
            <a:endCxn id="50" idx="1"/>
          </p:cNvCxnSpPr>
          <p:nvPr/>
        </p:nvCxnSpPr>
        <p:spPr>
          <a:xfrm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7"/>
            <a:endCxn id="48" idx="3"/>
          </p:cNvCxnSpPr>
          <p:nvPr/>
        </p:nvCxnSpPr>
        <p:spPr>
          <a:xfrm flipV="1"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2"/>
            <a:endCxn id="49" idx="6"/>
          </p:cNvCxnSpPr>
          <p:nvPr/>
        </p:nvCxnSpPr>
        <p:spPr>
          <a:xfrm flipH="1">
            <a:off x="137842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8851" y="2163201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78851" y="3961061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745021" y="1515005"/>
            <a:ext cx="481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1734491" y="5555448"/>
            <a:ext cx="868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V\U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1687609" y="23700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6681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71976" y="337628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93270" y="34142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Capacity of Cut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04695" y="2791509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2650682" y="1283725"/>
            <a:ext cx="868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V\U</a:t>
            </a:r>
            <a:endParaRPr lang="en-US" sz="320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561446" y="1328762"/>
            <a:ext cx="481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baseline="-25000" dirty="0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5720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66480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5720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66480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53" name="Straight Arrow Connector 52"/>
          <p:cNvCxnSpPr>
            <a:stCxn id="49" idx="6"/>
            <a:endCxn id="50" idx="2"/>
          </p:cNvCxnSpPr>
          <p:nvPr/>
        </p:nvCxnSpPr>
        <p:spPr>
          <a:xfrm>
            <a:off x="137842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5"/>
            <a:endCxn id="52" idx="1"/>
          </p:cNvCxnSpPr>
          <p:nvPr/>
        </p:nvCxnSpPr>
        <p:spPr>
          <a:xfrm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1" idx="7"/>
            <a:endCxn id="50" idx="3"/>
          </p:cNvCxnSpPr>
          <p:nvPr/>
        </p:nvCxnSpPr>
        <p:spPr>
          <a:xfrm flipV="1">
            <a:off x="124351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2"/>
            <a:endCxn id="51" idx="6"/>
          </p:cNvCxnSpPr>
          <p:nvPr/>
        </p:nvCxnSpPr>
        <p:spPr>
          <a:xfrm flipH="1">
            <a:off x="137842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687609" y="23700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6681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71976" y="337628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93270" y="34142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 rot="5400000">
            <a:off x="-913236" y="3106927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5400000">
            <a:off x="1267818" y="3106927"/>
            <a:ext cx="3559017" cy="14371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s-t Cut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4117086" y="1798839"/>
            <a:ext cx="36144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source vertex “s”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4117086" y="3680314"/>
            <a:ext cx="3674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 is a cut such that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ym typeface="Symbol" charset="0"/>
              </a:rPr>
              <a:t>s  U</a:t>
            </a:r>
            <a:endParaRPr lang="en-US" sz="3200" baseline="-25000" dirty="0" smtClean="0">
              <a:sym typeface="Symbo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ym typeface="Symbol" charset="0"/>
              </a:rPr>
              <a:t>t  V\U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35319" y="924363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D = (V, A)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2347" y="5783329"/>
            <a:ext cx="26931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 is an s-t cut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7086" y="2787497"/>
            <a:ext cx="30213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sink vertex “t”</a:t>
            </a:r>
            <a:endParaRPr lang="en-US" sz="3200" dirty="0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5"/>
            <a:endCxn id="65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3" idx="3"/>
            <a:endCxn id="64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2"/>
            <a:endCxn id="64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5" name="Straight Arrow Connector 74"/>
          <p:cNvCxnSpPr>
            <a:stCxn id="73" idx="4"/>
            <a:endCxn id="62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3" idx="4"/>
            <a:endCxn id="63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81" name="Straight Arrow Connector 80"/>
          <p:cNvCxnSpPr>
            <a:stCxn id="64" idx="4"/>
            <a:endCxn id="74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5" idx="4"/>
            <a:endCxn id="74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flow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Maximize the flow through a company’s distribution network from factories to customers</a:t>
            </a:r>
          </a:p>
          <a:p>
            <a:pPr lvl="1"/>
            <a:r>
              <a:rPr lang="en-US" dirty="0" smtClean="0"/>
              <a:t>Maximize the flow of oil through a system of pipelines</a:t>
            </a:r>
          </a:p>
          <a:p>
            <a:pPr lvl="1"/>
            <a:r>
              <a:rPr lang="en-US" dirty="0" smtClean="0"/>
              <a:t>Maximize the flow of vehicles through a transportation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Capacity of s-t Cut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4735319" y="2666641"/>
            <a:ext cx="1955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Σ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>
                <a:sym typeface="Symbol" charset="0"/>
              </a:rPr>
              <a:t> </a:t>
            </a:r>
            <a:r>
              <a:rPr lang="en-US" sz="3200" baseline="-25000" dirty="0">
                <a:sym typeface="Symbol" charset="0"/>
              </a:rPr>
              <a:t></a:t>
            </a:r>
            <a:r>
              <a:rPr lang="en-US" sz="3200" baseline="-25000" dirty="0" smtClean="0"/>
              <a:t> C</a:t>
            </a:r>
            <a:r>
              <a:rPr lang="en-US" sz="3200" dirty="0" smtClean="0"/>
              <a:t> c(a)</a:t>
            </a:r>
            <a:endParaRPr lang="en-US" sz="3200" dirty="0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65" name="Straight Arrow Connector 64"/>
          <p:cNvCxnSpPr>
            <a:stCxn id="61" idx="6"/>
            <a:endCxn id="62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1" idx="5"/>
            <a:endCxn id="64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  <a:endCxn id="63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63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4" name="Straight Arrow Connector 73"/>
          <p:cNvCxnSpPr>
            <a:stCxn id="72" idx="4"/>
            <a:endCxn id="61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2" idx="4"/>
            <a:endCxn id="62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80" name="Straight Arrow Connector 79"/>
          <p:cNvCxnSpPr>
            <a:stCxn id="63" idx="4"/>
            <a:endCxn id="73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4"/>
            <a:endCxn id="73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4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Capacity of s-t Cut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5938367" y="2791509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63" name="Rectangle 62"/>
          <p:cNvSpPr/>
          <p:nvPr/>
        </p:nvSpPr>
        <p:spPr>
          <a:xfrm>
            <a:off x="199750" y="692048"/>
            <a:ext cx="3508890" cy="29056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76862" y="3902027"/>
            <a:ext cx="3508890" cy="29056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69" name="Straight Arrow Connector 68"/>
          <p:cNvCxnSpPr>
            <a:stCxn id="65" idx="6"/>
            <a:endCxn id="6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5"/>
            <a:endCxn id="6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6" idx="3"/>
            <a:endCxn id="6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8" idx="2"/>
            <a:endCxn id="6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8" name="Straight Arrow Connector 77"/>
          <p:cNvCxnSpPr>
            <a:stCxn id="76" idx="4"/>
            <a:endCxn id="6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6" idx="4"/>
            <a:endCxn id="6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84" name="Straight Arrow Connector 83"/>
          <p:cNvCxnSpPr>
            <a:stCxn id="67" idx="4"/>
            <a:endCxn id="77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8" idx="4"/>
            <a:endCxn id="77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6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Capacity of s-t Cut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5838113" y="2791509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17</a:t>
            </a:r>
            <a:endParaRPr lang="en-US" sz="3200" dirty="0"/>
          </a:p>
        </p:txBody>
      </p:sp>
      <p:sp>
        <p:nvSpPr>
          <p:cNvPr id="62" name="Freeform 61"/>
          <p:cNvSpPr/>
          <p:nvPr/>
        </p:nvSpPr>
        <p:spPr>
          <a:xfrm>
            <a:off x="152662" y="487415"/>
            <a:ext cx="2579891" cy="3189698"/>
          </a:xfrm>
          <a:custGeom>
            <a:avLst/>
            <a:gdLst>
              <a:gd name="connsiteX0" fmla="*/ 1058459 w 2860259"/>
              <a:gd name="connsiteY0" fmla="*/ 459414 h 3407373"/>
              <a:gd name="connsiteX1" fmla="*/ 5792 w 2860259"/>
              <a:gd name="connsiteY1" fmla="*/ 2331107 h 3407373"/>
              <a:gd name="connsiteX2" fmla="*/ 740988 w 2860259"/>
              <a:gd name="connsiteY2" fmla="*/ 3367222 h 3407373"/>
              <a:gd name="connsiteX3" fmla="*/ 2846322 w 2860259"/>
              <a:gd name="connsiteY3" fmla="*/ 977472 h 3407373"/>
              <a:gd name="connsiteX4" fmla="*/ 1626565 w 2860259"/>
              <a:gd name="connsiteY4" fmla="*/ 24914 h 3407373"/>
              <a:gd name="connsiteX5" fmla="*/ 1058459 w 2860259"/>
              <a:gd name="connsiteY5" fmla="*/ 459414 h 340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0259" h="3407373">
                <a:moveTo>
                  <a:pt x="1058459" y="459414"/>
                </a:moveTo>
                <a:cubicBezTo>
                  <a:pt x="788330" y="843780"/>
                  <a:pt x="58704" y="1846472"/>
                  <a:pt x="5792" y="2331107"/>
                </a:cubicBezTo>
                <a:cubicBezTo>
                  <a:pt x="-47120" y="2815742"/>
                  <a:pt x="267566" y="3592828"/>
                  <a:pt x="740988" y="3367222"/>
                </a:cubicBezTo>
                <a:cubicBezTo>
                  <a:pt x="1214410" y="3141616"/>
                  <a:pt x="2698726" y="1534523"/>
                  <a:pt x="2846322" y="977472"/>
                </a:cubicBezTo>
                <a:cubicBezTo>
                  <a:pt x="2993918" y="420421"/>
                  <a:pt x="1927327" y="111257"/>
                  <a:pt x="1626565" y="24914"/>
                </a:cubicBezTo>
                <a:cubicBezTo>
                  <a:pt x="1325803" y="-61429"/>
                  <a:pt x="1328588" y="75048"/>
                  <a:pt x="1058459" y="4594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97108" y="2069643"/>
            <a:ext cx="4389619" cy="4775262"/>
          </a:xfrm>
          <a:custGeom>
            <a:avLst/>
            <a:gdLst>
              <a:gd name="connsiteX0" fmla="*/ 1403702 w 4389619"/>
              <a:gd name="connsiteY0" fmla="*/ 1371451 h 4775262"/>
              <a:gd name="connsiteX1" fmla="*/ 146 w 4389619"/>
              <a:gd name="connsiteY1" fmla="*/ 2641529 h 4775262"/>
              <a:gd name="connsiteX2" fmla="*/ 1336866 w 4389619"/>
              <a:gd name="connsiteY2" fmla="*/ 4747183 h 4775262"/>
              <a:gd name="connsiteX3" fmla="*/ 4344486 w 4389619"/>
              <a:gd name="connsiteY3" fmla="*/ 3594087 h 4775262"/>
              <a:gd name="connsiteX4" fmla="*/ 3024475 w 4389619"/>
              <a:gd name="connsiteY4" fmla="*/ 67951 h 4775262"/>
              <a:gd name="connsiteX5" fmla="*/ 1403702 w 4389619"/>
              <a:gd name="connsiteY5" fmla="*/ 1371451 h 477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9619" h="4775262">
                <a:moveTo>
                  <a:pt x="1403702" y="1371451"/>
                </a:moveTo>
                <a:cubicBezTo>
                  <a:pt x="899647" y="1800381"/>
                  <a:pt x="11285" y="2078907"/>
                  <a:pt x="146" y="2641529"/>
                </a:cubicBezTo>
                <a:cubicBezTo>
                  <a:pt x="-10993" y="3204151"/>
                  <a:pt x="612809" y="4588423"/>
                  <a:pt x="1336866" y="4747183"/>
                </a:cubicBezTo>
                <a:cubicBezTo>
                  <a:pt x="2060923" y="4905943"/>
                  <a:pt x="4063218" y="4373959"/>
                  <a:pt x="4344486" y="3594087"/>
                </a:cubicBezTo>
                <a:cubicBezTo>
                  <a:pt x="4625754" y="2814215"/>
                  <a:pt x="3520175" y="438390"/>
                  <a:pt x="3024475" y="67951"/>
                </a:cubicBezTo>
                <a:cubicBezTo>
                  <a:pt x="2528775" y="-302488"/>
                  <a:pt x="1907757" y="942521"/>
                  <a:pt x="1403702" y="137145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68" name="Straight Arrow Connector 67"/>
          <p:cNvCxnSpPr>
            <a:stCxn id="64" idx="6"/>
            <a:endCxn id="65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4" idx="5"/>
            <a:endCxn id="67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66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7" idx="2"/>
            <a:endCxn id="66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7" name="Straight Arrow Connector 76"/>
          <p:cNvCxnSpPr>
            <a:stCxn id="75" idx="4"/>
            <a:endCxn id="64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5" idx="4"/>
            <a:endCxn id="65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83" name="Straight Arrow Connector 82"/>
          <p:cNvCxnSpPr>
            <a:stCxn id="66" idx="4"/>
            <a:endCxn id="76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7" idx="4"/>
            <a:endCxn id="76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5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lvl="1"/>
            <a:r>
              <a:rPr lang="en-US" dirty="0" smtClean="0"/>
              <a:t>Functions and Excess Functions</a:t>
            </a:r>
          </a:p>
          <a:p>
            <a:pPr lvl="1"/>
            <a:r>
              <a:rPr lang="en-US" dirty="0" smtClean="0"/>
              <a:t>s-t Flow</a:t>
            </a:r>
          </a:p>
          <a:p>
            <a:pPr lvl="1"/>
            <a:r>
              <a:rPr lang="en-US" dirty="0" smtClean="0"/>
              <a:t>s-t Cut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Flows vs. Cuts</a:t>
            </a:r>
          </a:p>
          <a:p>
            <a:pPr lvl="1"/>
            <a:endParaRPr lang="en-US" dirty="0"/>
          </a:p>
          <a:p>
            <a:r>
              <a:rPr lang="en-US" dirty="0" smtClean="0"/>
              <a:t>Maximum Flow</a:t>
            </a:r>
            <a:endParaRPr lang="en-US" dirty="0"/>
          </a:p>
          <a:p>
            <a:r>
              <a:rPr lang="en-US" dirty="0" smtClean="0"/>
              <a:t>Algorithms</a:t>
            </a:r>
          </a:p>
          <a:p>
            <a:r>
              <a:rPr lang="en-US" dirty="0"/>
              <a:t>Energy minimization with max flow/min cut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46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Flows vs. Cuts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5770" y="1045581"/>
            <a:ext cx="604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 s-t flow function </a:t>
            </a:r>
            <a:r>
              <a:rPr lang="en-US" sz="3200" dirty="0" smtClean="0"/>
              <a:t>: </a:t>
            </a:r>
            <a:r>
              <a:rPr lang="en-US" sz="3200" dirty="0" smtClean="0"/>
              <a:t>A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Reals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45770" y="2370236"/>
            <a:ext cx="67904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 s-t cut C such that s </a:t>
            </a:r>
            <a:r>
              <a:rPr lang="en-US" sz="3200" dirty="0" smtClean="0">
                <a:sym typeface="Symbol" charset="0"/>
              </a:rPr>
              <a:t> U, t </a:t>
            </a:r>
            <a:r>
              <a:rPr lang="en-US" sz="3200" dirty="0">
                <a:sym typeface="Symbol" charset="0"/>
              </a:rPr>
              <a:t> </a:t>
            </a:r>
            <a:r>
              <a:rPr lang="en-US" sz="3200" dirty="0" smtClean="0">
                <a:sym typeface="Symbol" charset="0"/>
              </a:rPr>
              <a:t>V\U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046" y="3890267"/>
            <a:ext cx="5420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 of flow ≤ Capacity of 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56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Flows vs. Cuts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5770" y="1045581"/>
            <a:ext cx="25186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 of flow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853342" y="1798974"/>
            <a:ext cx="4809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(s) -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baseline="-25000" dirty="0" smtClean="0">
                <a:sym typeface="Symbol" charset="0"/>
              </a:rPr>
              <a:t>\{s}</a:t>
            </a:r>
            <a:r>
              <a:rPr lang="en-US" sz="3200" dirty="0" smtClean="0">
                <a:sym typeface="Symbol" charset="0"/>
              </a:rPr>
              <a:t> </a:t>
            </a:r>
            <a:r>
              <a:rPr lang="en-US" sz="3200" dirty="0" err="1" smtClean="0">
                <a:sym typeface="Symbol" charset="0"/>
              </a:rPr>
              <a:t>E</a:t>
            </a:r>
            <a:r>
              <a:rPr lang="en-US" sz="3200" baseline="-25000" dirty="0" err="1" smtClean="0">
                <a:sym typeface="Symbol" charset="0"/>
              </a:rPr>
              <a:t>flow</a:t>
            </a:r>
            <a:r>
              <a:rPr lang="en-US" sz="3200" dirty="0" smtClean="0">
                <a:sym typeface="Symbol" charset="0"/>
              </a:rPr>
              <a:t>(v)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853342" y="1045581"/>
            <a:ext cx="19137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= -</a:t>
            </a:r>
            <a:r>
              <a:rPr lang="en-US" sz="3200" dirty="0" err="1">
                <a:solidFill>
                  <a:prstClr val="black"/>
                </a:solidFill>
              </a:rPr>
              <a:t>E</a:t>
            </a:r>
            <a:r>
              <a:rPr lang="en-US" sz="3200" baseline="-25000" dirty="0" err="1">
                <a:solidFill>
                  <a:prstClr val="black"/>
                </a:solidFill>
              </a:rPr>
              <a:t>flow</a:t>
            </a:r>
            <a:r>
              <a:rPr lang="en-US" sz="3200" dirty="0">
                <a:solidFill>
                  <a:prstClr val="black"/>
                </a:solidFill>
              </a:rPr>
              <a:t>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3342" y="2769511"/>
            <a:ext cx="20048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(U)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3342" y="3559014"/>
            <a:ext cx="35934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flow(out-arcs(U))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- flow(in-arcs(U))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53342" y="4810404"/>
            <a:ext cx="35934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≤ Capacity of C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- flow(in-arcs(U))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78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Flows vs. Cuts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5770" y="1045581"/>
            <a:ext cx="25186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 of flow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853342" y="1798974"/>
            <a:ext cx="4809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(s) -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baseline="-25000" dirty="0" smtClean="0">
                <a:sym typeface="Symbol" charset="0"/>
              </a:rPr>
              <a:t>\{s}</a:t>
            </a:r>
            <a:r>
              <a:rPr lang="en-US" sz="3200" dirty="0" smtClean="0">
                <a:sym typeface="Symbol" charset="0"/>
              </a:rPr>
              <a:t> </a:t>
            </a:r>
            <a:r>
              <a:rPr lang="en-US" sz="3200" dirty="0" err="1" smtClean="0">
                <a:sym typeface="Symbol" charset="0"/>
              </a:rPr>
              <a:t>E</a:t>
            </a:r>
            <a:r>
              <a:rPr lang="en-US" sz="3200" baseline="-25000" dirty="0" err="1" smtClean="0">
                <a:sym typeface="Symbol" charset="0"/>
              </a:rPr>
              <a:t>flow</a:t>
            </a:r>
            <a:r>
              <a:rPr lang="en-US" sz="3200" dirty="0" smtClean="0">
                <a:sym typeface="Symbol" charset="0"/>
              </a:rPr>
              <a:t>(v)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853342" y="1045581"/>
            <a:ext cx="19137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= -</a:t>
            </a:r>
            <a:r>
              <a:rPr lang="en-US" sz="3200" dirty="0" err="1">
                <a:solidFill>
                  <a:prstClr val="black"/>
                </a:solidFill>
              </a:rPr>
              <a:t>E</a:t>
            </a:r>
            <a:r>
              <a:rPr lang="en-US" sz="3200" baseline="-25000" dirty="0" err="1">
                <a:solidFill>
                  <a:prstClr val="black"/>
                </a:solidFill>
              </a:rPr>
              <a:t>flow</a:t>
            </a:r>
            <a:r>
              <a:rPr lang="en-US" sz="3200" dirty="0">
                <a:solidFill>
                  <a:prstClr val="black"/>
                </a:solidFill>
              </a:rPr>
              <a:t>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3342" y="2769511"/>
            <a:ext cx="20048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(U)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3342" y="3559014"/>
            <a:ext cx="35934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flow(out-arcs(U))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- flow(in-arcs(U))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53342" y="4810404"/>
            <a:ext cx="2987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≤ Capacity of 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0986" y="6140199"/>
            <a:ext cx="4907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When does equality hold?</a:t>
            </a:r>
          </a:p>
        </p:txBody>
      </p:sp>
    </p:spTree>
    <p:extLst>
      <p:ext uri="{BB962C8B-B14F-4D97-AF65-F5344CB8AC3E}">
        <p14:creationId xmlns:p14="http://schemas.microsoft.com/office/powerpoint/2010/main" val="229320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Flows vs. Cuts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5770" y="1045581"/>
            <a:ext cx="25186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 of flow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853342" y="1798974"/>
            <a:ext cx="4809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(s) -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baseline="-25000" dirty="0" smtClean="0">
                <a:sym typeface="Symbol" charset="0"/>
              </a:rPr>
              <a:t>\{s}</a:t>
            </a:r>
            <a:r>
              <a:rPr lang="en-US" sz="3200" dirty="0" smtClean="0">
                <a:sym typeface="Symbol" charset="0"/>
              </a:rPr>
              <a:t> </a:t>
            </a:r>
            <a:r>
              <a:rPr lang="en-US" sz="3200" dirty="0" err="1" smtClean="0">
                <a:sym typeface="Symbol" charset="0"/>
              </a:rPr>
              <a:t>E</a:t>
            </a:r>
            <a:r>
              <a:rPr lang="en-US" sz="3200" baseline="-25000" dirty="0" err="1" smtClean="0">
                <a:sym typeface="Symbol" charset="0"/>
              </a:rPr>
              <a:t>flow</a:t>
            </a:r>
            <a:r>
              <a:rPr lang="en-US" sz="3200" dirty="0" smtClean="0">
                <a:sym typeface="Symbol" charset="0"/>
              </a:rPr>
              <a:t>(v)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853342" y="1045581"/>
            <a:ext cx="19137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= -</a:t>
            </a:r>
            <a:r>
              <a:rPr lang="en-US" sz="3200" dirty="0" err="1">
                <a:solidFill>
                  <a:prstClr val="black"/>
                </a:solidFill>
              </a:rPr>
              <a:t>E</a:t>
            </a:r>
            <a:r>
              <a:rPr lang="en-US" sz="3200" baseline="-25000" dirty="0" err="1">
                <a:solidFill>
                  <a:prstClr val="black"/>
                </a:solidFill>
              </a:rPr>
              <a:t>flow</a:t>
            </a:r>
            <a:r>
              <a:rPr lang="en-US" sz="3200" dirty="0">
                <a:solidFill>
                  <a:prstClr val="black"/>
                </a:solidFill>
              </a:rPr>
              <a:t>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3342" y="2769511"/>
            <a:ext cx="20048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(U)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3342" y="3559014"/>
            <a:ext cx="35934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flow(out-arcs(U))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- flow(in-arcs(U))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53342" y="4810404"/>
            <a:ext cx="2987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≤ Capacity of 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21" y="6332054"/>
            <a:ext cx="46002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flow(a) = c(a), a </a:t>
            </a:r>
            <a:r>
              <a:rPr lang="en-US" sz="2600" dirty="0" smtClean="0">
                <a:sym typeface="Symbol" charset="0"/>
              </a:rPr>
              <a:t> out-arcs(U)</a:t>
            </a:r>
            <a:r>
              <a:rPr lang="en-US" sz="26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128" y="6332054"/>
            <a:ext cx="40074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flow(a) = 0, a </a:t>
            </a:r>
            <a:r>
              <a:rPr lang="en-US" sz="2600" dirty="0" smtClean="0">
                <a:sym typeface="Symbol" charset="0"/>
              </a:rPr>
              <a:t> in-arcs(U)</a:t>
            </a:r>
            <a:r>
              <a:rPr lang="en-US" sz="2600" dirty="0" smtClean="0"/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853342" y="3382446"/>
            <a:ext cx="3851240" cy="805925"/>
          </a:xfrm>
          <a:prstGeom prst="ellipse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3622" y="4029628"/>
            <a:ext cx="3851240" cy="805925"/>
          </a:xfrm>
          <a:prstGeom prst="ellipse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1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Flows vs. Cuts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5770" y="1045581"/>
            <a:ext cx="25186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 of flow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853342" y="1798974"/>
            <a:ext cx="4809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(s) -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v</a:t>
            </a:r>
            <a:r>
              <a:rPr lang="en-US" sz="3200" baseline="-25000" dirty="0" err="1" smtClean="0">
                <a:sym typeface="Symbol" charset="0"/>
              </a:rPr>
              <a:t>U</a:t>
            </a:r>
            <a:r>
              <a:rPr lang="en-US" sz="3200" baseline="-25000" dirty="0" smtClean="0">
                <a:sym typeface="Symbol" charset="0"/>
              </a:rPr>
              <a:t>\{s}</a:t>
            </a:r>
            <a:r>
              <a:rPr lang="en-US" sz="3200" dirty="0" smtClean="0">
                <a:sym typeface="Symbol" charset="0"/>
              </a:rPr>
              <a:t> </a:t>
            </a:r>
            <a:r>
              <a:rPr lang="en-US" sz="3200" dirty="0" err="1" smtClean="0">
                <a:sym typeface="Symbol" charset="0"/>
              </a:rPr>
              <a:t>E</a:t>
            </a:r>
            <a:r>
              <a:rPr lang="en-US" sz="3200" baseline="-25000" dirty="0" err="1" smtClean="0">
                <a:sym typeface="Symbol" charset="0"/>
              </a:rPr>
              <a:t>flow</a:t>
            </a:r>
            <a:r>
              <a:rPr lang="en-US" sz="3200" dirty="0" smtClean="0">
                <a:sym typeface="Symbol" charset="0"/>
              </a:rPr>
              <a:t>(v)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853342" y="1045581"/>
            <a:ext cx="19137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= -</a:t>
            </a:r>
            <a:r>
              <a:rPr lang="en-US" sz="3200" dirty="0" err="1">
                <a:solidFill>
                  <a:prstClr val="black"/>
                </a:solidFill>
              </a:rPr>
              <a:t>E</a:t>
            </a:r>
            <a:r>
              <a:rPr lang="en-US" sz="3200" baseline="-25000" dirty="0" err="1">
                <a:solidFill>
                  <a:prstClr val="black"/>
                </a:solidFill>
              </a:rPr>
              <a:t>flow</a:t>
            </a:r>
            <a:r>
              <a:rPr lang="en-US" sz="3200" dirty="0">
                <a:solidFill>
                  <a:prstClr val="black"/>
                </a:solidFill>
              </a:rPr>
              <a:t>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3342" y="2769511"/>
            <a:ext cx="20048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-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flow</a:t>
            </a:r>
            <a:r>
              <a:rPr lang="en-US" sz="3200" dirty="0" smtClean="0"/>
              <a:t>(U)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3342" y="3559014"/>
            <a:ext cx="35934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flow(out-arcs(U))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- flow(in-arcs(U))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53342" y="4810404"/>
            <a:ext cx="2987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Capacity of 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21" y="6332054"/>
            <a:ext cx="46002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flow(a) = c(a), a </a:t>
            </a:r>
            <a:r>
              <a:rPr lang="en-US" sz="2600" dirty="0" smtClean="0">
                <a:sym typeface="Symbol" charset="0"/>
              </a:rPr>
              <a:t> out-arcs(U)</a:t>
            </a:r>
            <a:r>
              <a:rPr lang="en-US" sz="26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128" y="6332054"/>
            <a:ext cx="40074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flow(a) = 0, a </a:t>
            </a:r>
            <a:r>
              <a:rPr lang="en-US" sz="2600" dirty="0" smtClean="0">
                <a:sym typeface="Symbol" charset="0"/>
              </a:rPr>
              <a:t> in-arcs(U)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57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1F497D"/>
                </a:solidFill>
              </a:rPr>
              <a:t>Maximum Flow</a:t>
            </a:r>
          </a:p>
          <a:p>
            <a:pPr lvl="1"/>
            <a:r>
              <a:rPr lang="en-US" dirty="0" smtClean="0"/>
              <a:t>Residual Graph</a:t>
            </a:r>
          </a:p>
          <a:p>
            <a:pPr lvl="1"/>
            <a:r>
              <a:rPr lang="en-US" dirty="0" smtClean="0"/>
              <a:t>Max-Flow Min-Cut Theorem</a:t>
            </a:r>
          </a:p>
          <a:p>
            <a:endParaRPr lang="en-US" dirty="0"/>
          </a:p>
          <a:p>
            <a:r>
              <a:rPr lang="en-US" dirty="0" smtClean="0"/>
              <a:t>Algorithms</a:t>
            </a:r>
          </a:p>
          <a:p>
            <a:endParaRPr lang="en-US" dirty="0" smtClean="0"/>
          </a:p>
          <a:p>
            <a:r>
              <a:rPr lang="en-US" dirty="0"/>
              <a:t>Energy minimization with max flow/min cut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47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Functions on Arcs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6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5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3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1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8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7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35319" y="818385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D = (V, A)</a:t>
            </a:r>
            <a:endParaRPr lang="en-US" sz="3200" b="1" dirty="0">
              <a:solidFill>
                <a:schemeClr val="tx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5319" y="1614987"/>
            <a:ext cx="3559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Arc capacities c(a)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5319" y="2474528"/>
            <a:ext cx="4158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Function f: A </a:t>
            </a: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olidFill>
                  <a:srgbClr val="FF0000"/>
                </a:solidFill>
                <a:latin typeface="Arial"/>
                <a:sym typeface="Wingding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sym typeface="Wingdings"/>
              </a:rPr>
              <a:t>Reals</a:t>
            </a:r>
            <a:endParaRPr lang="en-US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2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35319" y="3399738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(v)</a:t>
            </a:r>
            <a:endParaRPr lang="en-US" sz="3200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90672" y="4168827"/>
            <a:ext cx="29448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Incoming value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-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Outgoing value</a:t>
            </a:r>
            <a:endParaRPr lang="en-US" sz="3200" dirty="0"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1" grpId="0"/>
      <p:bldP spid="22" grpId="0"/>
      <p:bldP spid="23" grpId="0"/>
      <p:bldP spid="24" grpId="0"/>
      <p:bldP spid="28" grpId="0"/>
      <p:bldP spid="29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Problem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2434" y="1606240"/>
            <a:ext cx="4039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the flow with the</a:t>
            </a:r>
          </a:p>
          <a:p>
            <a:r>
              <a:rPr lang="en-US" sz="3200" dirty="0" smtClean="0"/>
              <a:t>maximum value !!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312434" y="3555040"/>
            <a:ext cx="3262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Σ</a:t>
            </a:r>
            <a:r>
              <a:rPr lang="en-US" sz="3200" baseline="-25000" dirty="0" smtClean="0"/>
              <a:t>(</a:t>
            </a:r>
            <a:r>
              <a:rPr lang="en-US" sz="3200" baseline="-25000" dirty="0" err="1" smtClean="0"/>
              <a:t>s,v</a:t>
            </a:r>
            <a:r>
              <a:rPr lang="en-US" sz="3200" baseline="-25000" dirty="0" smtClean="0"/>
              <a:t>)</a:t>
            </a:r>
            <a:r>
              <a:rPr lang="en-US" sz="3200" baseline="-25000" dirty="0" smtClean="0">
                <a:sym typeface="Symbol" charset="0"/>
              </a:rPr>
              <a:t>A</a:t>
            </a:r>
            <a:r>
              <a:rPr lang="en-US" sz="3200" dirty="0" smtClean="0"/>
              <a:t> flow((</a:t>
            </a:r>
            <a:r>
              <a:rPr lang="en-US" sz="3200" dirty="0" err="1" smtClean="0"/>
              <a:t>s,v</a:t>
            </a:r>
            <a:r>
              <a:rPr lang="en-US" sz="3200" dirty="0" smtClean="0"/>
              <a:t>))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312434" y="4337861"/>
            <a:ext cx="3551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Σ</a:t>
            </a:r>
            <a:r>
              <a:rPr lang="en-US" sz="3200" baseline="-25000" dirty="0" smtClean="0"/>
              <a:t>(</a:t>
            </a:r>
            <a:r>
              <a:rPr lang="en-US" sz="3200" baseline="-25000" dirty="0" err="1" smtClean="0"/>
              <a:t>u,s</a:t>
            </a:r>
            <a:r>
              <a:rPr lang="en-US" sz="3200" baseline="-25000" dirty="0" smtClean="0"/>
              <a:t>)</a:t>
            </a:r>
            <a:r>
              <a:rPr lang="en-US" sz="3200" baseline="-25000" dirty="0" smtClean="0">
                <a:sym typeface="Symbol" charset="0"/>
              </a:rPr>
              <a:t>A</a:t>
            </a:r>
            <a:r>
              <a:rPr lang="en-US" sz="3200" dirty="0" smtClean="0"/>
              <a:t> flow((</a:t>
            </a:r>
            <a:r>
              <a:rPr lang="en-US" sz="3200" dirty="0" err="1" smtClean="0"/>
              <a:t>u,s</a:t>
            </a:r>
            <a:r>
              <a:rPr lang="en-US" sz="3200" dirty="0" smtClean="0"/>
              <a:t>))</a:t>
            </a:r>
            <a:endParaRPr lang="en-US" sz="3200" dirty="0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2" name="Straight Arrow Connector 61"/>
          <p:cNvCxnSpPr>
            <a:stCxn id="60" idx="6"/>
            <a:endCxn id="61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4" idx="4"/>
            <a:endCxn id="60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1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2" name="Straight Arrow Connector 71"/>
          <p:cNvCxnSpPr>
            <a:stCxn id="60" idx="4"/>
            <a:endCxn id="65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1" idx="4"/>
            <a:endCxn id="65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07469" y="6179791"/>
            <a:ext cx="798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</a:rPr>
              <a:t>First suggestion to solve this problem !!</a:t>
            </a:r>
            <a:endParaRPr lang="en-US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  <p:bldP spid="7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Passing Flow through s-t Paths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2434" y="1606240"/>
            <a:ext cx="4597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an s-t path where</a:t>
            </a:r>
          </a:p>
          <a:p>
            <a:r>
              <a:rPr lang="en-US" sz="3200" dirty="0" smtClean="0"/>
              <a:t>flow(a) &lt; c(a) for all arcs</a:t>
            </a:r>
            <a:endParaRPr lang="en-US" sz="32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01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Passing Flow through s-t Paths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2434" y="1606240"/>
            <a:ext cx="4597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an s-t path where</a:t>
            </a:r>
          </a:p>
          <a:p>
            <a:r>
              <a:rPr lang="en-US" sz="3200" dirty="0" smtClean="0"/>
              <a:t>flow(a) &lt; c(a) for all arcs</a:t>
            </a:r>
            <a:endParaRPr lang="en-US" sz="32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12434" y="3638516"/>
            <a:ext cx="4814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Pass maximum allowable</a:t>
            </a:r>
          </a:p>
          <a:p>
            <a:r>
              <a:rPr lang="en-US" sz="3200" dirty="0" smtClean="0"/>
              <a:t>flow through the arcs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7932" y="194802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932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7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Passing Flow through s-t Paths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2434" y="1606240"/>
            <a:ext cx="4597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an s-t path where</a:t>
            </a:r>
          </a:p>
          <a:p>
            <a:r>
              <a:rPr lang="en-US" sz="3200" dirty="0" smtClean="0"/>
              <a:t>flow(a) &lt; c(a) for all arcs</a:t>
            </a:r>
            <a:endParaRPr lang="en-US" sz="32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932" y="194802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932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8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Passing Flow through s-t Paths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2434" y="1606240"/>
            <a:ext cx="4597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an s-t path where</a:t>
            </a:r>
          </a:p>
          <a:p>
            <a:r>
              <a:rPr lang="en-US" sz="3200" dirty="0" smtClean="0"/>
              <a:t>flow(a) &lt; c(a) for all arcs</a:t>
            </a:r>
            <a:endParaRPr lang="en-US" sz="32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932" y="194802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932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2434" y="3638516"/>
            <a:ext cx="4814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Pass maximum allowable</a:t>
            </a:r>
          </a:p>
          <a:p>
            <a:r>
              <a:rPr lang="en-US" sz="3200" dirty="0" smtClean="0"/>
              <a:t>flow through the arcs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89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07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Passing Flow through s-t Paths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2434" y="1606240"/>
            <a:ext cx="4597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an s-t path where</a:t>
            </a:r>
          </a:p>
          <a:p>
            <a:r>
              <a:rPr lang="en-US" sz="3200" dirty="0" smtClean="0"/>
              <a:t>flow(a) &lt; c(a) for all arcs</a:t>
            </a:r>
            <a:endParaRPr lang="en-US" sz="32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932" y="194802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932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2434" y="3638516"/>
            <a:ext cx="29901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 more paths.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89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02556" y="3592349"/>
            <a:ext cx="11428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Stop.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35931" y="6130176"/>
            <a:ext cx="5976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Will this give us maximum flow?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36728" y="6111805"/>
            <a:ext cx="13242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 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Passing Flow through s-t Paths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2434" y="1606240"/>
            <a:ext cx="4597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an s-t path where</a:t>
            </a:r>
          </a:p>
          <a:p>
            <a:r>
              <a:rPr lang="en-US" sz="3200" dirty="0" smtClean="0"/>
              <a:t>flow(a) &lt; c(a) for all arcs</a:t>
            </a:r>
            <a:endParaRPr lang="en-US" sz="32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12434" y="3638516"/>
            <a:ext cx="4814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Pass maximum allowable</a:t>
            </a:r>
          </a:p>
          <a:p>
            <a:r>
              <a:rPr lang="en-US" sz="3200" dirty="0" smtClean="0"/>
              <a:t>flow through the arcs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67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Passing Flow through s-t Paths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2434" y="1606240"/>
            <a:ext cx="4597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 an s-t path where</a:t>
            </a:r>
          </a:p>
          <a:p>
            <a:r>
              <a:rPr lang="en-US" sz="3200" dirty="0" smtClean="0"/>
              <a:t>flow(a) &lt; c(a) for all arcs</a:t>
            </a:r>
            <a:endParaRPr lang="en-US" sz="32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2434" y="3638516"/>
            <a:ext cx="29901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 more paths.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302556" y="3592349"/>
            <a:ext cx="11428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Stop.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773800" y="6130176"/>
            <a:ext cx="35828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Incorrect Answer !!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2434" y="4975383"/>
            <a:ext cx="3604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Another method?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7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Maximum Flow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Residual Graph</a:t>
            </a:r>
          </a:p>
          <a:p>
            <a:pPr lvl="1"/>
            <a:r>
              <a:rPr lang="en-US" dirty="0" smtClean="0"/>
              <a:t>Max-Flow Min-Cut Theorem</a:t>
            </a:r>
          </a:p>
          <a:p>
            <a:endParaRPr lang="en-US" dirty="0"/>
          </a:p>
          <a:p>
            <a:r>
              <a:rPr lang="en-US" dirty="0" smtClean="0"/>
              <a:t>Algorithms</a:t>
            </a:r>
          </a:p>
          <a:p>
            <a:endParaRPr lang="en-US" dirty="0"/>
          </a:p>
          <a:p>
            <a:r>
              <a:rPr lang="en-US" dirty="0"/>
              <a:t>Energy minimization with max flow/min cut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44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Residual Graph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7393" y="6224181"/>
            <a:ext cx="47568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Arcs where flow(a) &lt; c(a)</a:t>
            </a:r>
            <a:endParaRPr lang="en-US" sz="3200" dirty="0"/>
          </a:p>
        </p:txBody>
      </p:sp>
      <p:cxnSp>
        <p:nvCxnSpPr>
          <p:cNvPr id="25" name="Straight Arrow Connector 24"/>
          <p:cNvCxnSpPr>
            <a:stCxn id="20" idx="6"/>
            <a:endCxn id="21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4"/>
            <a:endCxn id="21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4"/>
            <a:endCxn id="23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Functions on Arcs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35319" y="818385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D = (V, A)</a:t>
            </a:r>
            <a:endParaRPr lang="en-US" sz="3200" b="1" dirty="0">
              <a:solidFill>
                <a:schemeClr val="tx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5319" y="1614987"/>
            <a:ext cx="3559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Arc capacities c(a)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5319" y="2474528"/>
            <a:ext cx="4158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Function f: A </a:t>
            </a: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olidFill>
                  <a:srgbClr val="FF0000"/>
                </a:solidFill>
                <a:latin typeface="Arial"/>
                <a:sym typeface="Wingding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sym typeface="Wingdings"/>
              </a:rPr>
              <a:t>Reals</a:t>
            </a:r>
            <a:endParaRPr lang="en-US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35319" y="3399738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(v)</a:t>
            </a:r>
            <a:endParaRPr lang="en-US" sz="3200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90473" y="4168827"/>
            <a:ext cx="2945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Σ</a:t>
            </a:r>
            <a:r>
              <a:rPr lang="en-US" sz="3200" baseline="-25000" dirty="0" err="1"/>
              <a:t>a</a:t>
            </a:r>
            <a:r>
              <a:rPr lang="en-US" sz="3200" baseline="-25000" dirty="0" err="1">
                <a:sym typeface="Symbol" charset="0"/>
              </a:rPr>
              <a:t>in-arcs</a:t>
            </a:r>
            <a:r>
              <a:rPr lang="en-US" sz="3200" baseline="-25000" dirty="0" smtClean="0">
                <a:sym typeface="Symbol" charset="0"/>
              </a:rPr>
              <a:t>(v) </a:t>
            </a:r>
            <a:r>
              <a:rPr lang="en-US" sz="3200" dirty="0" smtClean="0">
                <a:latin typeface="Arial"/>
                <a:ea typeface="+mn-ea"/>
                <a:cs typeface="+mn-cs"/>
              </a:rPr>
              <a:t>f(a)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-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Outgoing value</a:t>
            </a:r>
            <a:endParaRPr lang="en-US" sz="3200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Residual Graph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9481" y="6224181"/>
            <a:ext cx="61488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Inverse of arcs where flow(a) &gt; 0</a:t>
            </a:r>
            <a:endParaRPr lang="en-US" sz="3200" dirty="0"/>
          </a:p>
        </p:txBody>
      </p:sp>
      <p:cxnSp>
        <p:nvCxnSpPr>
          <p:cNvPr id="25" name="Straight Arrow Connector 24"/>
          <p:cNvCxnSpPr>
            <a:stCxn id="20" idx="6"/>
            <a:endCxn id="21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4"/>
            <a:endCxn id="21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4"/>
            <a:endCxn id="23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3"/>
            <a:endCxn id="20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2729" y="5590561"/>
            <a:ext cx="85327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Including arcs to s and from t is not necessary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87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92639" y="6224181"/>
            <a:ext cx="3742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Start with zero flow.</a:t>
            </a:r>
            <a:endParaRPr lang="en-US" sz="3200" dirty="0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7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2" grpId="0" animBg="1"/>
      <p:bldP spid="63" grpId="0" animBg="1"/>
      <p:bldP spid="64" grpId="0" animBg="1"/>
      <p:bldP spid="6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7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1042" y="6224181"/>
            <a:ext cx="7505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inverse arcs in path, subtract flow K.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5826" y="6224181"/>
            <a:ext cx="6776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forward arcs in path, add flow K.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1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5826" y="6224181"/>
            <a:ext cx="6776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forward arcs in path, add flow K.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25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53376" y="6224181"/>
            <a:ext cx="5021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Update the residual graph.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77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64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Functions on Arcs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35319" y="2474528"/>
            <a:ext cx="4158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Function f: A </a:t>
            </a: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olidFill>
                  <a:srgbClr val="FF0000"/>
                </a:solidFill>
                <a:latin typeface="Arial"/>
                <a:sym typeface="Wingding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sym typeface="Wingdings"/>
              </a:rPr>
              <a:t>Reals</a:t>
            </a:r>
            <a:endParaRPr lang="en-US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35319" y="3399738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(v)</a:t>
            </a:r>
            <a:endParaRPr lang="en-US" sz="3200" dirty="0"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35319" y="818385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D = (V, A)</a:t>
            </a:r>
            <a:endParaRPr lang="en-US" sz="3200" b="1" dirty="0">
              <a:solidFill>
                <a:schemeClr val="tx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35319" y="1614987"/>
            <a:ext cx="3559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Arc capacities c(a)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70924" y="4168827"/>
            <a:ext cx="2784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Σ</a:t>
            </a:r>
            <a:r>
              <a:rPr lang="en-US" sz="3200" baseline="-25000" dirty="0" err="1"/>
              <a:t>a</a:t>
            </a:r>
            <a:r>
              <a:rPr lang="en-US" sz="3200" baseline="-25000" dirty="0" err="1">
                <a:sym typeface="Symbol" charset="0"/>
              </a:rPr>
              <a:t>in-arcs</a:t>
            </a:r>
            <a:r>
              <a:rPr lang="en-US" sz="3200" baseline="-25000" dirty="0" smtClean="0">
                <a:sym typeface="Symbol" charset="0"/>
              </a:rPr>
              <a:t>(v) </a:t>
            </a:r>
            <a:r>
              <a:rPr lang="en-US" sz="3200" dirty="0" smtClean="0">
                <a:latin typeface="Arial"/>
                <a:ea typeface="+mn-ea"/>
                <a:cs typeface="+mn-cs"/>
              </a:rPr>
              <a:t>f(a)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-</a:t>
            </a:r>
          </a:p>
          <a:p>
            <a:pPr algn="ctr"/>
            <a:r>
              <a:rPr lang="en-US" sz="3200" dirty="0" err="1"/>
              <a:t>Σ</a:t>
            </a:r>
            <a:r>
              <a:rPr lang="en-US" sz="3200" baseline="-25000" dirty="0" err="1"/>
              <a:t>a</a:t>
            </a:r>
            <a:r>
              <a:rPr lang="en-US" sz="3200" baseline="-25000" dirty="0" err="1" smtClean="0">
                <a:sym typeface="Symbol" charset="0"/>
              </a:rPr>
              <a:t>out-</a:t>
            </a:r>
            <a:r>
              <a:rPr lang="en-US" sz="3200" baseline="-25000" dirty="0" err="1">
                <a:sym typeface="Symbol" charset="0"/>
              </a:rPr>
              <a:t>arcs</a:t>
            </a:r>
            <a:r>
              <a:rPr lang="en-US" sz="3200" baseline="-25000" dirty="0">
                <a:sym typeface="Symbol" charset="0"/>
              </a:rPr>
              <a:t>(v) </a:t>
            </a:r>
            <a:r>
              <a:rPr lang="en-US" sz="3200" dirty="0"/>
              <a:t>f(a)</a:t>
            </a:r>
          </a:p>
        </p:txBody>
      </p:sp>
    </p:spTree>
    <p:extLst>
      <p:ext uri="{BB962C8B-B14F-4D97-AF65-F5344CB8AC3E}">
        <p14:creationId xmlns:p14="http://schemas.microsoft.com/office/powerpoint/2010/main" val="6434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344" y="6224181"/>
            <a:ext cx="93071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K to (s,v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and 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,t). Subtract K from 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29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344" y="6224181"/>
            <a:ext cx="93071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K to (s,v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and 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,t). Subtract K from 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53376" y="6224181"/>
            <a:ext cx="5021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Update the residual graph.</a:t>
            </a:r>
            <a:endParaRPr lang="en-US" sz="3200" dirty="0"/>
          </a:p>
        </p:txBody>
      </p:sp>
      <p:cxnSp>
        <p:nvCxnSpPr>
          <p:cNvPr id="38" name="Straight Arrow Connector 37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5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93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47815" y="6224181"/>
            <a:ext cx="46321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 more s-t paths. Stop.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17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23381" y="6224181"/>
            <a:ext cx="30810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F497D"/>
                </a:solidFill>
              </a:rPr>
              <a:t>Correct Answer.</a:t>
            </a:r>
            <a:endParaRPr lang="en-US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33916" y="6224181"/>
            <a:ext cx="36599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Start with zero flow</a:t>
            </a:r>
            <a:endParaRPr lang="en-US" sz="3200" dirty="0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62" idx="6"/>
            <a:endCxn id="6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  <a:endCxn id="62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4"/>
            <a:endCxn id="6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2" idx="4"/>
            <a:endCxn id="65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4"/>
            <a:endCxn id="65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2" grpId="0" animBg="1"/>
      <p:bldP spid="63" grpId="0" animBg="1"/>
      <p:bldP spid="64" grpId="0" animBg="1"/>
      <p:bldP spid="6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1042" y="6224181"/>
            <a:ext cx="7505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inverse arcs in path, subtract flow K.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Functions on Arcs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35319" y="2474528"/>
            <a:ext cx="4158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Function f: A </a:t>
            </a: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olidFill>
                  <a:srgbClr val="FF0000"/>
                </a:solidFill>
                <a:latin typeface="Arial"/>
                <a:sym typeface="Wingding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sym typeface="Wingdings"/>
              </a:rPr>
              <a:t>Reals</a:t>
            </a:r>
            <a:endParaRPr lang="en-US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35319" y="3399738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(v)</a:t>
            </a:r>
            <a:endParaRPr lang="en-US" sz="3200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1073" y="4168827"/>
            <a:ext cx="2624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f(in-arcs(v))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-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f(out-arcs(v))</a:t>
            </a:r>
            <a:endParaRPr lang="en-US" sz="3200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35319" y="6209379"/>
            <a:ext cx="11650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latin typeface="Arial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(v</a:t>
            </a:r>
            <a:r>
              <a:rPr lang="en-US" sz="3200" baseline="-25000" dirty="0" smtClean="0">
                <a:latin typeface="Arial"/>
              </a:rPr>
              <a:t>1</a:t>
            </a:r>
            <a:r>
              <a:rPr lang="en-US" sz="3200" dirty="0" smtClean="0">
                <a:latin typeface="Arial"/>
              </a:rPr>
              <a:t>) </a:t>
            </a:r>
            <a:endParaRPr lang="en-US" sz="3200" dirty="0"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7404" y="6209379"/>
            <a:ext cx="5495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-6</a:t>
            </a:r>
            <a:endParaRPr lang="en-US" sz="3200" dirty="0"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5319" y="818385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D = (V, A)</a:t>
            </a:r>
            <a:endParaRPr lang="en-US" sz="3200" b="1" dirty="0">
              <a:solidFill>
                <a:schemeClr val="tx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35319" y="1614987"/>
            <a:ext cx="3559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Arc capacities c(a)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5826" y="6224181"/>
            <a:ext cx="6776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forward arcs in path, add flow K.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81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5826" y="6224181"/>
            <a:ext cx="6776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forward arcs in path, add flow K.</a:t>
            </a:r>
            <a:endParaRPr lang="en-US" sz="3200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30"/>
          <p:cNvCxnSpPr>
            <a:stCxn id="27" idx="6"/>
            <a:endCxn id="28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4"/>
            <a:endCxn id="27" idx="0"/>
          </p:cNvCxnSpPr>
          <p:nvPr/>
        </p:nvCxnSpPr>
        <p:spPr>
          <a:xfrm flipH="1">
            <a:off x="5869669" y="2115310"/>
            <a:ext cx="1074555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4"/>
            <a:endCxn id="28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4"/>
            <a:endCxn id="3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4"/>
            <a:endCxn id="30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21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53376" y="6224181"/>
            <a:ext cx="5021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Update the residual graph.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3" idx="4"/>
            <a:endCxn id="47" idx="0"/>
          </p:cNvCxnSpPr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2" name="Straight Arrow Connector 31"/>
          <p:cNvCxnSpPr>
            <a:stCxn id="29" idx="6"/>
            <a:endCxn id="31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>
            <a:stCxn id="34" idx="4"/>
            <a:endCxn id="29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4"/>
            <a:endCxn id="31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67" name="Straight Arrow Connector 66"/>
          <p:cNvCxnSpPr>
            <a:stCxn id="29" idx="4"/>
            <a:endCxn id="38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1" idx="4"/>
            <a:endCxn id="38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344" y="6224181"/>
            <a:ext cx="93071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K to (s,v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and 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,t). Subtract K from 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4" name="Straight Arrow Connector 33"/>
          <p:cNvCxnSpPr>
            <a:stCxn id="32" idx="6"/>
            <a:endCxn id="33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3" name="Straight Arrow Connector 62"/>
          <p:cNvCxnSpPr>
            <a:stCxn id="45" idx="4"/>
            <a:endCxn id="32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5" idx="4"/>
            <a:endCxn id="33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69" name="Straight Arrow Connector 68"/>
          <p:cNvCxnSpPr>
            <a:stCxn id="32" idx="4"/>
            <a:endCxn id="59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3" idx="4"/>
            <a:endCxn id="59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23813" y="223760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>
            <a:stCxn id="49" idx="4"/>
            <a:endCxn id="3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4"/>
            <a:endCxn id="39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57" name="Straight Arrow Connector 56"/>
          <p:cNvCxnSpPr>
            <a:stCxn id="37" idx="4"/>
            <a:endCxn id="5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4"/>
            <a:endCxn id="5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1" idx="5"/>
          </p:cNvCxnSpPr>
          <p:nvPr/>
        </p:nvCxnSpPr>
        <p:spPr>
          <a:xfrm flipH="1">
            <a:off x="6195370" y="3572071"/>
            <a:ext cx="155620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344" y="6224181"/>
            <a:ext cx="93071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K to (s,v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and 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,t). Subtract K from (v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944224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0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41" idx="6"/>
            <a:endCxn id="43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4" idx="4"/>
            <a:endCxn id="43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53376" y="6224181"/>
            <a:ext cx="5021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Update the residual graph.</a:t>
            </a:r>
            <a:endParaRPr lang="en-US" sz="3200" dirty="0"/>
          </a:p>
        </p:txBody>
      </p:sp>
      <p:cxnSp>
        <p:nvCxnSpPr>
          <p:cNvPr id="38" name="Straight Arrow Connector 37"/>
          <p:cNvCxnSpPr>
            <a:stCxn id="43" idx="3"/>
            <a:endCxn id="47" idx="0"/>
          </p:cNvCxnSpPr>
          <p:nvPr/>
        </p:nvCxnSpPr>
        <p:spPr>
          <a:xfrm flipH="1">
            <a:off x="6944224" y="3572071"/>
            <a:ext cx="807350" cy="8974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5" name="Straight Arrow Connector 44"/>
          <p:cNvCxnSpPr>
            <a:stCxn id="30" idx="6"/>
            <a:endCxn id="31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3" name="Straight Arrow Connector 62"/>
          <p:cNvCxnSpPr>
            <a:stCxn id="61" idx="4"/>
            <a:endCxn id="30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4"/>
            <a:endCxn id="31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69" name="Straight Arrow Connector 68"/>
          <p:cNvCxnSpPr>
            <a:stCxn id="30" idx="4"/>
            <a:endCxn id="62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1" idx="4"/>
            <a:endCxn id="62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>
            <a:stCxn id="41" idx="4"/>
            <a:endCxn id="47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1" name="Straight Arrow Connector 60"/>
          <p:cNvCxnSpPr>
            <a:stCxn id="31" idx="6"/>
            <a:endCxn id="34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4"/>
            <a:endCxn id="34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4" idx="3"/>
            <a:endCxn id="60" idx="0"/>
          </p:cNvCxnSpPr>
          <p:nvPr/>
        </p:nvCxnSpPr>
        <p:spPr>
          <a:xfrm flipH="1">
            <a:off x="6944224" y="3572071"/>
            <a:ext cx="807350" cy="89744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4"/>
            <a:endCxn id="6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7" name="Straight Arrow Connector 66"/>
          <p:cNvCxnSpPr>
            <a:stCxn id="65" idx="6"/>
            <a:endCxn id="66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1" name="Straight Arrow Connector 70"/>
          <p:cNvCxnSpPr>
            <a:stCxn id="69" idx="4"/>
            <a:endCxn id="65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9" idx="4"/>
            <a:endCxn id="66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7" name="Straight Arrow Connector 76"/>
          <p:cNvCxnSpPr>
            <a:stCxn id="65" idx="4"/>
            <a:endCxn id="70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6" idx="4"/>
            <a:endCxn id="70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1172612" y="6224181"/>
            <a:ext cx="6982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Find an s-t path in the residual graph.</a:t>
            </a:r>
            <a:endParaRPr lang="en-US" sz="32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1" name="Straight Arrow Connector 60"/>
          <p:cNvCxnSpPr>
            <a:stCxn id="31" idx="6"/>
            <a:endCxn id="34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4"/>
            <a:endCxn id="34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4" idx="3"/>
            <a:endCxn id="60" idx="0"/>
          </p:cNvCxnSpPr>
          <p:nvPr/>
        </p:nvCxnSpPr>
        <p:spPr>
          <a:xfrm flipH="1">
            <a:off x="6944224" y="3572071"/>
            <a:ext cx="807350" cy="897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4"/>
            <a:endCxn id="6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3" name="Straight Arrow Connector 42"/>
          <p:cNvCxnSpPr>
            <a:stCxn id="38" idx="6"/>
            <a:endCxn id="41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59" name="Straight Arrow Connector 58"/>
          <p:cNvCxnSpPr>
            <a:stCxn id="47" idx="4"/>
            <a:endCxn id="38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7" idx="4"/>
            <a:endCxn id="41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0" name="Straight Arrow Connector 69"/>
          <p:cNvCxnSpPr>
            <a:stCxn id="38" idx="4"/>
            <a:endCxn id="48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1" idx="4"/>
            <a:endCxn id="48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Functions on Arcs</a:t>
            </a:r>
            <a:endParaRPr lang="en-US" sz="40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6140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03747" y="2461885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6140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03747" y="4335574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1317363" y="2919085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7"/>
          </p:cNvCxnSpPr>
          <p:nvPr/>
        </p:nvCxnSpPr>
        <p:spPr>
          <a:xfrm flipH="1">
            <a:off x="1182453" y="3242374"/>
            <a:ext cx="1556204" cy="122711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7" idx="6"/>
          </p:cNvCxnSpPr>
          <p:nvPr/>
        </p:nvCxnSpPr>
        <p:spPr>
          <a:xfrm flipH="1">
            <a:off x="1317363" y="4792774"/>
            <a:ext cx="128638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3813" y="23700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6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756" y="482389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5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45" y="33701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70695" y="8712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93583" y="5893228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7" idx="4"/>
            <a:endCxn id="5" idx="0"/>
          </p:cNvCxnSpPr>
          <p:nvPr/>
        </p:nvCxnSpPr>
        <p:spPr>
          <a:xfrm flipH="1">
            <a:off x="856752" y="1785613"/>
            <a:ext cx="1074555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4"/>
            <a:endCxn id="6" idx="0"/>
          </p:cNvCxnSpPr>
          <p:nvPr/>
        </p:nvCxnSpPr>
        <p:spPr>
          <a:xfrm>
            <a:off x="1931307" y="1785613"/>
            <a:ext cx="1133052" cy="67627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745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8800" y="156007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8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45" y="5490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7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2354" y="551068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5" name="Straight Arrow Connector 24"/>
          <p:cNvCxnSpPr>
            <a:stCxn id="7" idx="4"/>
            <a:endCxn id="18" idx="0"/>
          </p:cNvCxnSpPr>
          <p:nvPr/>
        </p:nvCxnSpPr>
        <p:spPr>
          <a:xfrm>
            <a:off x="856752" y="5249974"/>
            <a:ext cx="1097443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4"/>
            <a:endCxn id="18" idx="0"/>
          </p:cNvCxnSpPr>
          <p:nvPr/>
        </p:nvCxnSpPr>
        <p:spPr>
          <a:xfrm flipH="1">
            <a:off x="1954195" y="5249974"/>
            <a:ext cx="1110164" cy="64325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35319" y="2474528"/>
            <a:ext cx="4158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Function f: A </a:t>
            </a:r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olidFill>
                  <a:srgbClr val="FF0000"/>
                </a:solidFill>
                <a:latin typeface="Arial"/>
                <a:sym typeface="Wingding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sym typeface="Wingdings"/>
              </a:rPr>
              <a:t>Reals</a:t>
            </a:r>
            <a:endParaRPr lang="en-US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909" y="337599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7518" y="342012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09" y="1565941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518" y="1565941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7518" y="551654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35319" y="3399738"/>
            <a:ext cx="4092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Excess function </a:t>
            </a:r>
            <a:r>
              <a:rPr lang="en-US" sz="3200" dirty="0" err="1" smtClean="0">
                <a:latin typeface="Arial"/>
                <a:ea typeface="+mn-ea"/>
                <a:cs typeface="+mn-cs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(v)</a:t>
            </a:r>
            <a:endParaRPr lang="en-US" sz="3200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35319" y="6209379"/>
            <a:ext cx="11650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latin typeface="Arial"/>
              </a:rPr>
              <a:t>E</a:t>
            </a:r>
            <a:r>
              <a:rPr lang="en-US" sz="3200" baseline="-25000" dirty="0" err="1" smtClean="0">
                <a:latin typeface="Arial"/>
              </a:rPr>
              <a:t>f</a:t>
            </a:r>
            <a:r>
              <a:rPr lang="en-US" sz="3200" dirty="0" smtClean="0">
                <a:latin typeface="Arial"/>
              </a:rPr>
              <a:t>(v</a:t>
            </a:r>
            <a:r>
              <a:rPr lang="en-US" sz="3200" baseline="-25000" dirty="0" smtClean="0">
                <a:latin typeface="Arial"/>
              </a:rPr>
              <a:t>2</a:t>
            </a:r>
            <a:r>
              <a:rPr lang="en-US" sz="3200" dirty="0" smtClean="0">
                <a:latin typeface="Arial"/>
              </a:rPr>
              <a:t>) </a:t>
            </a:r>
            <a:endParaRPr lang="en-US" sz="3200" dirty="0"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7404" y="6209379"/>
            <a:ext cx="641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14</a:t>
            </a:r>
            <a:endParaRPr lang="en-US" sz="3200" dirty="0"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1073" y="4168827"/>
            <a:ext cx="2624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f(in-arcs(v))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-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</a:rPr>
              <a:t>f(out-arcs(v))</a:t>
            </a:r>
            <a:endParaRPr lang="en-US" sz="3200" dirty="0"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08442" y="1889752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35319" y="818385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D = (V, A)</a:t>
            </a:r>
            <a:endParaRPr lang="en-US" sz="3200" b="1" dirty="0">
              <a:solidFill>
                <a:schemeClr val="tx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35319" y="1614987"/>
            <a:ext cx="3559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/>
                <a:ea typeface="+mn-ea"/>
                <a:cs typeface="+mn-cs"/>
              </a:rPr>
              <a:t>Arc capacities c(a)</a:t>
            </a:r>
            <a:endParaRPr lang="en-US" sz="3200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1" name="Straight Arrow Connector 60"/>
          <p:cNvCxnSpPr>
            <a:stCxn id="31" idx="6"/>
            <a:endCxn id="34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4"/>
            <a:endCxn id="34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4" idx="3"/>
            <a:endCxn id="60" idx="0"/>
          </p:cNvCxnSpPr>
          <p:nvPr/>
        </p:nvCxnSpPr>
        <p:spPr>
          <a:xfrm flipH="1">
            <a:off x="6944224" y="3572071"/>
            <a:ext cx="807350" cy="897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4"/>
            <a:endCxn id="6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09885" y="6224181"/>
            <a:ext cx="47080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K to (s,v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and 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,t).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7" name="Straight Arrow Connector 46"/>
          <p:cNvCxnSpPr>
            <a:stCxn id="43" idx="6"/>
            <a:endCxn id="44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59" idx="4"/>
            <a:endCxn id="43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4"/>
            <a:endCxn id="44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2" name="Straight Arrow Connector 71"/>
          <p:cNvCxnSpPr>
            <a:stCxn id="43" idx="4"/>
            <a:endCxn id="65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4" idx="4"/>
            <a:endCxn id="65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1" name="Straight Arrow Connector 60"/>
          <p:cNvCxnSpPr>
            <a:stCxn id="31" idx="6"/>
            <a:endCxn id="34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4"/>
            <a:endCxn id="34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4" idx="3"/>
            <a:endCxn id="60" idx="0"/>
          </p:cNvCxnSpPr>
          <p:nvPr/>
        </p:nvCxnSpPr>
        <p:spPr>
          <a:xfrm flipH="1">
            <a:off x="6944224" y="3572071"/>
            <a:ext cx="807350" cy="897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4"/>
            <a:endCxn id="6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09885" y="6224181"/>
            <a:ext cx="47080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K to (s,v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and (v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,t).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979178" y="5614983"/>
            <a:ext cx="7369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Choose maximum allowable value of K.</a:t>
            </a:r>
            <a:endParaRPr lang="en-US" sz="3200" dirty="0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7" name="Straight Arrow Connector 46"/>
          <p:cNvCxnSpPr>
            <a:stCxn id="43" idx="6"/>
            <a:endCxn id="44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59" idx="4"/>
            <a:endCxn id="43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4"/>
            <a:endCxn id="44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2" name="Straight Arrow Connector 71"/>
          <p:cNvCxnSpPr>
            <a:stCxn id="43" idx="4"/>
            <a:endCxn id="65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4" idx="4"/>
            <a:endCxn id="65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7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1" name="Straight Arrow Connector 60"/>
          <p:cNvCxnSpPr>
            <a:stCxn id="31" idx="6"/>
            <a:endCxn id="34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4"/>
            <a:endCxn id="34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4"/>
            <a:endCxn id="6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95604" y="6224181"/>
            <a:ext cx="4336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Update residual graph.</a:t>
            </a:r>
            <a:endParaRPr lang="en-US" sz="3200" dirty="0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47" name="Straight Arrow Connector 46"/>
          <p:cNvCxnSpPr>
            <a:stCxn id="43" idx="6"/>
            <a:endCxn id="44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>
            <a:stCxn id="59" idx="4"/>
            <a:endCxn id="43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4"/>
            <a:endCxn id="44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2" name="Straight Arrow Connector 71"/>
          <p:cNvCxnSpPr>
            <a:stCxn id="43" idx="4"/>
            <a:endCxn id="65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4" idx="4"/>
            <a:endCxn id="65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45" grpId="0" animBg="1"/>
      <p:bldP spid="6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2347815" y="6224181"/>
            <a:ext cx="46321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 more s-t paths. Stop.</a:t>
            </a:r>
            <a:endParaRPr lang="en-US" sz="32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1" name="Straight Arrow Connector 60"/>
          <p:cNvCxnSpPr>
            <a:stCxn id="31" idx="6"/>
            <a:endCxn id="34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4"/>
            <a:endCxn id="34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1" idx="4"/>
            <a:endCxn id="6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6" name="Straight Arrow Connector 65"/>
          <p:cNvCxnSpPr>
            <a:stCxn id="64" idx="6"/>
            <a:endCxn id="65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0" name="Straight Arrow Connector 69"/>
          <p:cNvCxnSpPr>
            <a:stCxn id="68" idx="4"/>
            <a:endCxn id="64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4"/>
            <a:endCxn id="65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6" name="Straight Arrow Connector 75"/>
          <p:cNvCxnSpPr>
            <a:stCxn id="64" idx="4"/>
            <a:endCxn id="69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5" idx="4"/>
            <a:endCxn id="69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Maximum Flow using Residual Graphs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626300" y="6224181"/>
            <a:ext cx="8075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How can I be sure this will always work?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1" name="Straight Arrow Connector 60"/>
          <p:cNvCxnSpPr>
            <a:stCxn id="31" idx="6"/>
            <a:endCxn id="34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4"/>
            <a:endCxn id="34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1" idx="4"/>
            <a:endCxn id="60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6" name="Straight Arrow Connector 65"/>
          <p:cNvCxnSpPr>
            <a:stCxn id="64" idx="6"/>
            <a:endCxn id="65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0" name="Straight Arrow Connector 69"/>
          <p:cNvCxnSpPr>
            <a:stCxn id="68" idx="4"/>
            <a:endCxn id="64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4"/>
            <a:endCxn id="65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6" name="Straight Arrow Connector 75"/>
          <p:cNvCxnSpPr>
            <a:stCxn id="64" idx="4"/>
            <a:endCxn id="69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5" idx="4"/>
            <a:endCxn id="69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0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6"/>
            <a:ext cx="8229600" cy="5591324"/>
          </a:xfrm>
        </p:spPr>
        <p:txBody>
          <a:bodyPr/>
          <a:lstStyle/>
          <a:p>
            <a:r>
              <a:rPr lang="en-US" dirty="0" smtClean="0"/>
              <a:t>Preliminaries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Maximum Flow</a:t>
            </a:r>
          </a:p>
          <a:p>
            <a:pPr lvl="1"/>
            <a:r>
              <a:rPr lang="en-US" dirty="0" smtClean="0"/>
              <a:t>Residual Graph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Max-Flow Min-Cut Theorem</a:t>
            </a:r>
          </a:p>
          <a:p>
            <a:endParaRPr lang="en-US" dirty="0"/>
          </a:p>
          <a:p>
            <a:r>
              <a:rPr lang="en-US" dirty="0" smtClean="0"/>
              <a:t>Algorithms</a:t>
            </a:r>
          </a:p>
          <a:p>
            <a:endParaRPr lang="en-US" dirty="0"/>
          </a:p>
          <a:p>
            <a:r>
              <a:rPr lang="en-US" dirty="0"/>
              <a:t>Energy minimization with max flow/min cut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93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Max-Flow Min-Cut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07573" y="6220755"/>
            <a:ext cx="90120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Let the subset of vertices U be reachable from s.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3330339" y="5395140"/>
            <a:ext cx="2351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 is not in U.</a:t>
            </a:r>
            <a:endParaRPr lang="en-US" sz="3200" dirty="0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3" name="Straight Arrow Connector 62"/>
          <p:cNvCxnSpPr>
            <a:stCxn id="45" idx="6"/>
            <a:endCxn id="60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4"/>
            <a:endCxn id="60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5" idx="4"/>
            <a:endCxn id="62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8" name="Straight Arrow Connector 67"/>
          <p:cNvCxnSpPr>
            <a:stCxn id="66" idx="6"/>
            <a:endCxn id="67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2" name="Straight Arrow Connector 71"/>
          <p:cNvCxnSpPr>
            <a:stCxn id="70" idx="4"/>
            <a:endCxn id="66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0" idx="4"/>
            <a:endCxn id="67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8" name="Straight Arrow Connector 77"/>
          <p:cNvCxnSpPr>
            <a:stCxn id="66" idx="4"/>
            <a:endCxn id="71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7" idx="4"/>
            <a:endCxn id="71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Max-Flow Min-Cut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19877" y="6220755"/>
            <a:ext cx="69874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all a </a:t>
            </a:r>
            <a:r>
              <a:rPr lang="en-US" sz="3200" dirty="0" smtClean="0">
                <a:sym typeface="Symbol" charset="0"/>
              </a:rPr>
              <a:t> out-arcs(U), flow(a) = c(a).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1088326" y="5542808"/>
            <a:ext cx="7050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Or else a will be in the residual graph.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4" name="Straight Arrow Connector 63"/>
          <p:cNvCxnSpPr>
            <a:stCxn id="60" idx="6"/>
            <a:endCxn id="61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2" idx="4"/>
            <a:endCxn id="61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4"/>
            <a:endCxn id="63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9" name="Straight Arrow Connector 68"/>
          <p:cNvCxnSpPr>
            <a:stCxn id="67" idx="6"/>
            <a:endCxn id="68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3" name="Straight Arrow Connector 72"/>
          <p:cNvCxnSpPr>
            <a:stCxn id="71" idx="4"/>
            <a:endCxn id="6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1" idx="4"/>
            <a:endCxn id="68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9" name="Straight Arrow Connector 78"/>
          <p:cNvCxnSpPr>
            <a:stCxn id="67" idx="4"/>
            <a:endCxn id="72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Max-Flow Min-Cut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84660" y="6220755"/>
            <a:ext cx="62578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all a </a:t>
            </a:r>
            <a:r>
              <a:rPr lang="en-US" sz="3200" dirty="0" smtClean="0">
                <a:sym typeface="Symbol" charset="0"/>
              </a:rPr>
              <a:t> in-arcs(U), flow(a) = 0.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141755" y="5542808"/>
            <a:ext cx="89436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Or else inverse of a will be in the residual graph.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3" name="Straight Arrow Connector 62"/>
          <p:cNvCxnSpPr>
            <a:stCxn id="34" idx="6"/>
            <a:endCxn id="60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4"/>
            <a:endCxn id="60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4" idx="4"/>
            <a:endCxn id="62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8" name="Straight Arrow Connector 67"/>
          <p:cNvCxnSpPr>
            <a:stCxn id="66" idx="6"/>
            <a:endCxn id="67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2" name="Straight Arrow Connector 71"/>
          <p:cNvCxnSpPr>
            <a:stCxn id="70" idx="4"/>
            <a:endCxn id="66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0" idx="4"/>
            <a:endCxn id="67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8" name="Straight Arrow Connector 77"/>
          <p:cNvCxnSpPr>
            <a:stCxn id="66" idx="4"/>
            <a:endCxn id="71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7" idx="4"/>
            <a:endCxn id="71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21" y="53742"/>
            <a:ext cx="9011445" cy="650351"/>
          </a:xfrm>
        </p:spPr>
        <p:txBody>
          <a:bodyPr>
            <a:noAutofit/>
          </a:bodyPr>
          <a:lstStyle/>
          <a:p>
            <a:r>
              <a:rPr lang="en-US" sz="4000" dirty="0" smtClean="0"/>
              <a:t>Max-Flow Min-Cut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84660" y="6220755"/>
            <a:ext cx="62578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all a </a:t>
            </a:r>
            <a:r>
              <a:rPr lang="en-US" sz="3200" dirty="0" smtClean="0">
                <a:sym typeface="Symbol" charset="0"/>
              </a:rPr>
              <a:t> in-arcs(U), flow(a) = 0.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119877" y="5587135"/>
            <a:ext cx="69874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 all a </a:t>
            </a:r>
            <a:r>
              <a:rPr lang="en-US" sz="3200" dirty="0" smtClean="0">
                <a:sym typeface="Symbol" charset="0"/>
              </a:rPr>
              <a:t> out-arcs(U), flow(a) = c(a).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40905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7616664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483612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483612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64" name="Straight Arrow Connector 63"/>
          <p:cNvCxnSpPr>
            <a:stCxn id="60" idx="6"/>
            <a:endCxn id="61" idx="2"/>
          </p:cNvCxnSpPr>
          <p:nvPr/>
        </p:nvCxnSpPr>
        <p:spPr>
          <a:xfrm>
            <a:off x="6330280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2" idx="4"/>
            <a:endCxn id="61" idx="0"/>
          </p:cNvCxnSpPr>
          <p:nvPr/>
        </p:nvCxnSpPr>
        <p:spPr>
          <a:xfrm>
            <a:off x="6944224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4"/>
            <a:endCxn id="63" idx="0"/>
          </p:cNvCxnSpPr>
          <p:nvPr/>
        </p:nvCxnSpPr>
        <p:spPr>
          <a:xfrm>
            <a:off x="5869669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96140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2603747" y="2791582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v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9" name="Straight Arrow Connector 68"/>
          <p:cNvCxnSpPr>
            <a:stCxn id="67" idx="6"/>
            <a:endCxn id="68" idx="2"/>
          </p:cNvCxnSpPr>
          <p:nvPr/>
        </p:nvCxnSpPr>
        <p:spPr>
          <a:xfrm>
            <a:off x="1317363" y="3248782"/>
            <a:ext cx="128638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23813" y="2699738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470695" y="1200910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1470695" y="4469513"/>
            <a:ext cx="92122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t</a:t>
            </a:r>
            <a:endParaRPr lang="en-US" sz="32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3" name="Straight Arrow Connector 72"/>
          <p:cNvCxnSpPr>
            <a:stCxn id="71" idx="4"/>
            <a:endCxn id="67" idx="0"/>
          </p:cNvCxnSpPr>
          <p:nvPr/>
        </p:nvCxnSpPr>
        <p:spPr>
          <a:xfrm flipH="1">
            <a:off x="856752" y="2115310"/>
            <a:ext cx="1074555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1" idx="4"/>
            <a:endCxn id="68" idx="0"/>
          </p:cNvCxnSpPr>
          <p:nvPr/>
        </p:nvCxnSpPr>
        <p:spPr>
          <a:xfrm>
            <a:off x="1931307" y="2115310"/>
            <a:ext cx="1133052" cy="6762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83064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47066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83064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5146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9" name="Straight Arrow Connector 78"/>
          <p:cNvCxnSpPr>
            <a:stCxn id="67" idx="4"/>
            <a:endCxn id="72" idx="0"/>
          </p:cNvCxnSpPr>
          <p:nvPr/>
        </p:nvCxnSpPr>
        <p:spPr>
          <a:xfrm>
            <a:off x="856752" y="3705982"/>
            <a:ext cx="1074555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 flipH="1">
            <a:off x="1931307" y="3705982"/>
            <a:ext cx="1133052" cy="76353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96140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34428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34428" y="194521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8536" y="4177125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</a:t>
            </a:r>
            <a:endParaRPr lang="en-US" sz="320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18222</TotalTime>
  <Words>5104</Words>
  <Application>Microsoft Macintosh PowerPoint</Application>
  <PresentationFormat>On-screen Show (4:3)</PresentationFormat>
  <Paragraphs>2579</Paragraphs>
  <Slides>166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74" baseType="lpstr">
      <vt:lpstr>Calibri</vt:lpstr>
      <vt:lpstr>ＭＳ Ｐゴシック</vt:lpstr>
      <vt:lpstr>Symbol</vt:lpstr>
      <vt:lpstr>Wingdings</vt:lpstr>
      <vt:lpstr>Zapf Dingbats</vt:lpstr>
      <vt:lpstr>Arial</vt:lpstr>
      <vt:lpstr>Default Theme</vt:lpstr>
      <vt:lpstr>PBrush</vt:lpstr>
      <vt:lpstr>Discrete Inference and Learning</vt:lpstr>
      <vt:lpstr>Outline</vt:lpstr>
      <vt:lpstr>Context</vt:lpstr>
      <vt:lpstr>Maximum flow problem</vt:lpstr>
      <vt:lpstr>Functions on Arcs</vt:lpstr>
      <vt:lpstr>Functions on Arcs</vt:lpstr>
      <vt:lpstr>Functions on Arcs</vt:lpstr>
      <vt:lpstr>Functions on Arcs</vt:lpstr>
      <vt:lpstr>Functions on Arcs</vt:lpstr>
      <vt:lpstr>Excess Functions of Vertex Subsets</vt:lpstr>
      <vt:lpstr>Excess Functions of Vertex Subsets</vt:lpstr>
      <vt:lpstr>Excess Functions of Vertex Subsets</vt:lpstr>
      <vt:lpstr>Excess Functions of Vertex Subsets</vt:lpstr>
      <vt:lpstr>Excess Functions of Vertex Subsets</vt:lpstr>
      <vt:lpstr>Outline</vt:lpstr>
      <vt:lpstr>s-t Flow</vt:lpstr>
      <vt:lpstr>s-t Flow</vt:lpstr>
      <vt:lpstr>s-t Flow</vt:lpstr>
      <vt:lpstr>s-t Flow</vt:lpstr>
      <vt:lpstr>s-t Flow</vt:lpstr>
      <vt:lpstr>s-t Flow</vt:lpstr>
      <vt:lpstr>s-t Flow</vt:lpstr>
      <vt:lpstr>s-t Flow</vt:lpstr>
      <vt:lpstr>s-t Flow</vt:lpstr>
      <vt:lpstr>s-t Flow</vt:lpstr>
      <vt:lpstr>Value of s-t Flow</vt:lpstr>
      <vt:lpstr>Value of s-t Flow</vt:lpstr>
      <vt:lpstr>Value of s-t Flow</vt:lpstr>
      <vt:lpstr>Outline</vt:lpstr>
      <vt:lpstr>Cut</vt:lpstr>
      <vt:lpstr>Cut</vt:lpstr>
      <vt:lpstr>Cut</vt:lpstr>
      <vt:lpstr>Cut</vt:lpstr>
      <vt:lpstr>Cut</vt:lpstr>
      <vt:lpstr>Capacity of Cut</vt:lpstr>
      <vt:lpstr>Capacity of Cut</vt:lpstr>
      <vt:lpstr>Capacity of Cut</vt:lpstr>
      <vt:lpstr>Capacity of Cut</vt:lpstr>
      <vt:lpstr>s-t Cut</vt:lpstr>
      <vt:lpstr>Capacity of s-t Cut</vt:lpstr>
      <vt:lpstr>Capacity of s-t Cut</vt:lpstr>
      <vt:lpstr>Capacity of s-t Cut</vt:lpstr>
      <vt:lpstr>Outline</vt:lpstr>
      <vt:lpstr>Flows vs. Cuts</vt:lpstr>
      <vt:lpstr>Flows vs. Cuts</vt:lpstr>
      <vt:lpstr>Flows vs. Cuts</vt:lpstr>
      <vt:lpstr>Flows vs. Cuts</vt:lpstr>
      <vt:lpstr>Flows vs. Cuts</vt:lpstr>
      <vt:lpstr>Outline</vt:lpstr>
      <vt:lpstr>Maximum Flow Problem</vt:lpstr>
      <vt:lpstr>Passing Flow through s-t Paths</vt:lpstr>
      <vt:lpstr>Passing Flow through s-t Paths</vt:lpstr>
      <vt:lpstr>Passing Flow through s-t Paths</vt:lpstr>
      <vt:lpstr>Passing Flow through s-t Paths</vt:lpstr>
      <vt:lpstr>Passing Flow through s-t Paths</vt:lpstr>
      <vt:lpstr>Passing Flow through s-t Paths</vt:lpstr>
      <vt:lpstr>Passing Flow through s-t Paths</vt:lpstr>
      <vt:lpstr>Outline</vt:lpstr>
      <vt:lpstr>Residual Graph</vt:lpstr>
      <vt:lpstr>Residual Graph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Maximum Flow using Residual Graphs</vt:lpstr>
      <vt:lpstr>Outline</vt:lpstr>
      <vt:lpstr>Max-Flow Min-Cut</vt:lpstr>
      <vt:lpstr>Max-Flow Min-Cut</vt:lpstr>
      <vt:lpstr>Max-Flow Min-Cut</vt:lpstr>
      <vt:lpstr>Max-Flow Min-Cut</vt:lpstr>
      <vt:lpstr>Flows vs. Cuts</vt:lpstr>
      <vt:lpstr>Max-Flow Min-Cut</vt:lpstr>
      <vt:lpstr>Outline</vt:lpstr>
      <vt:lpstr>Ford-Fulkerson Algorithm</vt:lpstr>
      <vt:lpstr>Ford-Fulkerson Algorithm</vt:lpstr>
      <vt:lpstr>Ford-Fulkerson Algorithm</vt:lpstr>
      <vt:lpstr>Ford-Fulkerson Algorithm</vt:lpstr>
      <vt:lpstr>Ford-Fulkerson Algorithm</vt:lpstr>
      <vt:lpstr>Ford-Fulkerson Algorithm</vt:lpstr>
      <vt:lpstr>Ford-Fulkerson Algorithm</vt:lpstr>
      <vt:lpstr>Ford-Fulkerson Algorithm</vt:lpstr>
      <vt:lpstr>Ford-Fulkerson Algorithm</vt:lpstr>
      <vt:lpstr>Ford-Fulkerson Algorithm</vt:lpstr>
      <vt:lpstr>Ford-Fulkerson Algorithm</vt:lpstr>
      <vt:lpstr>Ford-Fulkerson Algorithm</vt:lpstr>
      <vt:lpstr>Outline</vt:lpstr>
      <vt:lpstr>Dinits Algorithm</vt:lpstr>
      <vt:lpstr>Dinits Algorithm</vt:lpstr>
      <vt:lpstr>Dinits Algorithm</vt:lpstr>
      <vt:lpstr>Dinits Algorithm</vt:lpstr>
      <vt:lpstr>Dinits Algorithm</vt:lpstr>
      <vt:lpstr>Dinits Algorithm</vt:lpstr>
      <vt:lpstr>Dinits Algorithm</vt:lpstr>
      <vt:lpstr>Dinits Algorithm</vt:lpstr>
      <vt:lpstr>Dinits Algorithm</vt:lpstr>
      <vt:lpstr>Dinits Algorithm</vt:lpstr>
      <vt:lpstr>Dinits Algorithm</vt:lpstr>
      <vt:lpstr>Dinits Algorithm</vt:lpstr>
      <vt:lpstr>Dinits Algorithm</vt:lpstr>
      <vt:lpstr>Solvers for the Minimum-Cut Problem</vt:lpstr>
      <vt:lpstr>Max-Flow in Computer Vision</vt:lpstr>
      <vt:lpstr>Outline</vt:lpstr>
      <vt:lpstr>Interactive Binary Segmentation</vt:lpstr>
      <vt:lpstr>Interactive Binary Segmentation</vt:lpstr>
      <vt:lpstr>Interactive Binary Segmentation</vt:lpstr>
      <vt:lpstr>Interactive Binary Segmentation</vt:lpstr>
      <vt:lpstr>Interactive Binary Segmentation</vt:lpstr>
      <vt:lpstr>Overview</vt:lpstr>
      <vt:lpstr>Digraph for Unary Potentials</vt:lpstr>
      <vt:lpstr>Digraph for Unary Potentials</vt:lpstr>
      <vt:lpstr>Digraph for Unary Potentials</vt:lpstr>
      <vt:lpstr>Digraph for Unary Potentials</vt:lpstr>
      <vt:lpstr>Digraph for Unary Potentials</vt:lpstr>
      <vt:lpstr>Digraph for Unary Potentials</vt:lpstr>
      <vt:lpstr>Digraph for Unary Potentials</vt:lpstr>
      <vt:lpstr>Digraph for Unary Potentials</vt:lpstr>
      <vt:lpstr>Digraph for Pairwise Potentials</vt:lpstr>
      <vt:lpstr>Digraph for Pairwise Potentials</vt:lpstr>
      <vt:lpstr>Digraph for Pairwise Potentials</vt:lpstr>
      <vt:lpstr>Digraph for Pairwise Potentials</vt:lpstr>
      <vt:lpstr>Digraph for Pairwise Potentials</vt:lpstr>
      <vt:lpstr>Digraph for Pairwise Potentials</vt:lpstr>
      <vt:lpstr>Results – Image Segmentation</vt:lpstr>
      <vt:lpstr>Results – Image Segmentation</vt:lpstr>
      <vt:lpstr>Results – Image Segmentation</vt:lpstr>
      <vt:lpstr>Results – Image Synthesis</vt:lpstr>
      <vt:lpstr>Results – Image Synthesis</vt:lpstr>
      <vt:lpstr>Outline</vt:lpstr>
      <vt:lpstr>Move-Making Algorithms</vt:lpstr>
      <vt:lpstr>Expansion Algorithm</vt:lpstr>
      <vt:lpstr>Expansion Algorithm</vt:lpstr>
      <vt:lpstr>Expansion Algorithm</vt:lpstr>
      <vt:lpstr>Expansion Algorithm</vt:lpstr>
      <vt:lpstr>Results – Denoising + Inpainting</vt:lpstr>
      <vt:lpstr>Results – Denoising + Inpainting</vt:lpstr>
      <vt:lpstr>Results – Denoising + Inpainting</vt:lpstr>
      <vt:lpstr>Results – Denoising + Inpainting</vt:lpstr>
    </vt:vector>
  </TitlesOfParts>
  <Company>Stanford University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Pawan Mudigonda</dc:creator>
  <cp:lastModifiedBy>Yuliya Tarabalka</cp:lastModifiedBy>
  <cp:revision>1019</cp:revision>
  <cp:lastPrinted>2017-10-20T09:28:47Z</cp:lastPrinted>
  <dcterms:created xsi:type="dcterms:W3CDTF">2012-01-31T09:12:02Z</dcterms:created>
  <dcterms:modified xsi:type="dcterms:W3CDTF">2017-10-23T14:46:42Z</dcterms:modified>
</cp:coreProperties>
</file>