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1" autoAdjust="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660C0-2337-439A-8166-F646705F1B29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AC2A4-4B8D-49B4-82D5-898A1B2D5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275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image independent</a:t>
            </a:r>
          </a:p>
          <a:p>
            <a:r>
              <a:rPr lang="cs-CZ" baseline="0" dirty="0" err="1" smtClean="0"/>
              <a:t>The</a:t>
            </a:r>
            <a:r>
              <a:rPr lang="cs-CZ" baseline="0" dirty="0" smtClean="0"/>
              <a:t> gradient </a:t>
            </a:r>
            <a:r>
              <a:rPr lang="cs-CZ" baseline="0" dirty="0" err="1" smtClean="0"/>
              <a:t>describes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contribution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parameters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Descriptors</a:t>
            </a:r>
            <a:r>
              <a:rPr lang="cs-CZ" dirty="0" smtClean="0"/>
              <a:t> are </a:t>
            </a:r>
            <a:r>
              <a:rPr lang="cs-CZ" dirty="0" err="1" smtClean="0"/>
              <a:t>structured</a:t>
            </a:r>
            <a:r>
              <a:rPr lang="cs-CZ" dirty="0" smtClean="0"/>
              <a:t> and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resembling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images</a:t>
            </a:r>
            <a:endParaRPr lang="cs-CZ" dirty="0" smtClean="0"/>
          </a:p>
          <a:p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energetic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are </a:t>
            </a:r>
            <a:r>
              <a:rPr lang="cs-CZ" dirty="0" err="1" smtClean="0"/>
              <a:t>noisy</a:t>
            </a:r>
            <a:endParaRPr lang="cs-CZ" dirty="0" smtClean="0"/>
          </a:p>
          <a:p>
            <a:r>
              <a:rPr lang="cs-CZ" dirty="0" err="1" smtClean="0"/>
              <a:t>Decorrelated</a:t>
            </a:r>
            <a:r>
              <a:rPr lang="cs-CZ" dirty="0" smtClean="0"/>
              <a:t> data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better</a:t>
            </a:r>
            <a:r>
              <a:rPr lang="cs-CZ" baseline="0" dirty="0" smtClean="0"/>
              <a:t> fit GMM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energetic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are </a:t>
            </a:r>
            <a:r>
              <a:rPr lang="cs-CZ" dirty="0" err="1" smtClean="0"/>
              <a:t>noisy</a:t>
            </a:r>
            <a:endParaRPr lang="cs-CZ" dirty="0" smtClean="0"/>
          </a:p>
          <a:p>
            <a:r>
              <a:rPr lang="cs-CZ" dirty="0" err="1" smtClean="0"/>
              <a:t>Decorrelated</a:t>
            </a:r>
            <a:r>
              <a:rPr lang="cs-CZ" dirty="0" smtClean="0"/>
              <a:t> data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better</a:t>
            </a:r>
            <a:r>
              <a:rPr lang="cs-CZ" baseline="0" dirty="0" smtClean="0"/>
              <a:t> fit GMM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dirty="0" smtClean="0"/>
              <a:t>BOW</a:t>
            </a:r>
            <a:r>
              <a:rPr lang="cs-CZ" baseline="0" dirty="0" smtClean="0"/>
              <a:t> – limited </a:t>
            </a:r>
            <a:r>
              <a:rPr lang="cs-CZ" baseline="0" dirty="0" err="1" smtClean="0"/>
              <a:t>reduction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good</a:t>
            </a:r>
            <a:endParaRPr lang="cs-CZ" baseline="0" dirty="0" smtClean="0"/>
          </a:p>
          <a:p>
            <a:pPr algn="l"/>
            <a:r>
              <a:rPr lang="cs-CZ" baseline="0" dirty="0" smtClean="0"/>
              <a:t>FV – </a:t>
            </a:r>
            <a:r>
              <a:rPr lang="cs-CZ" baseline="0" dirty="0" err="1" smtClean="0"/>
              <a:t>better</a:t>
            </a:r>
            <a:r>
              <a:rPr lang="cs-CZ" baseline="0" dirty="0" smtClean="0"/>
              <a:t> to use K = 64 </a:t>
            </a:r>
            <a:r>
              <a:rPr lang="cs-CZ" baseline="0" dirty="0" err="1" smtClean="0"/>
              <a:t>than</a:t>
            </a:r>
            <a:r>
              <a:rPr lang="cs-CZ" baseline="0" dirty="0" smtClean="0"/>
              <a:t> 256</a:t>
            </a:r>
            <a:endParaRPr lang="cs-CZ" dirty="0" smtClean="0"/>
          </a:p>
          <a:p>
            <a:pPr algn="l"/>
            <a:r>
              <a:rPr lang="cs-CZ" dirty="0" smtClean="0"/>
              <a:t>D‘ – </a:t>
            </a:r>
            <a:r>
              <a:rPr lang="cs-CZ" dirty="0" err="1" smtClean="0"/>
              <a:t>compressed</a:t>
            </a:r>
            <a:r>
              <a:rPr lang="cs-CZ" dirty="0" smtClean="0"/>
              <a:t> </a:t>
            </a:r>
            <a:r>
              <a:rPr lang="cs-CZ" dirty="0" err="1" smtClean="0"/>
              <a:t>descriptors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dirty="0" smtClean="0"/>
              <a:t>GIST = </a:t>
            </a:r>
            <a:r>
              <a:rPr lang="en-US" dirty="0" smtClean="0"/>
              <a:t>low dimensional representation of the scene, which does not require any form of segmentation</a:t>
            </a:r>
            <a:endParaRPr lang="cs-CZ" dirty="0" smtClean="0"/>
          </a:p>
          <a:p>
            <a:pPr algn="l"/>
            <a:r>
              <a:rPr lang="cs-CZ" dirty="0" smtClean="0"/>
              <a:t>D‘ – </a:t>
            </a:r>
            <a:r>
              <a:rPr lang="cs-CZ" dirty="0" err="1" smtClean="0"/>
              <a:t>compressed</a:t>
            </a:r>
            <a:r>
              <a:rPr lang="cs-CZ" dirty="0" smtClean="0"/>
              <a:t> </a:t>
            </a:r>
            <a:r>
              <a:rPr lang="cs-CZ" dirty="0" err="1" smtClean="0"/>
              <a:t>descriptors</a:t>
            </a:r>
            <a:endParaRPr lang="cs-CZ" dirty="0" smtClean="0"/>
          </a:p>
          <a:p>
            <a:pPr algn="l"/>
            <a:r>
              <a:rPr lang="cs-CZ" dirty="0" smtClean="0"/>
              <a:t>UKB –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represented</a:t>
            </a:r>
            <a:r>
              <a:rPr lang="cs-CZ" baseline="0" dirty="0" smtClean="0"/>
              <a:t> by 4 </a:t>
            </a:r>
            <a:r>
              <a:rPr lang="cs-CZ" baseline="0" dirty="0" err="1" smtClean="0"/>
              <a:t>imgs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shows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count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corresponding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imgs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first</a:t>
            </a:r>
            <a:r>
              <a:rPr lang="cs-CZ" baseline="0" dirty="0" smtClean="0"/>
              <a:t> 4 </a:t>
            </a:r>
            <a:r>
              <a:rPr lang="cs-CZ" baseline="0" smtClean="0"/>
              <a:t>positions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keywords</a:t>
            </a:r>
            <a:r>
              <a:rPr lang="cs-CZ" dirty="0" smtClean="0"/>
              <a:t> (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u)</a:t>
            </a:r>
          </a:p>
          <a:p>
            <a:r>
              <a:rPr lang="cs-CZ" dirty="0" smtClean="0"/>
              <a:t>L2-norm – |x|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sqrt</a:t>
            </a:r>
            <a:r>
              <a:rPr lang="cs-CZ" baseline="0" dirty="0" smtClean="0"/>
              <a:t>(x1*x1 + x2*x2 ….)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shows that the image-independent information is approximately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discarded from the FV signature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1 to K</a:t>
            </a:r>
          </a:p>
          <a:p>
            <a:r>
              <a:rPr lang="cs-CZ" dirty="0" err="1" smtClean="0"/>
              <a:t>Vi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encodes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differences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target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word</a:t>
            </a:r>
            <a:endParaRPr lang="cs-CZ" baseline="0" dirty="0" smtClean="0"/>
          </a:p>
          <a:p>
            <a:r>
              <a:rPr lang="cs-CZ" baseline="0" dirty="0" err="1" smtClean="0"/>
              <a:t>Ui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codebook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1 to K</a:t>
            </a:r>
          </a:p>
          <a:p>
            <a:r>
              <a:rPr lang="cs-CZ" dirty="0" err="1" smtClean="0"/>
              <a:t>Vi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encodes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differences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target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word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AC2A4-4B8D-49B4-82D5-898A1B2D5F9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706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0292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032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9371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376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0758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8219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6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7032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448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84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0267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B4A8-CAAC-44A0-9393-62C599B2678D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C0AD-DC79-4777-A17D-6F1BCEA0B2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7708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Aggregating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image </a:t>
            </a:r>
            <a:r>
              <a:rPr lang="cs-CZ" dirty="0" err="1" smtClean="0"/>
              <a:t>descriptors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compact</a:t>
            </a:r>
            <a:r>
              <a:rPr lang="cs-CZ" dirty="0" smtClean="0"/>
              <a:t> </a:t>
            </a:r>
            <a:r>
              <a:rPr lang="cs-CZ" dirty="0" err="1" smtClean="0"/>
              <a:t>codes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3456384" cy="36004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Authors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Hervé</a:t>
            </a:r>
            <a:r>
              <a:rPr lang="cs-CZ" dirty="0" smtClean="0"/>
              <a:t> </a:t>
            </a:r>
            <a:r>
              <a:rPr lang="cs-CZ" dirty="0" err="1" smtClean="0"/>
              <a:t>Jegou</a:t>
            </a:r>
            <a:endParaRPr lang="cs-CZ" dirty="0" smtClean="0"/>
          </a:p>
          <a:p>
            <a:r>
              <a:rPr lang="cs-CZ" dirty="0" err="1" smtClean="0"/>
              <a:t>Florent</a:t>
            </a:r>
            <a:r>
              <a:rPr lang="cs-CZ" dirty="0" smtClean="0"/>
              <a:t> </a:t>
            </a:r>
            <a:r>
              <a:rPr lang="cs-CZ" dirty="0" err="1" smtClean="0"/>
              <a:t>Perroonnin</a:t>
            </a:r>
            <a:endParaRPr lang="cs-CZ" dirty="0" smtClean="0"/>
          </a:p>
          <a:p>
            <a:r>
              <a:rPr lang="cs-CZ" dirty="0" err="1" smtClean="0"/>
              <a:t>Matthijs</a:t>
            </a:r>
            <a:r>
              <a:rPr lang="cs-CZ" dirty="0" smtClean="0"/>
              <a:t> </a:t>
            </a:r>
            <a:r>
              <a:rPr lang="cs-CZ" dirty="0" err="1" smtClean="0"/>
              <a:t>Douze</a:t>
            </a:r>
            <a:endParaRPr lang="cs-CZ" dirty="0" smtClean="0"/>
          </a:p>
          <a:p>
            <a:r>
              <a:rPr lang="cs-CZ" dirty="0" err="1" smtClean="0"/>
              <a:t>Jorge</a:t>
            </a:r>
            <a:r>
              <a:rPr lang="cs-CZ" dirty="0" smtClean="0"/>
              <a:t> </a:t>
            </a:r>
            <a:r>
              <a:rPr lang="cs-CZ" dirty="0" err="1" smtClean="0"/>
              <a:t>Sánchez</a:t>
            </a:r>
            <a:endParaRPr lang="cs-CZ" dirty="0" smtClean="0"/>
          </a:p>
          <a:p>
            <a:r>
              <a:rPr lang="cs-CZ" dirty="0" smtClean="0"/>
              <a:t>Patrick </a:t>
            </a:r>
            <a:r>
              <a:rPr lang="cs-CZ" dirty="0" err="1" smtClean="0"/>
              <a:t>Pérez</a:t>
            </a:r>
            <a:endParaRPr lang="cs-CZ" dirty="0" smtClean="0"/>
          </a:p>
          <a:p>
            <a:r>
              <a:rPr lang="cs-CZ" dirty="0" err="1" smtClean="0"/>
              <a:t>Cordelia</a:t>
            </a:r>
            <a:r>
              <a:rPr lang="cs-CZ" dirty="0" smtClean="0"/>
              <a:t> Schmidt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860032" y="3429000"/>
            <a:ext cx="3456384" cy="19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Presented</a:t>
            </a:r>
            <a:r>
              <a:rPr lang="cs-CZ" dirty="0" smtClean="0"/>
              <a:t> by:</a:t>
            </a:r>
          </a:p>
          <a:p>
            <a:r>
              <a:rPr lang="cs-CZ" dirty="0" smtClean="0"/>
              <a:t>Jiří </a:t>
            </a:r>
            <a:r>
              <a:rPr lang="cs-CZ" dirty="0" err="1" smtClean="0"/>
              <a:t>Pytela</a:t>
            </a:r>
            <a:endParaRPr lang="cs-CZ" dirty="0" smtClean="0"/>
          </a:p>
          <a:p>
            <a:r>
              <a:rPr lang="cs-CZ" dirty="0" err="1" smtClean="0"/>
              <a:t>Ayan</a:t>
            </a:r>
            <a:r>
              <a:rPr lang="cs-CZ" dirty="0" smtClean="0"/>
              <a:t> Basu </a:t>
            </a:r>
            <a:r>
              <a:rPr lang="cs-CZ" dirty="0" err="1" smtClean="0"/>
              <a:t>Nath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50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3" y="3512418"/>
            <a:ext cx="6638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0969"/>
            <a:ext cx="4505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Image </a:t>
            </a:r>
            <a:r>
              <a:rPr lang="cs-CZ" dirty="0" err="1" smtClean="0"/>
              <a:t>representation</a:t>
            </a:r>
            <a:endParaRPr lang="cs-CZ" dirty="0"/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755576" y="1268760"/>
            <a:ext cx="7200800" cy="5400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Descriptor</a:t>
            </a:r>
            <a:r>
              <a:rPr lang="cs-CZ" dirty="0" smtClean="0"/>
              <a:t> </a:t>
            </a:r>
            <a:r>
              <a:rPr lang="cs-CZ" dirty="0" err="1" smtClean="0"/>
              <a:t>assignment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normalization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L2-normalization</a:t>
            </a:r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5" y="5301208"/>
            <a:ext cx="3438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21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4283968" y="4725144"/>
            <a:ext cx="4465860" cy="1066800"/>
            <a:chOff x="899592" y="1811704"/>
            <a:chExt cx="5630019" cy="11768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11704"/>
              <a:ext cx="3968502" cy="1176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921711"/>
              <a:ext cx="43338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FV – image </a:t>
            </a:r>
            <a:r>
              <a:rPr lang="cs-CZ" dirty="0" err="1" smtClean="0"/>
              <a:t>specific</a:t>
            </a:r>
            <a:r>
              <a:rPr lang="cs-CZ" dirty="0" smtClean="0"/>
              <a:t> data</a:t>
            </a:r>
            <a:endParaRPr lang="cs-CZ" dirty="0"/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489428" y="3195208"/>
            <a:ext cx="4735712" cy="55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real</a:t>
            </a:r>
            <a:r>
              <a:rPr lang="cs-CZ" sz="2400" dirty="0" smtClean="0"/>
              <a:t> </a:t>
            </a:r>
            <a:r>
              <a:rPr lang="cs-CZ" sz="2400" dirty="0" err="1" smtClean="0"/>
              <a:t>descriptor</a:t>
            </a:r>
            <a:r>
              <a:rPr lang="cs-CZ" sz="2400" dirty="0" smtClean="0"/>
              <a:t> </a:t>
            </a:r>
            <a:r>
              <a:rPr lang="cs-CZ" sz="2400" dirty="0" err="1" smtClean="0"/>
              <a:t>distribution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914400" lvl="2" indent="0">
              <a:buNone/>
            </a:pPr>
            <a:endParaRPr lang="cs-CZ" dirty="0" smtClean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5770"/>
            <a:ext cx="4167977" cy="49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" y="1234876"/>
            <a:ext cx="4505722" cy="10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090162" y="2060848"/>
            <a:ext cx="1767759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4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4427984" y="1146120"/>
            <a:ext cx="3754508" cy="967076"/>
            <a:chOff x="899592" y="1811704"/>
            <a:chExt cx="5630019" cy="11768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11704"/>
              <a:ext cx="3968502" cy="1176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921711"/>
              <a:ext cx="43338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FV – image </a:t>
            </a:r>
            <a:r>
              <a:rPr lang="cs-CZ" dirty="0" err="1" smtClean="0"/>
              <a:t>specific</a:t>
            </a:r>
            <a:r>
              <a:rPr lang="cs-CZ" dirty="0" smtClean="0"/>
              <a:t> data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5" y="1427378"/>
            <a:ext cx="3429972" cy="40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308966" cy="20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1453271" y="1878572"/>
            <a:ext cx="1102505" cy="432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4399674" y="2007192"/>
            <a:ext cx="896542" cy="303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24" y="4869160"/>
            <a:ext cx="6438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5703639"/>
            <a:ext cx="752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-&gt;  Image independent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discarded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0103" y="45175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Estimation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parametres</a:t>
            </a:r>
            <a:r>
              <a:rPr lang="cs-CZ" sz="2400" dirty="0" smtClean="0"/>
              <a:t> </a:t>
            </a:r>
            <a:r>
              <a:rPr lang="el-GR" sz="2400" dirty="0" smtClean="0"/>
              <a:t>λ</a:t>
            </a:r>
            <a:r>
              <a:rPr lang="cs-CZ" sz="2400" dirty="0" smtClean="0"/>
              <a:t> :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3231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FV – </a:t>
            </a:r>
            <a:r>
              <a:rPr lang="cs-CZ" dirty="0" err="1" smtClean="0"/>
              <a:t>final</a:t>
            </a:r>
            <a:r>
              <a:rPr lang="cs-CZ" dirty="0" smtClean="0"/>
              <a:t> image </a:t>
            </a:r>
            <a:r>
              <a:rPr lang="cs-CZ" dirty="0" err="1" smtClean="0"/>
              <a:t>representation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7702" y="2516703"/>
            <a:ext cx="7844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err="1"/>
              <a:t>proportion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descriptors</a:t>
            </a:r>
            <a:r>
              <a:rPr lang="cs-CZ" sz="2400" dirty="0"/>
              <a:t> </a:t>
            </a:r>
            <a:r>
              <a:rPr lang="cs-CZ" sz="2400" dirty="0" err="1" smtClean="0"/>
              <a:t>assigned</a:t>
            </a:r>
            <a:r>
              <a:rPr lang="cs-CZ" sz="2400" dirty="0" smtClean="0"/>
              <a:t> to single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</a:t>
            </a:r>
            <a:r>
              <a:rPr lang="cs-CZ" sz="2400" dirty="0" err="1" smtClean="0"/>
              <a:t>word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/>
              <a:t>average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descriptors</a:t>
            </a:r>
            <a:r>
              <a:rPr lang="cs-CZ" sz="2400" dirty="0"/>
              <a:t> </a:t>
            </a:r>
            <a:r>
              <a:rPr lang="cs-CZ" sz="2400" dirty="0" err="1"/>
              <a:t>assigned</a:t>
            </a:r>
            <a:r>
              <a:rPr lang="cs-CZ" sz="2400" dirty="0"/>
              <a:t> to single </a:t>
            </a:r>
            <a:r>
              <a:rPr lang="cs-CZ" sz="2400" dirty="0" err="1"/>
              <a:t>visual</a:t>
            </a:r>
            <a:r>
              <a:rPr lang="cs-CZ" sz="2400" dirty="0"/>
              <a:t> </a:t>
            </a:r>
            <a:r>
              <a:rPr lang="cs-CZ" sz="2400" dirty="0" err="1"/>
              <a:t>word</a:t>
            </a: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65076"/>
            <a:ext cx="5630813" cy="121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8" y="3429000"/>
            <a:ext cx="2513217" cy="90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48" y="3501008"/>
            <a:ext cx="2726603" cy="8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22" y="5013176"/>
            <a:ext cx="4562128" cy="108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40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FV – </a:t>
            </a:r>
            <a:r>
              <a:rPr lang="cs-CZ" dirty="0" err="1" smtClean="0"/>
              <a:t>final</a:t>
            </a:r>
            <a:r>
              <a:rPr lang="cs-CZ" dirty="0" smtClean="0"/>
              <a:t> image </a:t>
            </a:r>
            <a:r>
              <a:rPr lang="cs-CZ" dirty="0" err="1" smtClean="0"/>
              <a:t>representation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7702" y="2516703"/>
            <a:ext cx="7844738" cy="238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Includes: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number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descriptors</a:t>
            </a:r>
            <a:r>
              <a:rPr lang="cs-CZ" sz="2400" dirty="0" smtClean="0"/>
              <a:t> </a:t>
            </a:r>
            <a:r>
              <a:rPr lang="cs-CZ" sz="2400" dirty="0" err="1" smtClean="0"/>
              <a:t>assigned</a:t>
            </a:r>
            <a:r>
              <a:rPr lang="cs-CZ" sz="2400" dirty="0" smtClean="0"/>
              <a:t> to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</a:t>
            </a:r>
            <a:r>
              <a:rPr lang="cs-CZ" sz="2400" dirty="0" err="1" smtClean="0"/>
              <a:t>word</a:t>
            </a:r>
            <a:endParaRPr lang="cs-CZ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 smtClean="0"/>
              <a:t>approximate</a:t>
            </a:r>
            <a:r>
              <a:rPr lang="cs-CZ" sz="2400" dirty="0" smtClean="0"/>
              <a:t> </a:t>
            </a:r>
            <a:r>
              <a:rPr lang="cs-CZ" sz="2400" dirty="0" err="1" smtClean="0"/>
              <a:t>location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descriptor</a:t>
            </a: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endParaRPr lang="cs-CZ" sz="2400" dirty="0" smtClean="0"/>
          </a:p>
          <a:p>
            <a:pPr lvl="1"/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 	     -&gt;  </a:t>
            </a:r>
            <a:r>
              <a:rPr lang="cs-CZ" sz="2400" dirty="0" err="1" smtClean="0"/>
              <a:t>Frequent</a:t>
            </a:r>
            <a:r>
              <a:rPr lang="cs-CZ" sz="2400" dirty="0" smtClean="0"/>
              <a:t> </a:t>
            </a:r>
            <a:r>
              <a:rPr lang="cs-CZ" sz="2400" dirty="0" err="1" smtClean="0"/>
              <a:t>descriptors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lower</a:t>
            </a:r>
            <a:r>
              <a:rPr lang="cs-CZ" sz="2400" dirty="0" smtClean="0"/>
              <a:t> </a:t>
            </a:r>
            <a:r>
              <a:rPr lang="cs-CZ" sz="2400" dirty="0" err="1" smtClean="0"/>
              <a:t>value</a:t>
            </a:r>
            <a:endParaRPr lang="cs-CZ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07" y="1341150"/>
            <a:ext cx="4562128" cy="108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9944"/>
            <a:ext cx="720080" cy="44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62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10" y="3789040"/>
            <a:ext cx="3585220" cy="110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Lacally</a:t>
            </a:r>
            <a:r>
              <a:rPr lang="cs-CZ" dirty="0" smtClean="0"/>
              <a:t> </a:t>
            </a:r>
            <a:r>
              <a:rPr lang="cs-CZ" dirty="0" err="1" smtClean="0"/>
              <a:t>Aggregated</a:t>
            </a:r>
            <a:r>
              <a:rPr lang="cs-CZ" dirty="0" smtClean="0"/>
              <a:t> </a:t>
            </a:r>
            <a:r>
              <a:rPr lang="cs-CZ" dirty="0" err="1" smtClean="0"/>
              <a:t>Descriptors</a:t>
            </a:r>
            <a:r>
              <a:rPr lang="cs-CZ" dirty="0" smtClean="0"/>
              <a:t> (VLAD)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3385" y="1772816"/>
            <a:ext cx="7844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Non-</a:t>
            </a:r>
            <a:r>
              <a:rPr lang="cs-CZ" sz="2400" dirty="0" err="1" smtClean="0"/>
              <a:t>probabilistic</a:t>
            </a:r>
            <a:r>
              <a:rPr lang="cs-CZ" sz="2400" dirty="0" smtClean="0"/>
              <a:t> </a:t>
            </a:r>
            <a:r>
              <a:rPr lang="cs-CZ" sz="2400" dirty="0" err="1" smtClean="0"/>
              <a:t>Fisher</a:t>
            </a:r>
            <a:r>
              <a:rPr lang="cs-CZ" sz="2400" dirty="0" smtClean="0"/>
              <a:t> Kernel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Requires</a:t>
            </a:r>
            <a:r>
              <a:rPr lang="cs-CZ" sz="2400" dirty="0" smtClean="0"/>
              <a:t> </a:t>
            </a:r>
            <a:r>
              <a:rPr lang="cs-CZ" sz="2400" dirty="0" err="1" smtClean="0"/>
              <a:t>codebook</a:t>
            </a:r>
            <a:r>
              <a:rPr lang="cs-CZ" sz="2400" dirty="0" smtClean="0"/>
              <a:t> (as BOW)</a:t>
            </a:r>
            <a:endParaRPr lang="cs-CZ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 smtClean="0"/>
              <a:t>Associate</a:t>
            </a:r>
            <a:r>
              <a:rPr lang="cs-CZ" sz="2400" dirty="0" smtClean="0"/>
              <a:t> </a:t>
            </a:r>
            <a:r>
              <a:rPr lang="cs-CZ" sz="2400" dirty="0" err="1" smtClean="0"/>
              <a:t>each</a:t>
            </a:r>
            <a:r>
              <a:rPr lang="cs-CZ" sz="2400" dirty="0" smtClean="0"/>
              <a:t> </a:t>
            </a:r>
            <a:r>
              <a:rPr lang="cs-CZ" sz="2400" dirty="0" err="1" smtClean="0"/>
              <a:t>descriptor</a:t>
            </a:r>
            <a:r>
              <a:rPr lang="cs-CZ" sz="2400" dirty="0" smtClean="0"/>
              <a:t> to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nearest</a:t>
            </a:r>
            <a:r>
              <a:rPr lang="cs-CZ" sz="2400" dirty="0" smtClean="0"/>
              <a:t> </a:t>
            </a:r>
            <a:r>
              <a:rPr lang="cs-CZ" sz="2400" dirty="0" err="1" smtClean="0"/>
              <a:t>neighbor</a:t>
            </a:r>
            <a:endParaRPr lang="cs-CZ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 smtClean="0"/>
              <a:t>Compute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difference</a:t>
            </a:r>
            <a:r>
              <a:rPr lang="cs-CZ" sz="2400" dirty="0" smtClean="0"/>
              <a:t> </a:t>
            </a:r>
            <a:r>
              <a:rPr lang="cs-CZ" sz="2400" dirty="0" err="1" smtClean="0"/>
              <a:t>vector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4397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" y="1185711"/>
            <a:ext cx="2705022" cy="83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Comparison</a:t>
            </a:r>
            <a:r>
              <a:rPr lang="cs-CZ" dirty="0" smtClean="0"/>
              <a:t> – VLAD and FV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459987"/>
            <a:ext cx="784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Equal</a:t>
            </a:r>
            <a:r>
              <a:rPr lang="cs-CZ" sz="2400" dirty="0" smtClean="0"/>
              <a:t> </a:t>
            </a:r>
            <a:r>
              <a:rPr lang="cs-CZ" sz="2400" dirty="0" err="1" smtClean="0"/>
              <a:t>mixture</a:t>
            </a:r>
            <a:r>
              <a:rPr lang="cs-CZ" sz="2400" dirty="0" smtClean="0"/>
              <a:t> </a:t>
            </a:r>
            <a:r>
              <a:rPr lang="cs-CZ" sz="2400" dirty="0" err="1" smtClean="0"/>
              <a:t>weights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Isotropic</a:t>
            </a:r>
            <a:r>
              <a:rPr lang="cs-CZ" sz="2400" dirty="0" smtClean="0"/>
              <a:t> </a:t>
            </a:r>
            <a:r>
              <a:rPr lang="cs-CZ" sz="2400" dirty="0" err="1" smtClean="0"/>
              <a:t>covariance</a:t>
            </a:r>
            <a:r>
              <a:rPr lang="cs-CZ" sz="2400" dirty="0" smtClean="0"/>
              <a:t> </a:t>
            </a:r>
            <a:r>
              <a:rPr lang="cs-CZ" sz="2400" dirty="0" err="1" smtClean="0"/>
              <a:t>matrices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47" y="3290984"/>
            <a:ext cx="3902855" cy="123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80213"/>
            <a:ext cx="4556684" cy="9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75511"/>
            <a:ext cx="2880320" cy="1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14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28800"/>
            <a:ext cx="9357364" cy="30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VLAD </a:t>
            </a:r>
            <a:r>
              <a:rPr lang="cs-CZ" dirty="0" err="1" smtClean="0"/>
              <a:t>descriptors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4993" y="5110480"/>
            <a:ext cx="7844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Dimensionality</a:t>
            </a:r>
            <a:r>
              <a:rPr lang="cs-CZ" sz="2400" dirty="0" smtClean="0"/>
              <a:t> </a:t>
            </a:r>
            <a:r>
              <a:rPr lang="cs-CZ" sz="2400" dirty="0" err="1" smtClean="0"/>
              <a:t>reduction</a:t>
            </a:r>
            <a:endParaRPr lang="cs-CZ" sz="2400" dirty="0" smtClean="0"/>
          </a:p>
          <a:p>
            <a:r>
              <a:rPr lang="cs-CZ" sz="2400" dirty="0" smtClean="0"/>
              <a:t> -&gt; </a:t>
            </a:r>
            <a:r>
              <a:rPr lang="cs-CZ" sz="2400" dirty="0" err="1" smtClean="0"/>
              <a:t>principal</a:t>
            </a:r>
            <a:r>
              <a:rPr lang="cs-CZ" sz="2400" dirty="0" smtClean="0"/>
              <a:t> </a:t>
            </a:r>
            <a:r>
              <a:rPr lang="cs-CZ" sz="2400" dirty="0" err="1" smtClean="0"/>
              <a:t>component</a:t>
            </a:r>
            <a:r>
              <a:rPr lang="cs-CZ" sz="2400" dirty="0" smtClean="0"/>
              <a:t> </a:t>
            </a:r>
            <a:r>
              <a:rPr lang="cs-CZ" sz="2400" dirty="0" err="1" smtClean="0"/>
              <a:t>analysis</a:t>
            </a: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6074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PCA </a:t>
            </a:r>
            <a:r>
              <a:rPr lang="cs-CZ" dirty="0" err="1" smtClean="0"/>
              <a:t>comparison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16" y="764704"/>
            <a:ext cx="72104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2833" y="6045095"/>
            <a:ext cx="7844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Dimensionality</a:t>
            </a:r>
            <a:r>
              <a:rPr lang="cs-CZ" sz="2400" dirty="0" smtClean="0"/>
              <a:t> </a:t>
            </a:r>
            <a:r>
              <a:rPr lang="cs-CZ" sz="2400" dirty="0" err="1" smtClean="0"/>
              <a:t>reduction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accuracy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4494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Evaluation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4009873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Compact</a:t>
            </a:r>
            <a:r>
              <a:rPr lang="cs-CZ" sz="2400" dirty="0" smtClean="0"/>
              <a:t> </a:t>
            </a:r>
            <a:r>
              <a:rPr lang="cs-CZ" sz="2400" dirty="0" err="1" smtClean="0"/>
              <a:t>representation</a:t>
            </a:r>
            <a:r>
              <a:rPr lang="cs-CZ" sz="2400" dirty="0" smtClean="0"/>
              <a:t> -&gt; D‘ = 128</a:t>
            </a:r>
          </a:p>
          <a:p>
            <a:r>
              <a:rPr lang="cs-CZ" sz="2400" dirty="0" err="1" smtClean="0"/>
              <a:t>High</a:t>
            </a:r>
            <a:r>
              <a:rPr lang="cs-CZ" sz="2400" dirty="0" smtClean="0"/>
              <a:t> </a:t>
            </a:r>
            <a:r>
              <a:rPr lang="cs-CZ" sz="2400" dirty="0" err="1" smtClean="0"/>
              <a:t>dimensional</a:t>
            </a:r>
            <a:r>
              <a:rPr lang="cs-CZ" sz="2400" dirty="0" smtClean="0"/>
              <a:t> </a:t>
            </a:r>
            <a:r>
              <a:rPr lang="cs-CZ" sz="2400" dirty="0" err="1" smtClean="0"/>
              <a:t>descriptions</a:t>
            </a:r>
            <a:r>
              <a:rPr lang="cs-CZ" sz="2400" dirty="0" smtClean="0"/>
              <a:t> </a:t>
            </a:r>
            <a:r>
              <a:rPr lang="cs-CZ" sz="2400" dirty="0" err="1" smtClean="0"/>
              <a:t>suffer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dimensionality</a:t>
            </a:r>
            <a:r>
              <a:rPr lang="cs-CZ" sz="2400" dirty="0" smtClean="0"/>
              <a:t> </a:t>
            </a:r>
            <a:r>
              <a:rPr lang="cs-CZ" sz="2400" dirty="0" err="1" smtClean="0"/>
              <a:t>reduction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FV and VLAD use </a:t>
            </a:r>
            <a:r>
              <a:rPr lang="cs-CZ" sz="2400" dirty="0" err="1" smtClean="0"/>
              <a:t>only</a:t>
            </a:r>
            <a:r>
              <a:rPr lang="cs-CZ" sz="2400" dirty="0" smtClean="0"/>
              <a:t> </a:t>
            </a:r>
            <a:r>
              <a:rPr lang="cs-CZ" sz="2400" dirty="0" err="1" smtClean="0"/>
              <a:t>few</a:t>
            </a:r>
            <a:r>
              <a:rPr lang="cs-CZ" sz="2400" dirty="0" smtClean="0"/>
              <a:t>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</a:t>
            </a:r>
            <a:r>
              <a:rPr lang="cs-CZ" sz="2400" dirty="0" err="1" smtClean="0"/>
              <a:t>words</a:t>
            </a:r>
            <a:r>
              <a:rPr lang="cs-CZ" sz="2400" dirty="0" smtClean="0"/>
              <a:t> (K) !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93154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6012160" y="1268760"/>
            <a:ext cx="1080120" cy="227952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187624" y="2300511"/>
            <a:ext cx="720080" cy="48041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656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 smtClean="0"/>
          </a:p>
          <a:p>
            <a:r>
              <a:rPr lang="cs-CZ" dirty="0" err="1" smtClean="0"/>
              <a:t>Method</a:t>
            </a:r>
            <a:endParaRPr lang="cs-CZ" dirty="0" smtClean="0"/>
          </a:p>
          <a:p>
            <a:r>
              <a:rPr lang="cs-CZ" dirty="0" err="1" smtClean="0"/>
              <a:t>Evaluation</a:t>
            </a:r>
            <a:endParaRPr lang="cs-CZ" dirty="0" smtClean="0"/>
          </a:p>
          <a:p>
            <a:r>
              <a:rPr lang="en-IN" dirty="0" smtClean="0"/>
              <a:t>From vectors to codes</a:t>
            </a:r>
            <a:endParaRPr lang="cs-CZ" dirty="0" smtClean="0"/>
          </a:p>
          <a:p>
            <a:r>
              <a:rPr lang="en-IN" dirty="0" smtClean="0"/>
              <a:t>Experiments</a:t>
            </a:r>
            <a:endParaRPr lang="cs-CZ" dirty="0" smtClean="0"/>
          </a:p>
          <a:p>
            <a:r>
              <a:rPr lang="en-IN" dirty="0" smtClean="0"/>
              <a:t>Conclusion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2922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Evaluation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4993" y="3910151"/>
            <a:ext cx="7844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Each</a:t>
            </a:r>
            <a:r>
              <a:rPr lang="cs-CZ" sz="2400" dirty="0" smtClean="0"/>
              <a:t> </a:t>
            </a:r>
            <a:r>
              <a:rPr lang="cs-CZ" sz="2400" dirty="0" err="1" smtClean="0"/>
              <a:t>collection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combined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10M </a:t>
            </a:r>
            <a:r>
              <a:rPr lang="cs-CZ" sz="2400" dirty="0" err="1" smtClean="0"/>
              <a:t>or</a:t>
            </a:r>
            <a:r>
              <a:rPr lang="cs-CZ" sz="2400" dirty="0" smtClean="0"/>
              <a:t> 100M image </a:t>
            </a:r>
            <a:r>
              <a:rPr lang="cs-CZ" sz="2400" dirty="0" err="1" smtClean="0"/>
              <a:t>dataset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err="1" smtClean="0"/>
              <a:t>Copydays</a:t>
            </a:r>
            <a:r>
              <a:rPr lang="cs-CZ" sz="2400" dirty="0" smtClean="0"/>
              <a:t> – </a:t>
            </a:r>
            <a:r>
              <a:rPr lang="cs-CZ" sz="2400" dirty="0" err="1" smtClean="0"/>
              <a:t>near</a:t>
            </a:r>
            <a:r>
              <a:rPr lang="cs-CZ" sz="2400" dirty="0" smtClean="0"/>
              <a:t> </a:t>
            </a:r>
            <a:r>
              <a:rPr lang="cs-CZ" sz="2400" dirty="0" err="1" smtClean="0"/>
              <a:t>duplicate</a:t>
            </a:r>
            <a:r>
              <a:rPr lang="cs-CZ" sz="2400" dirty="0" smtClean="0"/>
              <a:t> </a:t>
            </a:r>
            <a:r>
              <a:rPr lang="cs-CZ" sz="2400" dirty="0" err="1" smtClean="0"/>
              <a:t>detection</a:t>
            </a:r>
            <a:endParaRPr lang="cs-CZ" sz="2400" dirty="0" smtClean="0"/>
          </a:p>
          <a:p>
            <a:r>
              <a:rPr lang="cs-CZ" sz="2400" dirty="0" smtClean="0"/>
              <a:t>Oxford – limited </a:t>
            </a:r>
            <a:r>
              <a:rPr lang="cs-CZ" sz="2400" dirty="0" err="1" smtClean="0"/>
              <a:t>object</a:t>
            </a:r>
            <a:r>
              <a:rPr lang="cs-CZ" sz="2400" dirty="0" smtClean="0"/>
              <a:t> variability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UKB – </a:t>
            </a:r>
            <a:r>
              <a:rPr lang="cs-CZ" sz="2400" dirty="0" err="1" smtClean="0"/>
              <a:t>best</a:t>
            </a:r>
            <a:r>
              <a:rPr lang="cs-CZ" sz="2400" dirty="0" smtClean="0"/>
              <a:t> </a:t>
            </a:r>
            <a:r>
              <a:rPr lang="cs-CZ" sz="2400" dirty="0" err="1" smtClean="0"/>
              <a:t>preformance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4</a:t>
            </a:r>
            <a:endParaRPr lang="cs-CZ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" y="1412776"/>
            <a:ext cx="89820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6660232" y="1916832"/>
            <a:ext cx="2461774" cy="172819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139930" y="1916832"/>
            <a:ext cx="1911789" cy="2880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282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759"/>
            <a:ext cx="7772400" cy="1470025"/>
          </a:xfrm>
        </p:spPr>
        <p:txBody>
          <a:bodyPr/>
          <a:lstStyle/>
          <a:p>
            <a:r>
              <a:rPr lang="en-IN" b="1" dirty="0"/>
              <a:t>FROM VECTORS TO CODES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/>
              <a:t> Given a D-dimensional input vector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A </a:t>
            </a:r>
            <a:r>
              <a:rPr lang="en-IN" sz="2800" dirty="0"/>
              <a:t>code of B bits encoding the image </a:t>
            </a:r>
            <a:r>
              <a:rPr lang="en-IN" sz="2800" dirty="0" smtClean="0"/>
              <a:t>representation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Handling problem in two steps:</a:t>
            </a:r>
          </a:p>
          <a:p>
            <a:pPr marL="914400" lvl="1" indent="-457200">
              <a:buFont typeface="+mj-lt"/>
              <a:buAutoNum type="alphaLcParenR"/>
            </a:pPr>
            <a:endParaRPr lang="en-IN" sz="20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IN" sz="2400" dirty="0" smtClean="0"/>
              <a:t>a </a:t>
            </a:r>
            <a:r>
              <a:rPr lang="en-IN" sz="2400" dirty="0"/>
              <a:t>projection that reduces the </a:t>
            </a:r>
            <a:r>
              <a:rPr lang="en-IN" sz="2400" dirty="0" smtClean="0"/>
              <a:t>dimensionality of </a:t>
            </a:r>
            <a:r>
              <a:rPr lang="en-IN" sz="2400" dirty="0"/>
              <a:t>the </a:t>
            </a:r>
            <a:r>
              <a:rPr lang="en-IN" sz="2400" dirty="0" smtClean="0"/>
              <a:t>vector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400" dirty="0" smtClean="0"/>
              <a:t>a quantization used </a:t>
            </a:r>
            <a:r>
              <a:rPr lang="en-IN" sz="2400" dirty="0"/>
              <a:t>to index the resulting </a:t>
            </a:r>
            <a:r>
              <a:rPr lang="en-IN" sz="2400" dirty="0" smtClean="0"/>
              <a:t>vectors</a:t>
            </a:r>
          </a:p>
          <a:p>
            <a:pPr marL="914400" lvl="1" indent="-457200">
              <a:buFont typeface="+mj-lt"/>
              <a:buAutoNum type="alphaLcParenR"/>
            </a:pPr>
            <a:endParaRPr lang="en-IN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Approximate nearest </a:t>
            </a:r>
            <a:r>
              <a:rPr lang="en-IN" sz="3600" b="1" dirty="0" smtClean="0"/>
              <a:t>neighbour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Required </a:t>
            </a:r>
            <a:r>
              <a:rPr lang="en-IN" sz="2800" dirty="0"/>
              <a:t>to handle large databases in </a:t>
            </a:r>
            <a:r>
              <a:rPr lang="en-IN" sz="2800" dirty="0" smtClean="0"/>
              <a:t>computer vision applications</a:t>
            </a:r>
          </a:p>
          <a:p>
            <a:r>
              <a:rPr lang="en-IN" sz="2800" dirty="0"/>
              <a:t>One of the most popular </a:t>
            </a:r>
            <a:r>
              <a:rPr lang="en-IN" sz="2800" dirty="0" smtClean="0"/>
              <a:t>techniques is </a:t>
            </a:r>
            <a:r>
              <a:rPr lang="en-IN" sz="2800" dirty="0"/>
              <a:t>Euclidean Locality-Sensitive </a:t>
            </a:r>
            <a:r>
              <a:rPr lang="en-IN" sz="2800" dirty="0" smtClean="0"/>
              <a:t>Hashing</a:t>
            </a:r>
          </a:p>
          <a:p>
            <a:r>
              <a:rPr lang="en-IN" sz="2800" dirty="0" smtClean="0"/>
              <a:t>Is </a:t>
            </a:r>
            <a:r>
              <a:rPr lang="en-IN" sz="2800" dirty="0"/>
              <a:t>memory </a:t>
            </a:r>
            <a:r>
              <a:rPr lang="en-IN" sz="2800" dirty="0" smtClean="0"/>
              <a:t>consuming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9178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IN" sz="2800" b="1" dirty="0" smtClean="0"/>
              <a:t>The product quantization-based approximate search method</a:t>
            </a:r>
            <a:r>
              <a:rPr lang="en-IN" sz="3600" b="1" dirty="0" smtClean="0"/>
              <a:t/>
            </a:r>
            <a:br>
              <a:rPr lang="en-IN" sz="3600" b="1" dirty="0" smtClean="0"/>
            </a:b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It offers better accuracy</a:t>
            </a:r>
          </a:p>
          <a:p>
            <a:r>
              <a:rPr lang="en-IN" sz="2800" dirty="0" smtClean="0"/>
              <a:t>The </a:t>
            </a:r>
            <a:r>
              <a:rPr lang="en-IN" sz="2800" dirty="0"/>
              <a:t>search algorithm </a:t>
            </a:r>
            <a:r>
              <a:rPr lang="en-IN" sz="2800" dirty="0" smtClean="0"/>
              <a:t>provides an </a:t>
            </a:r>
            <a:r>
              <a:rPr lang="en-IN" sz="2800" dirty="0"/>
              <a:t>explicit approximation of the indexed </a:t>
            </a:r>
            <a:r>
              <a:rPr lang="en-IN" sz="2800" dirty="0" smtClean="0"/>
              <a:t>vectors</a:t>
            </a:r>
          </a:p>
          <a:p>
            <a:r>
              <a:rPr lang="en-IN" sz="2800" dirty="0"/>
              <a:t>compare the vector approximations introduced by </a:t>
            </a:r>
            <a:r>
              <a:rPr lang="en-IN" sz="2800" dirty="0" smtClean="0"/>
              <a:t>the dimensionality </a:t>
            </a:r>
            <a:r>
              <a:rPr lang="en-IN" sz="2800" dirty="0"/>
              <a:t>reduction and the </a:t>
            </a:r>
            <a:r>
              <a:rPr lang="en-IN" sz="2800" dirty="0" smtClean="0"/>
              <a:t>quantization</a:t>
            </a:r>
          </a:p>
          <a:p>
            <a:r>
              <a:rPr lang="en-IN" sz="2800" dirty="0" smtClean="0"/>
              <a:t>We use the asymmetric distance computation (ADC) variant of this approach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ADC approach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Let x </a:t>
            </a:r>
            <a:r>
              <a:rPr lang="el-GR" sz="2800" dirty="0" smtClean="0"/>
              <a:t>ϵ</a:t>
            </a:r>
            <a:r>
              <a:rPr lang="en-IN" sz="2800" dirty="0" smtClean="0"/>
              <a:t> R</a:t>
            </a:r>
            <a:r>
              <a:rPr lang="en-IN" sz="2800" baseline="30000" dirty="0" smtClean="0"/>
              <a:t>D</a:t>
            </a:r>
            <a:r>
              <a:rPr lang="en-IN" sz="2800" dirty="0" smtClean="0"/>
              <a:t> </a:t>
            </a:r>
            <a:r>
              <a:rPr lang="en-IN" sz="2800" dirty="0"/>
              <a:t>be a query </a:t>
            </a:r>
            <a:r>
              <a:rPr lang="en-IN" sz="2800" dirty="0" smtClean="0"/>
              <a:t>vector</a:t>
            </a:r>
          </a:p>
          <a:p>
            <a:r>
              <a:rPr lang="en-IN" sz="2800" dirty="0"/>
              <a:t>Y = </a:t>
            </a:r>
            <a:r>
              <a:rPr lang="en-IN" sz="2800" dirty="0" smtClean="0"/>
              <a:t>{y1,…,</a:t>
            </a:r>
            <a:r>
              <a:rPr lang="en-IN" sz="2800" dirty="0" err="1" smtClean="0"/>
              <a:t>Yn</a:t>
            </a:r>
            <a:r>
              <a:rPr lang="en-IN" sz="2800" dirty="0" smtClean="0"/>
              <a:t>} </a:t>
            </a:r>
            <a:r>
              <a:rPr lang="en-IN" sz="2800" dirty="0"/>
              <a:t>a set of vectors in which we want </a:t>
            </a:r>
            <a:r>
              <a:rPr lang="en-IN" sz="2800" dirty="0" smtClean="0"/>
              <a:t>to find </a:t>
            </a:r>
            <a:r>
              <a:rPr lang="en-IN" sz="2800" dirty="0"/>
              <a:t>the nearest </a:t>
            </a:r>
            <a:r>
              <a:rPr lang="en-IN" sz="2800" dirty="0" smtClean="0"/>
              <a:t>neighbour </a:t>
            </a:r>
            <a:r>
              <a:rPr lang="en-IN" sz="2800" dirty="0"/>
              <a:t>NN(x) of </a:t>
            </a:r>
            <a:r>
              <a:rPr lang="en-IN" sz="2800" dirty="0" smtClean="0"/>
              <a:t>x</a:t>
            </a:r>
          </a:p>
          <a:p>
            <a:r>
              <a:rPr lang="en-IN" sz="2800" dirty="0"/>
              <a:t>consists in encoding each vector </a:t>
            </a:r>
            <a:r>
              <a:rPr lang="en-IN" sz="2800" dirty="0" smtClean="0"/>
              <a:t>Y</a:t>
            </a:r>
            <a:r>
              <a:rPr lang="en-IN" sz="2800" baseline="-25000" dirty="0" smtClean="0"/>
              <a:t>i</a:t>
            </a:r>
            <a:r>
              <a:rPr lang="en-IN" sz="2800" dirty="0" smtClean="0"/>
              <a:t> </a:t>
            </a:r>
            <a:r>
              <a:rPr lang="en-IN" sz="2800" dirty="0"/>
              <a:t>by a quantized </a:t>
            </a:r>
            <a:r>
              <a:rPr lang="en-IN" sz="2800" dirty="0" smtClean="0"/>
              <a:t>version </a:t>
            </a:r>
            <a:r>
              <a:rPr lang="en-IN" sz="2800" dirty="0" err="1" smtClean="0"/>
              <a:t>C</a:t>
            </a:r>
            <a:r>
              <a:rPr lang="en-IN" sz="2800" baseline="-25000" dirty="0" err="1" smtClean="0"/>
              <a:t>i</a:t>
            </a:r>
            <a:r>
              <a:rPr lang="en-IN" sz="2800" dirty="0" smtClean="0"/>
              <a:t> </a:t>
            </a:r>
            <a:r>
              <a:rPr lang="en-IN" sz="2800" dirty="0"/>
              <a:t>= </a:t>
            </a:r>
            <a:r>
              <a:rPr lang="en-IN" sz="2800" dirty="0" smtClean="0"/>
              <a:t>q(Y</a:t>
            </a:r>
            <a:r>
              <a:rPr lang="en-IN" sz="2800" baseline="-25000" dirty="0" smtClean="0"/>
              <a:t>i</a:t>
            </a:r>
            <a:r>
              <a:rPr lang="en-IN" sz="2800" dirty="0" smtClean="0"/>
              <a:t>) </a:t>
            </a:r>
            <a:r>
              <a:rPr lang="el-GR" sz="2800" dirty="0" smtClean="0"/>
              <a:t>ϵ</a:t>
            </a:r>
            <a:r>
              <a:rPr lang="en-IN" sz="2800" dirty="0" smtClean="0"/>
              <a:t> </a:t>
            </a:r>
            <a:r>
              <a:rPr lang="en-IN" sz="2800" dirty="0" smtClean="0"/>
              <a:t>R</a:t>
            </a:r>
            <a:r>
              <a:rPr lang="en-IN" sz="2800" baseline="30000" dirty="0" smtClean="0"/>
              <a:t>D</a:t>
            </a:r>
          </a:p>
          <a:p>
            <a:r>
              <a:rPr lang="en-IN" sz="2800" dirty="0" smtClean="0"/>
              <a:t>For a </a:t>
            </a:r>
            <a:r>
              <a:rPr lang="en-IN" sz="2800" dirty="0" err="1" smtClean="0"/>
              <a:t>quantizer</a:t>
            </a:r>
            <a:r>
              <a:rPr lang="en-IN" sz="2800" dirty="0" smtClean="0"/>
              <a:t> q</a:t>
            </a:r>
            <a:r>
              <a:rPr lang="en-IN" sz="2800" dirty="0" smtClean="0"/>
              <a:t>(.) </a:t>
            </a:r>
            <a:r>
              <a:rPr lang="en-IN" sz="2800" dirty="0" smtClean="0"/>
              <a:t>with k </a:t>
            </a:r>
            <a:r>
              <a:rPr lang="en-IN" sz="2800" dirty="0" err="1" smtClean="0"/>
              <a:t>centroids</a:t>
            </a:r>
            <a:r>
              <a:rPr lang="en-IN" sz="2800" dirty="0" smtClean="0"/>
              <a:t>, </a:t>
            </a:r>
            <a:r>
              <a:rPr lang="en-IN" sz="2800" dirty="0" smtClean="0"/>
              <a:t>the vector </a:t>
            </a:r>
            <a:r>
              <a:rPr lang="en-IN" sz="2800" dirty="0" smtClean="0"/>
              <a:t>is encoded by B=log2(k) bits, k being a power of 2.</a:t>
            </a:r>
          </a:p>
          <a:p>
            <a:r>
              <a:rPr lang="en-IN" sz="2800" dirty="0" smtClean="0"/>
              <a:t>Finding </a:t>
            </a:r>
            <a:r>
              <a:rPr lang="en-IN" sz="2800" dirty="0"/>
              <a:t>the a nearest </a:t>
            </a:r>
            <a:r>
              <a:rPr lang="en-IN" sz="2800" dirty="0" smtClean="0"/>
              <a:t>neighbours </a:t>
            </a:r>
            <a:r>
              <a:rPr lang="en-IN" sz="2800" dirty="0" err="1"/>
              <a:t>NNa</a:t>
            </a:r>
            <a:r>
              <a:rPr lang="en-IN" sz="2800" dirty="0"/>
              <a:t>(x) of x simply </a:t>
            </a:r>
            <a:r>
              <a:rPr lang="en-IN" sz="2800" dirty="0" smtClean="0"/>
              <a:t>consists in </a:t>
            </a:r>
            <a:r>
              <a:rPr lang="en-IN" sz="2800" dirty="0"/>
              <a:t>computing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43000" contrast="-17000"/>
          </a:blip>
          <a:srcRect/>
          <a:stretch>
            <a:fillRect/>
          </a:stretch>
        </p:blipFill>
        <p:spPr bwMode="auto">
          <a:xfrm>
            <a:off x="1619672" y="6049964"/>
            <a:ext cx="5832648" cy="6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/>
              <a:t>Indexation-aware 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Dimensionality </a:t>
            </a:r>
            <a:r>
              <a:rPr lang="en-IN" sz="2800" dirty="0" smtClean="0"/>
              <a:t>reduction</a:t>
            </a:r>
          </a:p>
          <a:p>
            <a:r>
              <a:rPr lang="en-IN" sz="2800" dirty="0" smtClean="0"/>
              <a:t>There exist a </a:t>
            </a:r>
            <a:r>
              <a:rPr lang="en-IN" sz="2800" dirty="0" err="1" smtClean="0"/>
              <a:t>tradeoff</a:t>
            </a:r>
            <a:r>
              <a:rPr lang="en-IN" sz="2800" dirty="0" smtClean="0"/>
              <a:t> between this operation and the indexing scheme</a:t>
            </a:r>
          </a:p>
          <a:p>
            <a:r>
              <a:rPr lang="en-IN" sz="2800" dirty="0"/>
              <a:t>The </a:t>
            </a:r>
            <a:r>
              <a:rPr lang="en-IN" sz="2800" dirty="0" smtClean="0"/>
              <a:t>D’ x D </a:t>
            </a:r>
            <a:r>
              <a:rPr lang="en-IN" sz="2800" dirty="0"/>
              <a:t>PCA matrix M maps descriptor </a:t>
            </a:r>
            <a:r>
              <a:rPr lang="en-IN" sz="2800" dirty="0" smtClean="0"/>
              <a:t>x </a:t>
            </a:r>
            <a:r>
              <a:rPr lang="el-GR" sz="2800" dirty="0" smtClean="0"/>
              <a:t>ϵ</a:t>
            </a:r>
            <a:r>
              <a:rPr lang="en-IN" sz="2800" dirty="0" smtClean="0"/>
              <a:t> R</a:t>
            </a:r>
            <a:r>
              <a:rPr lang="en-IN" sz="2800" baseline="30000" dirty="0" smtClean="0"/>
              <a:t>D</a:t>
            </a:r>
            <a:r>
              <a:rPr lang="en-IN" sz="2800" dirty="0" smtClean="0"/>
              <a:t> </a:t>
            </a:r>
            <a:r>
              <a:rPr lang="en-IN" sz="2800" dirty="0"/>
              <a:t>to </a:t>
            </a:r>
            <a:r>
              <a:rPr lang="en-IN" sz="2800" dirty="0" smtClean="0"/>
              <a:t>the transformed </a:t>
            </a:r>
            <a:r>
              <a:rPr lang="en-IN" sz="2800" dirty="0"/>
              <a:t>descriptor </a:t>
            </a:r>
            <a:r>
              <a:rPr lang="en-IN" sz="2800" dirty="0" smtClean="0"/>
              <a:t>x’ </a:t>
            </a:r>
            <a:r>
              <a:rPr lang="en-IN" sz="2800" dirty="0"/>
              <a:t>= </a:t>
            </a:r>
            <a:r>
              <a:rPr lang="en-IN" sz="2800" dirty="0" smtClean="0"/>
              <a:t>M x </a:t>
            </a:r>
            <a:r>
              <a:rPr lang="el-GR" sz="2800" dirty="0" smtClean="0"/>
              <a:t>ϵ</a:t>
            </a:r>
            <a:r>
              <a:rPr lang="en-IN" sz="2800" dirty="0" smtClean="0"/>
              <a:t> R</a:t>
            </a:r>
            <a:r>
              <a:rPr lang="en-IN" sz="2800" baseline="30000" dirty="0" smtClean="0"/>
              <a:t>D’</a:t>
            </a:r>
            <a:r>
              <a:rPr lang="en-IN" sz="2800" dirty="0" smtClean="0"/>
              <a:t>.</a:t>
            </a:r>
          </a:p>
          <a:p>
            <a:r>
              <a:rPr lang="en-IN" sz="2800" dirty="0"/>
              <a:t>This dimensionality reduction can </a:t>
            </a:r>
            <a:r>
              <a:rPr lang="en-IN" sz="2800" dirty="0" smtClean="0"/>
              <a:t>also be </a:t>
            </a:r>
            <a:r>
              <a:rPr lang="en-IN" sz="2800" dirty="0"/>
              <a:t>interpreted in the initial space as a projection. In that </a:t>
            </a:r>
            <a:r>
              <a:rPr lang="en-IN" sz="2800" dirty="0" smtClean="0"/>
              <a:t>case, x </a:t>
            </a:r>
            <a:r>
              <a:rPr lang="en-IN" sz="2800" dirty="0"/>
              <a:t>is approximated by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661248"/>
            <a:ext cx="2779147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Therefore the projection is </a:t>
            </a:r>
            <a:r>
              <a:rPr lang="en-IN" sz="2800" dirty="0" err="1" smtClean="0"/>
              <a:t>x</a:t>
            </a:r>
            <a:r>
              <a:rPr lang="en-IN" sz="2800" baseline="-25000" dirty="0" err="1"/>
              <a:t>p</a:t>
            </a:r>
            <a:r>
              <a:rPr lang="en-IN" sz="2800" dirty="0" smtClean="0"/>
              <a:t> = </a:t>
            </a:r>
            <a:r>
              <a:rPr lang="en-IN" sz="2800" dirty="0" err="1" smtClean="0"/>
              <a:t>M</a:t>
            </a:r>
            <a:r>
              <a:rPr lang="en-IN" sz="2800" baseline="30000" dirty="0" err="1" smtClean="0"/>
              <a:t>T</a:t>
            </a:r>
            <a:r>
              <a:rPr lang="en-IN" sz="2800" dirty="0" err="1" smtClean="0"/>
              <a:t>Mx</a:t>
            </a:r>
            <a:endParaRPr lang="en-IN" sz="2800" dirty="0" smtClean="0"/>
          </a:p>
          <a:p>
            <a:r>
              <a:rPr lang="en-IN" sz="2800" dirty="0" smtClean="0"/>
              <a:t>Observation: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 Due </a:t>
            </a:r>
            <a:r>
              <a:rPr lang="en-IN" dirty="0"/>
              <a:t>to the PCA, the variance of the different </a:t>
            </a:r>
            <a:r>
              <a:rPr lang="en-IN" dirty="0" smtClean="0"/>
              <a:t>components of x’  </a:t>
            </a:r>
            <a:r>
              <a:rPr lang="en-IN" dirty="0"/>
              <a:t>is not balanced</a:t>
            </a:r>
            <a:r>
              <a:rPr lang="en-IN" dirty="0" smtClean="0"/>
              <a:t>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 There </a:t>
            </a:r>
            <a:r>
              <a:rPr lang="en-IN" dirty="0"/>
              <a:t>is a trade-off on the number of dimensions </a:t>
            </a:r>
            <a:r>
              <a:rPr lang="en-IN" dirty="0" smtClean="0"/>
              <a:t>D’ to be </a:t>
            </a:r>
            <a:r>
              <a:rPr lang="en-IN" dirty="0"/>
              <a:t>retained by the PCA</a:t>
            </a:r>
            <a:r>
              <a:rPr lang="en-IN" dirty="0" smtClean="0"/>
              <a:t>.</a:t>
            </a:r>
            <a:endParaRPr lang="en-IN" dirty="0"/>
          </a:p>
          <a:p>
            <a:pPr>
              <a:buNone/>
            </a:pPr>
            <a:r>
              <a:rPr lang="en-IN" sz="2800" dirty="0"/>
              <a:t>	</a:t>
            </a:r>
            <a:r>
              <a:rPr lang="en-IN" sz="2800" dirty="0" smtClean="0"/>
              <a:t>	If D’ is </a:t>
            </a:r>
            <a:r>
              <a:rPr lang="en-IN" sz="2800" dirty="0"/>
              <a:t>large, the </a:t>
            </a:r>
            <a:r>
              <a:rPr lang="en-IN" sz="2800" dirty="0" smtClean="0"/>
              <a:t>projection error vector </a:t>
            </a:r>
            <a:r>
              <a:rPr lang="el-GR" sz="2800" dirty="0" smtClean="0"/>
              <a:t>ε</a:t>
            </a:r>
            <a:r>
              <a:rPr lang="en-IN" sz="2800" baseline="-25000" dirty="0" smtClean="0"/>
              <a:t>p</a:t>
            </a:r>
            <a:r>
              <a:rPr lang="en-IN" sz="2800" dirty="0" smtClean="0"/>
              <a:t>(x</a:t>
            </a:r>
            <a:r>
              <a:rPr lang="en-IN" sz="2800" dirty="0"/>
              <a:t>) is of </a:t>
            </a:r>
            <a:r>
              <a:rPr lang="en-IN" sz="2800" dirty="0" smtClean="0"/>
              <a:t>	limited </a:t>
            </a:r>
            <a:r>
              <a:rPr lang="en-IN" sz="2800" dirty="0"/>
              <a:t>magnitude, but a </a:t>
            </a:r>
            <a:r>
              <a:rPr lang="en-IN" sz="2800" dirty="0" smtClean="0"/>
              <a:t>large quantization </a:t>
            </a:r>
            <a:r>
              <a:rPr lang="en-IN" sz="2800" dirty="0"/>
              <a:t>error </a:t>
            </a:r>
            <a:r>
              <a:rPr lang="en-IN" sz="2800" dirty="0" smtClean="0"/>
              <a:t>	</a:t>
            </a:r>
            <a:r>
              <a:rPr lang="el-GR" sz="2800" dirty="0" smtClean="0"/>
              <a:t>ε</a:t>
            </a:r>
            <a:r>
              <a:rPr lang="en-IN" sz="2800" baseline="-25000" dirty="0" smtClean="0"/>
              <a:t>q</a:t>
            </a:r>
            <a:r>
              <a:rPr lang="en-IN" sz="2800" dirty="0" smtClean="0"/>
              <a:t>(</a:t>
            </a:r>
            <a:r>
              <a:rPr lang="en-IN" sz="2800" dirty="0" err="1"/>
              <a:t>x</a:t>
            </a:r>
            <a:r>
              <a:rPr lang="en-IN" sz="2800" baseline="-25000" dirty="0" err="1" smtClean="0"/>
              <a:t>p</a:t>
            </a:r>
            <a:r>
              <a:rPr lang="en-IN" sz="2800" dirty="0" smtClean="0"/>
              <a:t>) </a:t>
            </a:r>
            <a:r>
              <a:rPr lang="en-IN" sz="2800" dirty="0"/>
              <a:t>is </a:t>
            </a:r>
            <a:r>
              <a:rPr lang="en-IN" sz="2800" dirty="0" smtClean="0"/>
              <a:t>introduced</a:t>
            </a:r>
            <a:r>
              <a:rPr lang="en-IN" sz="2800" dirty="0" smtClean="0"/>
              <a:t>.</a:t>
            </a:r>
            <a:endParaRPr lang="en-IN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773832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b="1" dirty="0"/>
              <a:t>Joint optimization of reduction/indexing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/>
              <a:t>The squared Euclidean distance between the </a:t>
            </a:r>
            <a:r>
              <a:rPr lang="en-IN" sz="2800" dirty="0" smtClean="0"/>
              <a:t>reproduction value </a:t>
            </a:r>
            <a:r>
              <a:rPr lang="en-IN" sz="2800" dirty="0"/>
              <a:t>and x is the sum of the </a:t>
            </a:r>
            <a:r>
              <a:rPr lang="en-IN" sz="2800" dirty="0" smtClean="0"/>
              <a:t>errors	</a:t>
            </a:r>
            <a:r>
              <a:rPr lang="en-IN" sz="2800" dirty="0" smtClean="0"/>
              <a:t>                               and </a:t>
            </a:r>
          </a:p>
          <a:p>
            <a:endParaRPr lang="en-IN" sz="2800" dirty="0" smtClean="0"/>
          </a:p>
          <a:p>
            <a:r>
              <a:rPr lang="en-IN" sz="2800" dirty="0"/>
              <a:t>The mean square error </a:t>
            </a:r>
            <a:r>
              <a:rPr lang="en-IN" sz="2800" dirty="0" smtClean="0"/>
              <a:t>e(D’) </a:t>
            </a:r>
            <a:r>
              <a:rPr lang="en-IN" sz="2800" dirty="0"/>
              <a:t>is empirically measured on </a:t>
            </a:r>
            <a:r>
              <a:rPr lang="en-IN" sz="2800" dirty="0" smtClean="0"/>
              <a:t>a learning </a:t>
            </a:r>
            <a:r>
              <a:rPr lang="en-IN" sz="2800" dirty="0"/>
              <a:t>vector set L </a:t>
            </a:r>
            <a:r>
              <a:rPr lang="en-IN" sz="2800" dirty="0" smtClean="0"/>
              <a:t>as:</a:t>
            </a:r>
          </a:p>
          <a:p>
            <a:endParaRPr lang="en-IN" sz="2800" dirty="0"/>
          </a:p>
          <a:p>
            <a:endParaRPr lang="en-IN" sz="2800" dirty="0" smtClean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391" y="2564904"/>
            <a:ext cx="14205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1580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5113292" cy="124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EXPERIMENTS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E</a:t>
            </a:r>
            <a:r>
              <a:rPr lang="en-IN" sz="2800" dirty="0" smtClean="0"/>
              <a:t>valuating </a:t>
            </a:r>
            <a:r>
              <a:rPr lang="en-IN" sz="2800" dirty="0" smtClean="0"/>
              <a:t>the performance of </a:t>
            </a:r>
            <a:r>
              <a:rPr lang="en-IN" sz="2800" dirty="0" smtClean="0"/>
              <a:t>the Fisher </a:t>
            </a:r>
            <a:r>
              <a:rPr lang="en-IN" sz="2800" dirty="0" smtClean="0"/>
              <a:t>vector when used with the joint dimensionality </a:t>
            </a:r>
            <a:r>
              <a:rPr lang="en-IN" sz="2800" dirty="0" smtClean="0"/>
              <a:t>reduction/indexing approach</a:t>
            </a:r>
          </a:p>
          <a:p>
            <a:r>
              <a:rPr lang="en-IN" sz="2800" dirty="0" smtClean="0"/>
              <a:t>Large scale experiments </a:t>
            </a:r>
            <a:r>
              <a:rPr lang="en-IN" sz="2800" dirty="0" smtClean="0"/>
              <a:t>on Holidays+Flickr10M</a:t>
            </a:r>
            <a:endParaRPr lang="en-IN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Dimensionality reduction and </a:t>
            </a:r>
            <a:r>
              <a:rPr lang="en-IN" b="1" dirty="0" smtClean="0"/>
              <a:t>indexation</a:t>
            </a:r>
          </a:p>
          <a:p>
            <a:pPr>
              <a:buNone/>
            </a:pPr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344816" cy="52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1560" y="5465967"/>
            <a:ext cx="8229600" cy="1143000"/>
          </a:xfrm>
        </p:spPr>
        <p:txBody>
          <a:bodyPr/>
          <a:lstStyle/>
          <a:p>
            <a:r>
              <a:rPr lang="cs-CZ" dirty="0" smtClean="0"/>
              <a:t>100M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3" y="1091344"/>
            <a:ext cx="1973660" cy="158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4486387" y="1480448"/>
            <a:ext cx="4948145" cy="4609822"/>
            <a:chOff x="4486387" y="1480448"/>
            <a:chExt cx="4948145" cy="46098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198" y="1480448"/>
              <a:ext cx="2619375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907" y="2359661"/>
              <a:ext cx="2333625" cy="196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870" y="1881595"/>
              <a:ext cx="1759053" cy="208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360" y="3197083"/>
              <a:ext cx="153352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084" y="2841264"/>
              <a:ext cx="1190625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387" y="3111580"/>
              <a:ext cx="1645462" cy="1149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885" y="3917308"/>
              <a:ext cx="1873211" cy="15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402" y="3914551"/>
              <a:ext cx="2169592" cy="162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803" y="4509120"/>
              <a:ext cx="1114425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6276"/>
            <a:ext cx="1832844" cy="183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371587" y="3341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Objective</a:t>
            </a:r>
            <a:endParaRPr lang="cs-CZ" dirty="0"/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79512" y="4356552"/>
            <a:ext cx="8229600" cy="4525963"/>
          </a:xfrm>
        </p:spPr>
        <p:txBody>
          <a:bodyPr/>
          <a:lstStyle/>
          <a:p>
            <a:r>
              <a:rPr lang="cs-CZ" sz="3600" dirty="0" err="1" smtClean="0"/>
              <a:t>Low</a:t>
            </a:r>
            <a:r>
              <a:rPr lang="cs-CZ" sz="3600" dirty="0" smtClean="0"/>
              <a:t> </a:t>
            </a:r>
            <a:r>
              <a:rPr lang="cs-CZ" sz="3600" dirty="0" err="1" smtClean="0"/>
              <a:t>memory</a:t>
            </a:r>
            <a:r>
              <a:rPr lang="cs-CZ" sz="3600" dirty="0" smtClean="0"/>
              <a:t> </a:t>
            </a:r>
            <a:r>
              <a:rPr lang="cs-CZ" sz="3600" dirty="0" err="1" smtClean="0"/>
              <a:t>usage</a:t>
            </a:r>
            <a:endParaRPr lang="cs-CZ" sz="3600" dirty="0" smtClean="0"/>
          </a:p>
          <a:p>
            <a:r>
              <a:rPr lang="cs-CZ" sz="3600" dirty="0" err="1" smtClean="0"/>
              <a:t>High</a:t>
            </a:r>
            <a:r>
              <a:rPr lang="cs-CZ" sz="3600" dirty="0" smtClean="0"/>
              <a:t> </a:t>
            </a:r>
            <a:r>
              <a:rPr lang="cs-CZ" sz="3600" dirty="0" err="1" smtClean="0"/>
              <a:t>efficiency</a:t>
            </a:r>
            <a:endParaRPr lang="cs-CZ" sz="3600" dirty="0"/>
          </a:p>
          <a:p>
            <a:r>
              <a:rPr lang="cs-CZ" sz="3600" dirty="0" err="1" smtClean="0"/>
              <a:t>High</a:t>
            </a:r>
            <a:r>
              <a:rPr lang="cs-CZ" sz="3600" dirty="0" smtClean="0"/>
              <a:t> </a:t>
            </a:r>
            <a:r>
              <a:rPr lang="cs-CZ" sz="3600" dirty="0" err="1" smtClean="0"/>
              <a:t>accuracy</a:t>
            </a:r>
            <a:endParaRPr lang="cs-CZ" sz="3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909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Comparison with the state of the art</a:t>
            </a:r>
            <a:endParaRPr lang="en-IN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59" y="1152518"/>
            <a:ext cx="7957473" cy="551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The proposed approach is significantly more precise at all operating points</a:t>
            </a:r>
          </a:p>
          <a:p>
            <a:r>
              <a:rPr lang="en-IN" sz="2800" dirty="0" smtClean="0"/>
              <a:t>Compared to BOW, which gives </a:t>
            </a:r>
            <a:r>
              <a:rPr lang="en-IN" sz="2800" dirty="0" err="1" smtClean="0"/>
              <a:t>mAP</a:t>
            </a:r>
            <a:r>
              <a:rPr lang="en-IN" sz="2800" dirty="0" smtClean="0"/>
              <a:t>=54% for a 200k vocabulary, a competitive accuracy of </a:t>
            </a:r>
            <a:r>
              <a:rPr lang="en-IN" sz="2800" dirty="0" err="1" smtClean="0"/>
              <a:t>mAP</a:t>
            </a:r>
            <a:r>
              <a:rPr lang="en-IN" sz="2800" dirty="0" smtClean="0"/>
              <a:t>=55.2% is obtained with only 32 bytes.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480720" cy="539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Large-scale </a:t>
            </a:r>
            <a:r>
              <a:rPr lang="en-IN" b="1" dirty="0" smtClean="0"/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Experiments on Holidays and </a:t>
            </a:r>
            <a:r>
              <a:rPr lang="en-IN" sz="2800" dirty="0" smtClean="0"/>
              <a:t>Flickr10M</a:t>
            </a:r>
            <a:endParaRPr lang="en-IN" sz="2800" b="1" dirty="0" smtClean="0"/>
          </a:p>
          <a:p>
            <a:pPr>
              <a:buNone/>
            </a:pPr>
            <a:endParaRPr lang="en-IN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71" y="1628800"/>
            <a:ext cx="715449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Experiments on </a:t>
            </a:r>
            <a:r>
              <a:rPr lang="en-IN" b="1" dirty="0" err="1" smtClean="0"/>
              <a:t>Copydays</a:t>
            </a:r>
            <a:r>
              <a:rPr lang="en-IN" b="1" dirty="0" smtClean="0"/>
              <a:t> and </a:t>
            </a:r>
            <a:r>
              <a:rPr lang="en-IN" b="1" dirty="0" smtClean="0"/>
              <a:t>Exalead100M</a:t>
            </a:r>
          </a:p>
          <a:p>
            <a:pPr>
              <a:buNone/>
            </a:pPr>
            <a:endParaRPr lang="en-IN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4408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Many state-of-the-art large-scale image search systems </a:t>
            </a:r>
            <a:r>
              <a:rPr lang="en-IN" sz="2800" dirty="0" smtClean="0"/>
              <a:t>follow the </a:t>
            </a:r>
            <a:r>
              <a:rPr lang="en-IN" sz="2800" dirty="0" smtClean="0"/>
              <a:t>same </a:t>
            </a:r>
            <a:r>
              <a:rPr lang="en-IN" sz="2800" dirty="0" smtClean="0"/>
              <a:t>paradigm</a:t>
            </a:r>
          </a:p>
          <a:p>
            <a:r>
              <a:rPr lang="en-IN" sz="2800" dirty="0" smtClean="0"/>
              <a:t>The BOW </a:t>
            </a:r>
            <a:r>
              <a:rPr lang="en-IN" sz="2800" dirty="0" smtClean="0"/>
              <a:t>histogram has </a:t>
            </a:r>
            <a:r>
              <a:rPr lang="en-IN" sz="2800" dirty="0" smtClean="0"/>
              <a:t>become a standard for the aggregation </a:t>
            </a:r>
            <a:r>
              <a:rPr lang="en-IN" sz="2800" dirty="0" smtClean="0"/>
              <a:t>part</a:t>
            </a:r>
          </a:p>
          <a:p>
            <a:r>
              <a:rPr lang="en-IN" sz="2800" dirty="0" smtClean="0"/>
              <a:t>First proposal is to </a:t>
            </a:r>
            <a:r>
              <a:rPr lang="en-IN" sz="2800" dirty="0" smtClean="0"/>
              <a:t>use the Fisher kernel framework for </a:t>
            </a:r>
            <a:r>
              <a:rPr lang="en-IN" sz="2800" dirty="0" smtClean="0"/>
              <a:t>the local </a:t>
            </a:r>
            <a:r>
              <a:rPr lang="en-IN" sz="2800" dirty="0" smtClean="0"/>
              <a:t>feature </a:t>
            </a:r>
            <a:r>
              <a:rPr lang="en-IN" sz="2800" dirty="0" smtClean="0"/>
              <a:t>aggregation</a:t>
            </a:r>
          </a:p>
          <a:p>
            <a:r>
              <a:rPr lang="en-IN" sz="2800" dirty="0" smtClean="0"/>
              <a:t>Secondly, employ </a:t>
            </a:r>
            <a:r>
              <a:rPr lang="en-IN" sz="2800" dirty="0" smtClean="0"/>
              <a:t>an asymmetric product </a:t>
            </a:r>
            <a:r>
              <a:rPr lang="en-IN" sz="2800" dirty="0" smtClean="0"/>
              <a:t>quantization scheme </a:t>
            </a:r>
            <a:r>
              <a:rPr lang="en-IN" sz="2800" dirty="0" smtClean="0"/>
              <a:t>for the vector compression part, and jointly </a:t>
            </a:r>
            <a:r>
              <a:rPr lang="en-IN" sz="2800" dirty="0" smtClean="0"/>
              <a:t>optimize the </a:t>
            </a:r>
            <a:r>
              <a:rPr lang="en-IN" sz="2800" dirty="0" smtClean="0"/>
              <a:t>dimensionality reduction and compression</a:t>
            </a:r>
            <a:endParaRPr lang="en-IN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Bag-of-words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Aproximate</a:t>
            </a:r>
            <a:r>
              <a:rPr lang="cs-CZ" dirty="0" smtClean="0"/>
              <a:t> NN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BOW</a:t>
            </a:r>
          </a:p>
          <a:p>
            <a:r>
              <a:rPr lang="cs-CZ" dirty="0" smtClean="0"/>
              <a:t>Min-</a:t>
            </a:r>
            <a:r>
              <a:rPr lang="cs-CZ" dirty="0" err="1" smtClean="0"/>
              <a:t>Hash</a:t>
            </a:r>
            <a:endParaRPr lang="cs-CZ" dirty="0" smtClean="0"/>
          </a:p>
          <a:p>
            <a:r>
              <a:rPr lang="cs-CZ" dirty="0" err="1" smtClean="0"/>
              <a:t>Pre-filtering</a:t>
            </a:r>
            <a:endParaRPr lang="cs-CZ" dirty="0" smtClean="0"/>
          </a:p>
          <a:p>
            <a:endParaRPr lang="cs-CZ" dirty="0"/>
          </a:p>
          <a:p>
            <a:pPr lvl="1"/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accuracy</a:t>
            </a:r>
            <a:endParaRPr lang="cs-CZ" dirty="0" smtClean="0"/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575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aggregation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Represent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descriptors</a:t>
            </a:r>
            <a:r>
              <a:rPr lang="cs-CZ" dirty="0" smtClean="0"/>
              <a:t> by single </a:t>
            </a:r>
            <a:r>
              <a:rPr lang="cs-CZ" dirty="0" err="1" smtClean="0"/>
              <a:t>vector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BOW</a:t>
            </a:r>
          </a:p>
          <a:p>
            <a:pPr lvl="1"/>
            <a:r>
              <a:rPr lang="cs-CZ" dirty="0" err="1" smtClean="0"/>
              <a:t>Fisher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endParaRPr lang="cs-CZ" dirty="0" smtClean="0"/>
          </a:p>
          <a:p>
            <a:pPr lvl="1"/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Locally</a:t>
            </a:r>
            <a:r>
              <a:rPr lang="cs-CZ" dirty="0" smtClean="0"/>
              <a:t> </a:t>
            </a:r>
            <a:r>
              <a:rPr lang="cs-CZ" dirty="0" err="1" smtClean="0"/>
              <a:t>Aggregated</a:t>
            </a:r>
            <a:r>
              <a:rPr lang="cs-CZ" dirty="0" smtClean="0"/>
              <a:t> </a:t>
            </a:r>
            <a:r>
              <a:rPr lang="cs-CZ" dirty="0" err="1" smtClean="0"/>
              <a:t>Descriptors</a:t>
            </a:r>
            <a:r>
              <a:rPr lang="cs-CZ" dirty="0" smtClean="0"/>
              <a:t> (VLAD)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032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Requires</a:t>
            </a:r>
            <a:r>
              <a:rPr lang="cs-CZ" dirty="0" smtClean="0"/>
              <a:t> </a:t>
            </a:r>
            <a:r>
              <a:rPr lang="cs-CZ" dirty="0" err="1" smtClean="0"/>
              <a:t>codebook</a:t>
            </a:r>
            <a:r>
              <a:rPr lang="cs-CZ" dirty="0" smtClean="0"/>
              <a:t> – set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&gt; k-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clustering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Histogram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1196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Extends</a:t>
            </a:r>
            <a:r>
              <a:rPr lang="cs-CZ" dirty="0" smtClean="0"/>
              <a:t> BOW</a:t>
            </a:r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descriptors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42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968502" cy="117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err="1" smtClean="0"/>
              <a:t>Fisher</a:t>
            </a:r>
            <a:r>
              <a:rPr lang="cs-CZ" dirty="0" smtClean="0"/>
              <a:t> Kernel</a:t>
            </a:r>
            <a:endParaRPr lang="cs-CZ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99782"/>
              </a:xfrm>
            </p:spPr>
            <p:txBody>
              <a:bodyPr/>
              <a:lstStyle/>
              <a:p>
                <a:pPr marL="914400" lvl="2" indent="0">
                  <a:buNone/>
                </a:pPr>
                <a:r>
                  <a:rPr lang="cs-CZ" dirty="0" smtClean="0"/>
                  <a:t>X – set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T </a:t>
                </a:r>
                <a:r>
                  <a:rPr lang="cs-CZ" dirty="0" err="1" smtClean="0"/>
                  <a:t>descriptors</a:t>
                </a:r>
                <a:endParaRPr lang="cs-CZ" dirty="0" smtClean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</a:rPr>
                          <m:t>λ</m:t>
                        </m:r>
                      </m:sub>
                    </m:sSub>
                  </m:oMath>
                </a14:m>
                <a:r>
                  <a:rPr lang="cs-CZ" dirty="0" smtClean="0"/>
                  <a:t> - probability </a:t>
                </a:r>
                <a:r>
                  <a:rPr lang="cs-CZ" dirty="0" err="1" smtClean="0"/>
                  <a:t>density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function</a:t>
                </a:r>
                <a:endParaRPr lang="cs-CZ" dirty="0" smtClean="0"/>
              </a:p>
              <a:p>
                <a:pPr marL="914400" lvl="2" indent="0">
                  <a:buNone/>
                </a:pPr>
                <a:r>
                  <a:rPr lang="cs-CZ" dirty="0" smtClean="0"/>
                  <a:t>λ - </a:t>
                </a:r>
                <a:r>
                  <a:rPr lang="cs-CZ" dirty="0" err="1" smtClean="0"/>
                  <a:t>parameters</a:t>
                </a:r>
                <a:endParaRPr lang="cs-CZ" dirty="0" smtClean="0"/>
              </a:p>
              <a:p>
                <a:pPr marL="914400" lvl="2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99782"/>
              </a:xfrm>
              <a:blipFill rotWithShape="1">
                <a:blip r:embed="rId4" cstate="print"/>
                <a:stretch>
                  <a:fillRect t="-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38" y="1591421"/>
            <a:ext cx="3879412" cy="46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9982"/>
            <a:ext cx="325755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90" y="4304807"/>
            <a:ext cx="5229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04857"/>
            <a:ext cx="1666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6231"/>
            <a:ext cx="30670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1619672" y="5499906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r>
              <a:rPr lang="cs-CZ" b="1" dirty="0" err="1" smtClean="0"/>
              <a:t>Fisher</a:t>
            </a:r>
            <a:r>
              <a:rPr lang="cs-CZ" b="1" dirty="0" smtClean="0"/>
              <a:t> </a:t>
            </a:r>
            <a:r>
              <a:rPr lang="cs-CZ" b="1" dirty="0" err="1" smtClean="0"/>
              <a:t>vector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10" cstate="print"/>
            <a:stretch>
              <a:fillRect t="-1078"/>
            </a:stretch>
          </a:blipFill>
        </p:spPr>
        <p:txBody>
          <a:bodyPr/>
          <a:lstStyle/>
          <a:p>
            <a:r>
              <a:rPr lang="cs-CZ" dirty="0">
                <a:noFill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7624" y="3501008"/>
            <a:ext cx="583264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573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Image </a:t>
            </a:r>
            <a:r>
              <a:rPr lang="cs-CZ" dirty="0" err="1" smtClean="0"/>
              <a:t>representation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8864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200800" cy="4752528"/>
          </a:xfrm>
        </p:spPr>
        <p:txBody>
          <a:bodyPr>
            <a:normAutofit/>
          </a:bodyPr>
          <a:lstStyle/>
          <a:p>
            <a:pPr lvl="1"/>
            <a:r>
              <a:rPr lang="cs-CZ" dirty="0" err="1" smtClean="0"/>
              <a:t>Gaussian</a:t>
            </a:r>
            <a:r>
              <a:rPr lang="cs-CZ" dirty="0" smtClean="0"/>
              <a:t> </a:t>
            </a:r>
            <a:r>
              <a:rPr lang="cs-CZ" dirty="0" err="1" smtClean="0"/>
              <a:t>Mixture</a:t>
            </a:r>
            <a:r>
              <a:rPr lang="cs-CZ" dirty="0" smtClean="0"/>
              <a:t> Model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err="1" smtClean="0"/>
              <a:t>Parameters</a:t>
            </a:r>
            <a:endParaRPr lang="cs-CZ" dirty="0"/>
          </a:p>
          <a:p>
            <a:pPr lvl="2"/>
            <a:r>
              <a:rPr lang="cs-CZ" dirty="0" err="1" smtClean="0"/>
              <a:t>mixture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endParaRPr lang="cs-CZ" dirty="0" smtClean="0"/>
          </a:p>
          <a:p>
            <a:pPr lvl="2"/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endParaRPr lang="cs-CZ" dirty="0" smtClean="0"/>
          </a:p>
          <a:p>
            <a:pPr lvl="2"/>
            <a:r>
              <a:rPr lang="cs-CZ" dirty="0" smtClean="0"/>
              <a:t>variance matrix</a:t>
            </a:r>
          </a:p>
          <a:p>
            <a:pPr lvl="2"/>
            <a:endParaRPr lang="cs-CZ" dirty="0" smtClean="0"/>
          </a:p>
          <a:p>
            <a:r>
              <a:rPr lang="cs-CZ" dirty="0" err="1" smtClean="0"/>
              <a:t>Probabilistic</a:t>
            </a:r>
            <a:r>
              <a:rPr lang="cs-CZ" dirty="0" smtClean="0"/>
              <a:t>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vocabulary</a:t>
            </a:r>
            <a:endParaRPr lang="cs-CZ" dirty="0" smtClean="0"/>
          </a:p>
        </p:txBody>
      </p:sp>
      <p:grpSp>
        <p:nvGrpSpPr>
          <p:cNvPr id="19" name="Skupina 18"/>
          <p:cNvGrpSpPr/>
          <p:nvPr/>
        </p:nvGrpSpPr>
        <p:grpSpPr>
          <a:xfrm>
            <a:off x="1548780" y="1988840"/>
            <a:ext cx="4560778" cy="647700"/>
            <a:chOff x="1548780" y="2063700"/>
            <a:chExt cx="4560778" cy="6477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780" y="2127895"/>
              <a:ext cx="19431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758" y="2063700"/>
              <a:ext cx="259080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606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1005</Words>
  <Application>Microsoft Office PowerPoint</Application>
  <PresentationFormat>On-screen Show (4:3)</PresentationFormat>
  <Paragraphs>207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Motiv systému Office</vt:lpstr>
      <vt:lpstr>Aggregating local image descriptors into compact codes </vt:lpstr>
      <vt:lpstr>Outline</vt:lpstr>
      <vt:lpstr>100M</vt:lpstr>
      <vt:lpstr>Existing methods</vt:lpstr>
      <vt:lpstr>Vector aggregation methods</vt:lpstr>
      <vt:lpstr>BOW</vt:lpstr>
      <vt:lpstr>Fisher Vector</vt:lpstr>
      <vt:lpstr>Fisher Kernel</vt:lpstr>
      <vt:lpstr>Image representation</vt:lpstr>
      <vt:lpstr>Image representation</vt:lpstr>
      <vt:lpstr>FV – image specific data</vt:lpstr>
      <vt:lpstr>FV – image specific data</vt:lpstr>
      <vt:lpstr>FV – final image representation</vt:lpstr>
      <vt:lpstr>FV – final image representation</vt:lpstr>
      <vt:lpstr>Vector of Lacally Aggregated Descriptors (VLAD)</vt:lpstr>
      <vt:lpstr>Comparison – VLAD and FV</vt:lpstr>
      <vt:lpstr>VLAD descriptors</vt:lpstr>
      <vt:lpstr>PCA comparison</vt:lpstr>
      <vt:lpstr>Evaluation</vt:lpstr>
      <vt:lpstr>Evaluation</vt:lpstr>
      <vt:lpstr>FROM VECTORS TO CODES</vt:lpstr>
      <vt:lpstr>Approximate nearest neighbour</vt:lpstr>
      <vt:lpstr>The product quantization-based approximate search method </vt:lpstr>
      <vt:lpstr>ADC approach</vt:lpstr>
      <vt:lpstr>Indexation-aware dimensionality reduction</vt:lpstr>
      <vt:lpstr>Slide 26</vt:lpstr>
      <vt:lpstr>Joint optimization of reduction/indexing</vt:lpstr>
      <vt:lpstr>EXPERIMENTS</vt:lpstr>
      <vt:lpstr>Slide 29</vt:lpstr>
      <vt:lpstr>Slide 30</vt:lpstr>
      <vt:lpstr>Slide 31</vt:lpstr>
      <vt:lpstr>Slide 32</vt:lpstr>
      <vt:lpstr>Slide 33</vt:lpstr>
      <vt:lpstr>Slide 34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Aggregating local image descriptors into compact codes</dc:title>
  <dc:creator>Jiri Pytela</dc:creator>
  <cp:lastModifiedBy>Ayan</cp:lastModifiedBy>
  <cp:revision>36</cp:revision>
  <dcterms:created xsi:type="dcterms:W3CDTF">2012-12-12T22:50:02Z</dcterms:created>
  <dcterms:modified xsi:type="dcterms:W3CDTF">2012-12-14T10:13:05Z</dcterms:modified>
</cp:coreProperties>
</file>