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24"/>
  </p:notesMasterIdLst>
  <p:sldIdLst>
    <p:sldId id="256" r:id="rId2"/>
    <p:sldId id="450" r:id="rId3"/>
    <p:sldId id="463" r:id="rId4"/>
    <p:sldId id="357" r:id="rId5"/>
    <p:sldId id="478" r:id="rId6"/>
    <p:sldId id="486" r:id="rId7"/>
    <p:sldId id="524" r:id="rId8"/>
    <p:sldId id="483" r:id="rId9"/>
    <p:sldId id="482" r:id="rId10"/>
    <p:sldId id="480" r:id="rId11"/>
    <p:sldId id="526" r:id="rId12"/>
    <p:sldId id="403" r:id="rId13"/>
    <p:sldId id="455" r:id="rId14"/>
    <p:sldId id="456" r:id="rId15"/>
    <p:sldId id="460" r:id="rId16"/>
    <p:sldId id="406" r:id="rId17"/>
    <p:sldId id="407" r:id="rId18"/>
    <p:sldId id="412" r:id="rId19"/>
    <p:sldId id="411" r:id="rId20"/>
    <p:sldId id="305" r:id="rId21"/>
    <p:sldId id="306" r:id="rId22"/>
    <p:sldId id="307" r:id="rId23"/>
    <p:sldId id="309" r:id="rId24"/>
    <p:sldId id="313" r:id="rId25"/>
    <p:sldId id="353" r:id="rId26"/>
    <p:sldId id="315" r:id="rId27"/>
    <p:sldId id="316" r:id="rId28"/>
    <p:sldId id="318" r:id="rId29"/>
    <p:sldId id="320" r:id="rId30"/>
    <p:sldId id="322" r:id="rId31"/>
    <p:sldId id="365" r:id="rId32"/>
    <p:sldId id="329" r:id="rId33"/>
    <p:sldId id="435" r:id="rId34"/>
    <p:sldId id="416" r:id="rId35"/>
    <p:sldId id="417" r:id="rId36"/>
    <p:sldId id="418" r:id="rId37"/>
    <p:sldId id="419" r:id="rId38"/>
    <p:sldId id="421" r:id="rId39"/>
    <p:sldId id="423" r:id="rId40"/>
    <p:sldId id="467" r:id="rId41"/>
    <p:sldId id="426" r:id="rId42"/>
    <p:sldId id="428" r:id="rId43"/>
    <p:sldId id="470" r:id="rId44"/>
    <p:sldId id="446" r:id="rId45"/>
    <p:sldId id="472" r:id="rId46"/>
    <p:sldId id="473" r:id="rId47"/>
    <p:sldId id="475" r:id="rId48"/>
    <p:sldId id="432" r:id="rId49"/>
    <p:sldId id="434" r:id="rId50"/>
    <p:sldId id="436" r:id="rId51"/>
    <p:sldId id="368" r:id="rId52"/>
    <p:sldId id="369" r:id="rId53"/>
    <p:sldId id="385" r:id="rId54"/>
    <p:sldId id="370" r:id="rId55"/>
    <p:sldId id="371" r:id="rId56"/>
    <p:sldId id="372" r:id="rId57"/>
    <p:sldId id="373" r:id="rId58"/>
    <p:sldId id="522" r:id="rId59"/>
    <p:sldId id="376" r:id="rId60"/>
    <p:sldId id="476" r:id="rId61"/>
    <p:sldId id="489" r:id="rId62"/>
    <p:sldId id="490" r:id="rId63"/>
    <p:sldId id="491" r:id="rId64"/>
    <p:sldId id="492" r:id="rId65"/>
    <p:sldId id="523" r:id="rId66"/>
    <p:sldId id="377" r:id="rId67"/>
    <p:sldId id="512" r:id="rId68"/>
    <p:sldId id="384" r:id="rId69"/>
    <p:sldId id="391" r:id="rId70"/>
    <p:sldId id="378" r:id="rId71"/>
    <p:sldId id="379" r:id="rId72"/>
    <p:sldId id="380" r:id="rId73"/>
    <p:sldId id="383" r:id="rId74"/>
    <p:sldId id="437" r:id="rId75"/>
    <p:sldId id="413" r:id="rId76"/>
    <p:sldId id="504" r:id="rId77"/>
    <p:sldId id="528" r:id="rId78"/>
    <p:sldId id="527" r:id="rId79"/>
    <p:sldId id="366" r:id="rId80"/>
    <p:sldId id="529" r:id="rId81"/>
    <p:sldId id="530" r:id="rId82"/>
    <p:sldId id="531" r:id="rId83"/>
    <p:sldId id="532" r:id="rId84"/>
    <p:sldId id="533" r:id="rId85"/>
    <p:sldId id="534" r:id="rId86"/>
    <p:sldId id="535" r:id="rId87"/>
    <p:sldId id="536" r:id="rId88"/>
    <p:sldId id="537" r:id="rId89"/>
    <p:sldId id="542" r:id="rId90"/>
    <p:sldId id="538" r:id="rId91"/>
    <p:sldId id="539" r:id="rId92"/>
    <p:sldId id="563" r:id="rId93"/>
    <p:sldId id="540" r:id="rId94"/>
    <p:sldId id="541" r:id="rId95"/>
    <p:sldId id="543" r:id="rId96"/>
    <p:sldId id="544" r:id="rId97"/>
    <p:sldId id="545" r:id="rId98"/>
    <p:sldId id="546" r:id="rId99"/>
    <p:sldId id="547" r:id="rId100"/>
    <p:sldId id="548" r:id="rId101"/>
    <p:sldId id="549" r:id="rId102"/>
    <p:sldId id="564" r:id="rId103"/>
    <p:sldId id="565" r:id="rId104"/>
    <p:sldId id="550" r:id="rId105"/>
    <p:sldId id="566" r:id="rId106"/>
    <p:sldId id="551" r:id="rId107"/>
    <p:sldId id="552" r:id="rId108"/>
    <p:sldId id="553" r:id="rId109"/>
    <p:sldId id="554" r:id="rId110"/>
    <p:sldId id="555" r:id="rId111"/>
    <p:sldId id="556" r:id="rId112"/>
    <p:sldId id="557" r:id="rId113"/>
    <p:sldId id="559" r:id="rId114"/>
    <p:sldId id="567" r:id="rId115"/>
    <p:sldId id="568" r:id="rId116"/>
    <p:sldId id="569" r:id="rId117"/>
    <p:sldId id="570" r:id="rId118"/>
    <p:sldId id="560" r:id="rId119"/>
    <p:sldId id="571" r:id="rId120"/>
    <p:sldId id="572" r:id="rId121"/>
    <p:sldId id="561" r:id="rId122"/>
    <p:sldId id="562" r:id="rId123"/>
  </p:sldIdLst>
  <p:sldSz cx="9144000" cy="6858000" type="screen4x3"/>
  <p:notesSz cx="6858000" cy="9144000"/>
  <p:embeddedFontLst>
    <p:embeddedFont>
      <p:font typeface="Century Schoolbook" pitchFamily="18" charset="0"/>
      <p:regular r:id="rId125"/>
      <p:bold r:id="rId126"/>
      <p:italic r:id="rId127"/>
      <p:boldItalic r:id="rId128"/>
    </p:embeddedFont>
    <p:embeddedFont>
      <p:font typeface="Calibri" pitchFamily="34" charset="0"/>
      <p:regular r:id="rId129"/>
      <p:bold r:id="rId130"/>
      <p:italic r:id="rId131"/>
      <p:boldItalic r:id="rId132"/>
    </p:embeddedFont>
  </p:embeddedFontLst>
  <p:custDataLst>
    <p:tags r:id="rId13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FE6"/>
    <a:srgbClr val="808080"/>
    <a:srgbClr val="B2B2B2"/>
    <a:srgbClr val="0070C0"/>
    <a:srgbClr val="E3DE00"/>
    <a:srgbClr val="F66B1E"/>
    <a:srgbClr val="FF19FF"/>
    <a:srgbClr val="FF66FF"/>
    <a:srgbClr val="FFFF25"/>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63" autoAdjust="0"/>
  </p:normalViewPr>
  <p:slideViewPr>
    <p:cSldViewPr>
      <p:cViewPr varScale="1">
        <p:scale>
          <a:sx n="48" d="100"/>
          <a:sy n="48" d="100"/>
        </p:scale>
        <p:origin x="-20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206"/>
    </p:cViewPr>
  </p:sorterViewPr>
  <p:notesViewPr>
    <p:cSldViewPr>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2.fntdata"/><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font" Target="fonts/font5.fntdata"/><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6.fntdata"/><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D3F347-ED17-469F-AFD4-0D4F15639BAC}" type="datetimeFigureOut">
              <a:rPr lang="fr-FR" smtClean="0"/>
              <a:t>14/03/2013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34D89-0F75-4483-BDC7-0241CE54BC68}" type="slidenum">
              <a:rPr lang="fr-FR" smtClean="0"/>
              <a:t>‹N°›</a:t>
            </a:fld>
            <a:endParaRPr lang="fr-FR"/>
          </a:p>
        </p:txBody>
      </p:sp>
    </p:spTree>
    <p:extLst>
      <p:ext uri="{BB962C8B-B14F-4D97-AF65-F5344CB8AC3E}">
        <p14:creationId xmlns:p14="http://schemas.microsoft.com/office/powerpoint/2010/main" val="183990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This</a:t>
            </a:r>
            <a:r>
              <a:rPr lang="en-US" baseline="0" noProof="0" dirty="0" smtClean="0"/>
              <a:t> </a:t>
            </a:r>
            <a:r>
              <a:rPr lang="en-US" baseline="0" noProof="0" dirty="0" smtClean="0"/>
              <a:t>research was conducted at the LEAR team of INRIA Grenoble,</a:t>
            </a:r>
          </a:p>
          <a:p>
            <a:pPr marL="0" indent="0">
              <a:buFontTx/>
              <a:buNone/>
            </a:pPr>
            <a:r>
              <a:rPr lang="en-US" baseline="0" noProof="0" dirty="0" smtClean="0"/>
              <a:t>under the supervision of </a:t>
            </a:r>
            <a:r>
              <a:rPr lang="en-US" baseline="0" noProof="0" dirty="0" err="1" smtClean="0"/>
              <a:t>Cordelia</a:t>
            </a:r>
            <a:r>
              <a:rPr lang="en-US" baseline="0" noProof="0" dirty="0" smtClean="0"/>
              <a:t> </a:t>
            </a:r>
            <a:r>
              <a:rPr lang="en-US" baseline="0" noProof="0" dirty="0" err="1" smtClean="0"/>
              <a:t>Schmid</a:t>
            </a:r>
            <a:r>
              <a:rPr lang="en-US" baseline="0" noProof="0" dirty="0" smtClean="0"/>
              <a:t> and </a:t>
            </a:r>
            <a:r>
              <a:rPr lang="en-US" baseline="0" noProof="0" dirty="0" err="1" smtClean="0"/>
              <a:t>Zaid</a:t>
            </a:r>
            <a:r>
              <a:rPr lang="en-US" baseline="0" noProof="0" dirty="0" smtClean="0"/>
              <a:t> </a:t>
            </a:r>
            <a:r>
              <a:rPr lang="en-US" baseline="0" noProof="0" dirty="0" err="1" smtClean="0"/>
              <a:t>Harchaoui</a:t>
            </a:r>
            <a:r>
              <a:rPr lang="en-US" baseline="0" noProof="0" dirty="0" smtClean="0"/>
              <a:t>,</a:t>
            </a:r>
          </a:p>
          <a:p>
            <a:pPr marL="0" indent="0">
              <a:buFontTx/>
              <a:buNone/>
            </a:pPr>
            <a:r>
              <a:rPr lang="en-US" baseline="0" noProof="0" dirty="0" smtClean="0"/>
              <a:t>and with funding from the Microsoft research – INRIA joint center.</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a:t>
            </a:fld>
            <a:endParaRPr lang="fr-FR"/>
          </a:p>
        </p:txBody>
      </p:sp>
    </p:spTree>
    <p:extLst>
      <p:ext uri="{BB962C8B-B14F-4D97-AF65-F5344CB8AC3E}">
        <p14:creationId xmlns:p14="http://schemas.microsoft.com/office/powerpoint/2010/main" val="248702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sz="1200" noProof="0" dirty="0" smtClean="0"/>
              <a:t>Finally, one </a:t>
            </a:r>
            <a:r>
              <a:rPr lang="en-US" sz="1200" baseline="0" noProof="0" dirty="0" smtClean="0"/>
              <a:t>of the most challenging datasets to date is HMDB</a:t>
            </a:r>
          </a:p>
          <a:p>
            <a:pPr marL="0" indent="0">
              <a:buFontTx/>
              <a:buNone/>
            </a:pPr>
            <a:endParaRPr lang="en-US" sz="1200" baseline="0" noProof="0" dirty="0" smtClean="0"/>
          </a:p>
          <a:p>
            <a:pPr marL="0" indent="0">
              <a:buFontTx/>
              <a:buNone/>
            </a:pPr>
            <a:r>
              <a:rPr lang="en-US" sz="1200" baseline="0" noProof="0" dirty="0" smtClean="0"/>
              <a:t>(click) It consists of a large number of actions</a:t>
            </a:r>
          </a:p>
          <a:p>
            <a:pPr marL="0" indent="0">
              <a:buFontTx/>
              <a:buNone/>
            </a:pPr>
            <a:r>
              <a:rPr lang="en-US" sz="1200" baseline="0" noProof="0" dirty="0" smtClean="0"/>
              <a:t>and videos coming from different sources,</a:t>
            </a:r>
          </a:p>
          <a:p>
            <a:pPr marL="0" indent="0">
              <a:buFontTx/>
              <a:buNone/>
            </a:pPr>
            <a:r>
              <a:rPr lang="en-US" sz="1200" baseline="0" noProof="0" dirty="0" smtClean="0"/>
              <a:t>like YouTube, movies, and TV archives.</a:t>
            </a:r>
          </a:p>
          <a:p>
            <a:pPr marL="0" indent="0">
              <a:buFontTx/>
              <a:buNone/>
            </a:pPr>
            <a:endParaRPr lang="en-US" sz="1200" baseline="0" noProof="0" dirty="0" smtClean="0"/>
          </a:p>
          <a:p>
            <a:pPr marL="0" indent="0">
              <a:buFontTx/>
              <a:buNone/>
            </a:pPr>
            <a:r>
              <a:rPr lang="en-US" sz="1200" baseline="0" noProof="0" dirty="0" smtClean="0"/>
              <a:t>However, the action categories are fairly simple</a:t>
            </a:r>
          </a:p>
          <a:p>
            <a:pPr marL="0" indent="0">
              <a:buFontTx/>
              <a:buNone/>
            </a:pPr>
            <a:r>
              <a:rPr lang="en-US" sz="1200" baseline="0" noProof="0" dirty="0" smtClean="0"/>
              <a:t>and the recognition difficulty stems mostly</a:t>
            </a:r>
          </a:p>
          <a:p>
            <a:pPr marL="0" indent="0">
              <a:buFontTx/>
              <a:buNone/>
            </a:pPr>
            <a:r>
              <a:rPr lang="en-US" sz="1200" baseline="0" noProof="0" dirty="0" smtClean="0"/>
              <a:t>from the large scale of the dataset.</a:t>
            </a:r>
          </a:p>
          <a:p>
            <a:pPr marL="0" indent="0">
              <a:buFontTx/>
              <a:buNone/>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Note that none of the benchmarks alone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spans the entire spectrum of challenges.</a:t>
            </a:r>
            <a:endParaRPr lang="en-US" sz="1200"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104</a:t>
            </a:fld>
            <a:endParaRPr lang="fr-FR"/>
          </a:p>
        </p:txBody>
      </p:sp>
    </p:spTree>
    <p:extLst>
      <p:ext uri="{BB962C8B-B14F-4D97-AF65-F5344CB8AC3E}">
        <p14:creationId xmlns:p14="http://schemas.microsoft.com/office/powerpoint/2010/main" val="20679054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105</a:t>
            </a:fld>
            <a:endParaRPr lang="fr-FR"/>
          </a:p>
        </p:txBody>
      </p:sp>
    </p:spTree>
    <p:extLst>
      <p:ext uri="{BB962C8B-B14F-4D97-AF65-F5344CB8AC3E}">
        <p14:creationId xmlns:p14="http://schemas.microsoft.com/office/powerpoint/2010/main" val="20679054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107</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(click)</a:t>
            </a:r>
            <a:r>
              <a:rPr lang="en-US" sz="2800" baseline="0" dirty="0" smtClean="0"/>
              <a:t> </a:t>
            </a:r>
            <a:r>
              <a:rPr lang="en-US" sz="2800" dirty="0" smtClean="0"/>
              <a:t>We first project all</a:t>
            </a:r>
            <a:r>
              <a:rPr lang="en-US" sz="2800" baseline="0" dirty="0" smtClean="0"/>
              <a:t> the frames of x in the frame feature space, where we then compute the auto-correlation.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(click) We do the same for the video y, and we then compare (click) the auto-correlations using DACO.</a:t>
            </a:r>
          </a:p>
          <a:p>
            <a:pPr marL="0" indent="0">
              <a:buFontTx/>
              <a:buNone/>
            </a:pPr>
            <a:endParaRPr lang="en-US" sz="2800" dirty="0" smtClean="0"/>
          </a:p>
          <a:p>
            <a:pPr marL="0" indent="0">
              <a:buFontTx/>
              <a:buNone/>
            </a:pPr>
            <a:r>
              <a:rPr lang="en-US" sz="2800" dirty="0" smtClean="0"/>
              <a:t>Not suited for actions with no temporal structure</a:t>
            </a:r>
            <a:endParaRPr lang="en-US" sz="2000" dirty="0" smtClean="0"/>
          </a:p>
          <a:p>
            <a:r>
              <a:rPr lang="en-US" sz="2800" dirty="0" smtClean="0"/>
              <a:t>Time-lag parameter</a:t>
            </a:r>
            <a:r>
              <a:rPr lang="en-US" sz="2800" baseline="0" dirty="0" smtClean="0"/>
              <a:t> m</a:t>
            </a:r>
            <a:r>
              <a:rPr lang="en-US" sz="2400" dirty="0" smtClean="0"/>
              <a:t>ust not be equal to</a:t>
            </a:r>
            <a:r>
              <a:rPr lang="en-US" sz="2400" baseline="0" dirty="0" smtClean="0"/>
              <a:t> t</a:t>
            </a:r>
            <a:r>
              <a:rPr lang="en-US" sz="2400" dirty="0" smtClean="0"/>
              <a:t>he action period,</a:t>
            </a:r>
          </a:p>
          <a:p>
            <a:r>
              <a:rPr lang="en-US" sz="2400" dirty="0" smtClean="0"/>
              <a:t>must be small to capture dependencies and fast motions,</a:t>
            </a:r>
          </a:p>
          <a:p>
            <a:r>
              <a:rPr lang="en-US" sz="2400" dirty="0" smtClean="0"/>
              <a:t>tau=1 is experimentally-found best strategy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Can also use just the HS inner</a:t>
            </a:r>
            <a:r>
              <a:rPr lang="en-US" sz="2400" baseline="0" dirty="0" smtClean="0"/>
              <a:t> product between auto-correlations: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less flexible, one parameter less so results a bit lower</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108</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109</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Not </a:t>
            </a:r>
            <a:r>
              <a:rPr lang="fr-FR" dirty="0" err="1" smtClean="0"/>
              <a:t>only</a:t>
            </a:r>
            <a:r>
              <a:rPr lang="fr-FR" baseline="0" dirty="0" smtClean="0"/>
              <a:t> self-</a:t>
            </a:r>
            <a:r>
              <a:rPr lang="fr-FR" baseline="0" dirty="0" err="1" smtClean="0"/>
              <a:t>sim</a:t>
            </a:r>
            <a:r>
              <a:rPr lang="fr-FR" baseline="0" dirty="0" smtClean="0"/>
              <a:t> (</a:t>
            </a:r>
            <a:r>
              <a:rPr lang="fr-FR" baseline="0" dirty="0" err="1" smtClean="0"/>
              <a:t>also</a:t>
            </a:r>
            <a:r>
              <a:rPr lang="fr-FR" baseline="0" dirty="0" smtClean="0"/>
              <a:t> off-diagonal </a:t>
            </a:r>
            <a:r>
              <a:rPr lang="fr-FR" baseline="0" dirty="0" err="1" smtClean="0"/>
              <a:t>terms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110</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111</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Remove</a:t>
            </a:r>
            <a:r>
              <a:rPr lang="fr-FR" dirty="0" smtClean="0"/>
              <a:t> and </a:t>
            </a:r>
            <a:r>
              <a:rPr lang="fr-FR" dirty="0" err="1" smtClean="0"/>
              <a:t>only</a:t>
            </a:r>
            <a:r>
              <a:rPr lang="fr-FR" dirty="0" smtClean="0"/>
              <a:t> talk about DME in </a:t>
            </a:r>
            <a:r>
              <a:rPr lang="fr-FR" dirty="0" err="1" smtClean="0"/>
              <a:t>results</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112</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Say its on Olympics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114</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Say its on Olympics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115</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t>Therefore, we</a:t>
            </a:r>
            <a:r>
              <a:rPr lang="en-US" sz="1200" baseline="0" dirty="0" smtClean="0"/>
              <a:t> conducted experiments by using</a:t>
            </a:r>
            <a:r>
              <a:rPr lang="en-US" sz="1200" dirty="0" smtClean="0"/>
              <a:t> different datasets</a:t>
            </a:r>
          </a:p>
          <a:p>
            <a:r>
              <a:rPr lang="en-US" sz="1200" dirty="0" smtClean="0"/>
              <a:t>in order to test the general efficiency</a:t>
            </a:r>
            <a:r>
              <a:rPr lang="en-US" sz="1200" baseline="0" dirty="0" smtClean="0"/>
              <a:t> and robustness of our methods.</a:t>
            </a:r>
            <a:endParaRPr lang="en-US" sz="120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Therefore,</a:t>
            </a:r>
            <a:r>
              <a:rPr lang="en-US" baseline="0" dirty="0" smtClean="0"/>
              <a:t> we apply a first pre-processing step,</a:t>
            </a:r>
          </a:p>
          <a:p>
            <a:r>
              <a:rPr lang="en-US" baseline="0" dirty="0" smtClean="0"/>
              <a:t>which consists in compensating the motion of the camera.</a:t>
            </a:r>
          </a:p>
          <a:p>
            <a:endParaRPr lang="en-US" baseline="0" dirty="0" smtClean="0"/>
          </a:p>
          <a:p>
            <a:r>
              <a:rPr lang="en-US" baseline="0" dirty="0" smtClean="0"/>
              <a:t>This is done automatically using stitching techniques.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(replay) In this transformed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moving objects in the 2D image plane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correspond only to the moving objects in the real 3D world.</a:t>
            </a:r>
            <a:endParaRPr lang="en-US"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116</a:t>
            </a:fld>
            <a:endParaRPr lang="fr-FR"/>
          </a:p>
        </p:txBody>
      </p:sp>
    </p:spTree>
    <p:extLst>
      <p:ext uri="{BB962C8B-B14F-4D97-AF65-F5344CB8AC3E}">
        <p14:creationId xmlns:p14="http://schemas.microsoft.com/office/powerpoint/2010/main" val="32447554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Therefore,</a:t>
            </a:r>
            <a:r>
              <a:rPr lang="en-US" baseline="0" dirty="0" smtClean="0"/>
              <a:t> we apply a first pre-processing step,</a:t>
            </a:r>
          </a:p>
          <a:p>
            <a:r>
              <a:rPr lang="en-US" baseline="0" dirty="0" smtClean="0"/>
              <a:t>which consists in compensating the motion of the camera.</a:t>
            </a:r>
          </a:p>
          <a:p>
            <a:endParaRPr lang="en-US" baseline="0" dirty="0" smtClean="0"/>
          </a:p>
          <a:p>
            <a:r>
              <a:rPr lang="en-US" baseline="0" dirty="0" smtClean="0"/>
              <a:t>This is done automatically using stitching techniques.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(replay) In this transformed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moving objects in the 2D image plane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correspond only to the moving objects in the real 3D world.</a:t>
            </a:r>
            <a:endParaRPr lang="en-US"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117</a:t>
            </a:fld>
            <a:endParaRPr lang="fr-FR"/>
          </a:p>
        </p:txBody>
      </p:sp>
    </p:spTree>
    <p:extLst>
      <p:ext uri="{BB962C8B-B14F-4D97-AF65-F5344CB8AC3E}">
        <p14:creationId xmlns:p14="http://schemas.microsoft.com/office/powerpoint/2010/main" val="32447554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Say its on Olympics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118</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Say its on Olympics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119</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Say its on Olympics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120</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a:t>
            </a:r>
            <a:r>
              <a:rPr lang="en-US" baseline="0" dirty="0" smtClean="0"/>
              <a:t> we’ve seen that our approach can</a:t>
            </a:r>
          </a:p>
          <a:p>
            <a:r>
              <a:rPr lang="en-US" baseline="0" dirty="0" smtClean="0"/>
              <a:t>very accurately model complex activities.</a:t>
            </a:r>
          </a:p>
          <a:p>
            <a:endParaRPr lang="en-US" baseline="0" dirty="0" smtClean="0"/>
          </a:p>
          <a:p>
            <a:r>
              <a:rPr lang="en-US" baseline="0" dirty="0" smtClean="0"/>
              <a:t>We conducted additional experiments</a:t>
            </a:r>
          </a:p>
          <a:p>
            <a:r>
              <a:rPr lang="en-US" baseline="0" dirty="0" smtClean="0"/>
              <a:t>on the large HMDB dataset to see</a:t>
            </a:r>
          </a:p>
          <a:p>
            <a:r>
              <a:rPr lang="en-US" baseline="0" dirty="0" smtClean="0"/>
              <a:t>how we would fare on simpler actions,</a:t>
            </a:r>
          </a:p>
          <a:p>
            <a:r>
              <a:rPr lang="en-US" baseline="0" dirty="0" smtClean="0"/>
              <a:t>which are, a priori,</a:t>
            </a:r>
          </a:p>
          <a:p>
            <a:r>
              <a:rPr lang="en-US" baseline="0" dirty="0" smtClean="0"/>
              <a:t>less decomposable.</a:t>
            </a:r>
          </a:p>
          <a:p>
            <a:endParaRPr lang="en-US" baseline="0" dirty="0" smtClean="0"/>
          </a:p>
          <a:p>
            <a:r>
              <a:rPr lang="en-US" baseline="0" dirty="0" smtClean="0"/>
              <a:t>(click) Here is the per-class improvement</a:t>
            </a:r>
          </a:p>
          <a:p>
            <a:r>
              <a:rPr lang="en-US" baseline="0" dirty="0" smtClean="0"/>
              <a:t>of our method over the BOF baseline,</a:t>
            </a:r>
          </a:p>
          <a:p>
            <a:r>
              <a:rPr lang="en-US" baseline="0" dirty="0" smtClean="0"/>
              <a:t>which happens to be the state of the art</a:t>
            </a:r>
          </a:p>
          <a:p>
            <a:r>
              <a:rPr lang="en-US" baseline="0" dirty="0" smtClean="0"/>
              <a:t>on the 51 classes of the HMDB dataset.</a:t>
            </a:r>
          </a:p>
          <a:p>
            <a:endParaRPr lang="en-US" baseline="0" dirty="0" smtClean="0"/>
          </a:p>
          <a:p>
            <a:r>
              <a:rPr lang="en-US" baseline="0" dirty="0" smtClean="0"/>
              <a:t>As you can see, our hierarchical approach</a:t>
            </a:r>
          </a:p>
          <a:p>
            <a:r>
              <a:rPr lang="en-US" baseline="0" dirty="0" smtClean="0"/>
              <a:t>improves for almost all actions</a:t>
            </a:r>
          </a:p>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121</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a:t>
            </a:r>
            <a:r>
              <a:rPr lang="en-US" baseline="0" dirty="0" smtClean="0"/>
              <a:t> we’ve seen that our approach can</a:t>
            </a:r>
          </a:p>
          <a:p>
            <a:r>
              <a:rPr lang="en-US" baseline="0" dirty="0" smtClean="0"/>
              <a:t>very accurately model complex activities.</a:t>
            </a:r>
          </a:p>
          <a:p>
            <a:endParaRPr lang="en-US" baseline="0" dirty="0" smtClean="0"/>
          </a:p>
          <a:p>
            <a:r>
              <a:rPr lang="en-US" baseline="0" dirty="0" smtClean="0"/>
              <a:t>What about simpler actions?</a:t>
            </a:r>
          </a:p>
          <a:p>
            <a:endParaRPr lang="en-US" baseline="0" dirty="0" smtClean="0"/>
          </a:p>
          <a:p>
            <a:r>
              <a:rPr lang="en-US" baseline="0" dirty="0" smtClean="0"/>
              <a:t>We conducted additional experiments</a:t>
            </a:r>
          </a:p>
          <a:p>
            <a:r>
              <a:rPr lang="en-US" baseline="0" dirty="0" smtClean="0"/>
              <a:t>on the 51 action categories from the HMDB dataset</a:t>
            </a:r>
          </a:p>
          <a:p>
            <a:r>
              <a:rPr lang="en-US" baseline="0" dirty="0" smtClean="0"/>
              <a:t>to see how we would fare on actions,</a:t>
            </a:r>
          </a:p>
          <a:p>
            <a:r>
              <a:rPr lang="en-US" baseline="0" dirty="0" smtClean="0"/>
              <a:t>which are, a priori, less decomposable.</a:t>
            </a:r>
          </a:p>
          <a:p>
            <a:endParaRPr lang="en-US" baseline="0" dirty="0" smtClean="0"/>
          </a:p>
          <a:p>
            <a:r>
              <a:rPr lang="en-US" baseline="0" dirty="0" smtClean="0"/>
              <a:t>It turns out that we improve significantly</a:t>
            </a:r>
          </a:p>
          <a:p>
            <a:r>
              <a:rPr lang="en-US" baseline="0" dirty="0" smtClean="0"/>
              <a:t>over the state of the art,</a:t>
            </a:r>
          </a:p>
          <a:p>
            <a:r>
              <a:rPr lang="en-US" baseline="0" dirty="0" smtClean="0"/>
              <a:t>but there are several actions that are actually</a:t>
            </a:r>
          </a:p>
          <a:p>
            <a:r>
              <a:rPr lang="en-US" baseline="0" dirty="0" smtClean="0"/>
              <a:t>poorly recognized with our approach.</a:t>
            </a:r>
          </a:p>
          <a:p>
            <a:endParaRPr lang="en-US" baseline="0" dirty="0" smtClean="0"/>
          </a:p>
          <a:p>
            <a:r>
              <a:rPr lang="en-US" baseline="0" dirty="0" smtClean="0"/>
              <a:t>(click) Here is the confusion matrix of our approach</a:t>
            </a:r>
          </a:p>
          <a:p>
            <a:r>
              <a:rPr lang="en-US" baseline="0" dirty="0" smtClean="0"/>
              <a:t>on HMDB.</a:t>
            </a:r>
          </a:p>
          <a:p>
            <a:endParaRPr lang="en-US" baseline="0" dirty="0" smtClean="0"/>
          </a:p>
          <a:p>
            <a:r>
              <a:rPr lang="en-US" baseline="0" dirty="0" smtClean="0"/>
              <a:t>…</a:t>
            </a:r>
          </a:p>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122</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sz="1200" noProof="0" dirty="0" smtClean="0"/>
              <a:t>This plot depicts the progress</a:t>
            </a:r>
            <a:r>
              <a:rPr lang="en-US" sz="1200" baseline="0" noProof="0" dirty="0" smtClean="0"/>
              <a:t> of the computer vision community</a:t>
            </a:r>
          </a:p>
          <a:p>
            <a:pPr marL="0" indent="0">
              <a:buFontTx/>
              <a:buNone/>
            </a:pPr>
            <a:r>
              <a:rPr lang="en-US" sz="1200" baseline="0" noProof="0" dirty="0" smtClean="0"/>
              <a:t>on the action recognition problem.</a:t>
            </a:r>
          </a:p>
          <a:p>
            <a:pPr marL="0" indent="0">
              <a:buFontTx/>
              <a:buNone/>
            </a:pPr>
            <a:endParaRPr lang="en-US" sz="1200" baseline="0" noProof="0" dirty="0" smtClean="0"/>
          </a:p>
          <a:p>
            <a:pPr marL="0" indent="0">
              <a:buFontTx/>
              <a:buNone/>
            </a:pPr>
            <a:r>
              <a:rPr lang="en-US" sz="1200" baseline="0" noProof="0" dirty="0" smtClean="0"/>
              <a:t>Recognition performance is on the y-axis, while years are on the x-axis.</a:t>
            </a:r>
          </a:p>
          <a:p>
            <a:pPr marL="0" indent="0">
              <a:buFontTx/>
              <a:buNone/>
            </a:pPr>
            <a:endParaRPr lang="en-US" sz="1200" baseline="0" noProof="0" dirty="0" smtClean="0"/>
          </a:p>
          <a:p>
            <a:pPr marL="0" indent="0">
              <a:buFontTx/>
              <a:buNone/>
            </a:pPr>
            <a:r>
              <a:rPr lang="en-US" sz="1200" baseline="0" noProof="0" dirty="0" smtClean="0"/>
              <a:t>Each curve represents one of the datasets I mentioned earlier.</a:t>
            </a:r>
          </a:p>
          <a:p>
            <a:pPr marL="0" indent="0">
              <a:buFontTx/>
              <a:buNone/>
            </a:pPr>
            <a:r>
              <a:rPr lang="en-US" sz="1200" baseline="0" noProof="0" dirty="0" smtClean="0"/>
              <a:t>I also added the DLSBP dataset which is used</a:t>
            </a:r>
          </a:p>
          <a:p>
            <a:pPr marL="0" indent="0">
              <a:buFontTx/>
              <a:buNone/>
            </a:pPr>
            <a:r>
              <a:rPr lang="en-US" sz="1200" baseline="0" noProof="0" dirty="0" smtClean="0"/>
              <a:t>to evaluate action localization,</a:t>
            </a:r>
          </a:p>
          <a:p>
            <a:pPr marL="0" indent="0">
              <a:buFontTx/>
              <a:buNone/>
            </a:pPr>
            <a:r>
              <a:rPr lang="en-US" sz="1200" baseline="0" noProof="0" dirty="0" smtClean="0"/>
              <a:t>whereas all other datasets are designed for classification.</a:t>
            </a:r>
          </a:p>
          <a:p>
            <a:pPr marL="0" indent="0">
              <a:buFontTx/>
              <a:buNone/>
            </a:pPr>
            <a:endParaRPr lang="en-US" sz="1200" baseline="0" noProof="0" dirty="0" smtClean="0"/>
          </a:p>
          <a:p>
            <a:pPr marL="0" indent="0">
              <a:buFontTx/>
              <a:buNone/>
            </a:pPr>
            <a:r>
              <a:rPr lang="en-US" sz="1200" baseline="0" noProof="0" dirty="0" smtClean="0"/>
              <a:t>Each point corresponds to the recognition performance</a:t>
            </a:r>
          </a:p>
          <a:p>
            <a:pPr marL="0" indent="0">
              <a:buFontTx/>
              <a:buNone/>
            </a:pPr>
            <a:r>
              <a:rPr lang="en-US" sz="1200" baseline="0" noProof="0" dirty="0" smtClean="0"/>
              <a:t>of the state of the art method at the time on a particular dataset.</a:t>
            </a:r>
          </a:p>
          <a:p>
            <a:pPr marL="0" indent="0">
              <a:buFontTx/>
              <a:buNone/>
            </a:pPr>
            <a:endParaRPr lang="en-US" sz="1200" baseline="0" noProof="0" dirty="0" smtClean="0"/>
          </a:p>
          <a:p>
            <a:pPr marL="0" indent="0">
              <a:buFontTx/>
              <a:buNone/>
            </a:pPr>
            <a:r>
              <a:rPr lang="en-US" sz="1200" baseline="0" noProof="0" dirty="0" smtClean="0"/>
              <a:t>The left-most point of each curve represents</a:t>
            </a:r>
          </a:p>
          <a:p>
            <a:pPr marL="0" indent="0">
              <a:buFontTx/>
              <a:buNone/>
            </a:pPr>
            <a:r>
              <a:rPr lang="en-US" sz="1200" baseline="0" noProof="0" dirty="0" smtClean="0"/>
              <a:t>the performance of a random classifier.</a:t>
            </a:r>
          </a:p>
          <a:p>
            <a:pPr marL="0" indent="0">
              <a:buFontTx/>
              <a:buNone/>
            </a:pPr>
            <a:r>
              <a:rPr lang="en-US" sz="1200" baseline="0" noProof="0" dirty="0" smtClean="0"/>
              <a:t>This performance is also called the chance level.</a:t>
            </a:r>
          </a:p>
          <a:p>
            <a:pPr marL="0" indent="0">
              <a:buFontTx/>
              <a:buNone/>
            </a:pPr>
            <a:endParaRPr lang="en-US" sz="1200" baseline="0" noProof="0" dirty="0" smtClean="0"/>
          </a:p>
          <a:p>
            <a:pPr marL="0" indent="0">
              <a:buFontTx/>
              <a:buNone/>
            </a:pPr>
            <a:r>
              <a:rPr lang="en-US" sz="1200" baseline="0" noProof="0" dirty="0" smtClean="0"/>
              <a:t>So let me break this plot down for you.</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12</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The first benchmarks, like the</a:t>
            </a:r>
            <a:r>
              <a:rPr lang="en-US" baseline="0" noProof="0" dirty="0" smtClean="0"/>
              <a:t> KTH (click) dataset,</a:t>
            </a:r>
          </a:p>
          <a:p>
            <a:pPr marL="0" indent="0">
              <a:buFontTx/>
              <a:buNone/>
            </a:pPr>
            <a:r>
              <a:rPr lang="en-US" noProof="0" dirty="0" smtClean="0"/>
              <a:t>consisted of simple controlled</a:t>
            </a:r>
            <a:r>
              <a:rPr lang="en-US" baseline="0" noProof="0" dirty="0" smtClean="0"/>
              <a:t> videos shot for, by,</a:t>
            </a:r>
          </a:p>
          <a:p>
            <a:pPr marL="0" indent="0">
              <a:buFontTx/>
              <a:buNone/>
            </a:pPr>
            <a:r>
              <a:rPr lang="en-US" baseline="0" noProof="0" dirty="0" smtClean="0"/>
              <a:t>and with computer vision scientists.</a:t>
            </a:r>
          </a:p>
          <a:p>
            <a:pPr marL="0" indent="0">
              <a:buFontTx/>
              <a:buNone/>
            </a:pPr>
            <a:endParaRPr lang="en-US" baseline="0" noProof="0" dirty="0" smtClean="0"/>
          </a:p>
          <a:p>
            <a:pPr marL="0" indent="0">
              <a:buFontTx/>
              <a:buNone/>
            </a:pPr>
            <a:r>
              <a:rPr lang="en-US" baseline="0" noProof="0" dirty="0" smtClean="0"/>
              <a:t>(click) Global representations based on silhouettes</a:t>
            </a:r>
          </a:p>
          <a:p>
            <a:pPr marL="0" indent="0">
              <a:buFontTx/>
              <a:buNone/>
            </a:pPr>
            <a:r>
              <a:rPr lang="en-US" baseline="0" noProof="0" dirty="0" smtClean="0"/>
              <a:t>proved to be very efficient on this data.</a:t>
            </a:r>
          </a:p>
          <a:p>
            <a:pPr marL="0" indent="0">
              <a:buFontTx/>
              <a:buNone/>
            </a:pPr>
            <a:endParaRPr lang="en-US" baseline="0" noProof="0" dirty="0" smtClean="0"/>
          </a:p>
          <a:p>
            <a:pPr marL="0" indent="0">
              <a:buFontTx/>
              <a:buNone/>
            </a:pPr>
            <a:r>
              <a:rPr lang="en-US" baseline="0" noProof="0" dirty="0" smtClean="0"/>
              <a:t>However, these methods are in general not applicable</a:t>
            </a:r>
          </a:p>
          <a:p>
            <a:pPr marL="0" indent="0">
              <a:buFontTx/>
              <a:buNone/>
            </a:pPr>
            <a:r>
              <a:rPr lang="en-US" baseline="0" noProof="0" dirty="0" smtClean="0"/>
              <a:t>to more complex actions and videos (click)…</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13</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 like movies or TV archives.</a:t>
            </a:r>
          </a:p>
          <a:p>
            <a:pPr marL="0" indent="0">
              <a:buFontTx/>
              <a:buNone/>
            </a:pPr>
            <a:endParaRPr lang="en-US" noProof="0" dirty="0" smtClean="0"/>
          </a:p>
          <a:p>
            <a:pPr marL="0" indent="0">
              <a:buFontTx/>
              <a:buNone/>
            </a:pPr>
            <a:r>
              <a:rPr lang="en-US" noProof="0" dirty="0" smtClean="0"/>
              <a:t>What proved to be efficient</a:t>
            </a:r>
            <a:r>
              <a:rPr lang="en-US" baseline="0" noProof="0" dirty="0" smtClean="0"/>
              <a:t> on </a:t>
            </a:r>
            <a:r>
              <a:rPr lang="en-US" noProof="0" dirty="0" smtClean="0"/>
              <a:t>this much more challenging</a:t>
            </a:r>
            <a:r>
              <a:rPr lang="en-US" baseline="0" noProof="0" dirty="0" smtClean="0"/>
              <a:t> </a:t>
            </a:r>
            <a:r>
              <a:rPr lang="en-US" noProof="0" dirty="0" smtClean="0"/>
              <a:t>data</a:t>
            </a:r>
          </a:p>
          <a:p>
            <a:pPr marL="0" indent="0">
              <a:buFontTx/>
              <a:buNone/>
            </a:pPr>
            <a:r>
              <a:rPr lang="en-US" noProof="0" dirty="0" smtClean="0"/>
              <a:t>are approaches</a:t>
            </a:r>
            <a:r>
              <a:rPr lang="en-US" baseline="0" noProof="0" dirty="0" smtClean="0"/>
              <a:t> describing videos as sets of local features (click),</a:t>
            </a:r>
          </a:p>
          <a:p>
            <a:pPr marL="0" indent="0">
              <a:buFontTx/>
              <a:buNone/>
            </a:pPr>
            <a:r>
              <a:rPr lang="en-US" baseline="0" noProof="0" dirty="0" smtClean="0"/>
              <a:t>like small video sub-volumes corresponding to</a:t>
            </a:r>
          </a:p>
          <a:p>
            <a:pPr marL="0" indent="0">
              <a:buFontTx/>
              <a:buNone/>
            </a:pPr>
            <a:r>
              <a:rPr lang="en-US" baseline="0" noProof="0" dirty="0" err="1" smtClean="0"/>
              <a:t>spatio</a:t>
            </a:r>
            <a:r>
              <a:rPr lang="en-US" baseline="0" noProof="0" dirty="0" smtClean="0"/>
              <a:t>-temporal interest points (laser)</a:t>
            </a:r>
          </a:p>
          <a:p>
            <a:pPr marL="0" indent="0">
              <a:buFontTx/>
              <a:buNone/>
            </a:pPr>
            <a:r>
              <a:rPr lang="en-US" baseline="0" noProof="0" dirty="0" smtClean="0"/>
              <a:t>or local point trajectories (laser).</a:t>
            </a:r>
          </a:p>
          <a:p>
            <a:pPr marL="0" indent="0">
              <a:buFontTx/>
              <a:buNone/>
            </a:pPr>
            <a:endParaRPr lang="en-US" baseline="0" noProof="0" dirty="0" smtClean="0"/>
          </a:p>
          <a:p>
            <a:pPr marL="0" indent="0">
              <a:buFontTx/>
              <a:buNone/>
            </a:pPr>
            <a:r>
              <a:rPr lang="en-US" baseline="0" noProof="0" dirty="0" smtClean="0"/>
              <a:t>One of the most robust action models using local features</a:t>
            </a:r>
          </a:p>
          <a:p>
            <a:pPr marL="0" indent="0">
              <a:buFontTx/>
              <a:buNone/>
            </a:pPr>
            <a:r>
              <a:rPr lang="en-US" baseline="0" noProof="0" dirty="0" smtClean="0"/>
              <a:t>is called the Bag-of-Features or (BOF).</a:t>
            </a:r>
          </a:p>
          <a:p>
            <a:pPr marL="0" indent="0">
              <a:buFontTx/>
              <a:buNone/>
            </a:pPr>
            <a:endParaRPr lang="en-US" baseline="0" noProof="0" dirty="0" smtClean="0"/>
          </a:p>
          <a:p>
            <a:pPr marL="0" indent="0">
              <a:buFontTx/>
              <a:buNone/>
            </a:pPr>
            <a:r>
              <a:rPr lang="en-US" baseline="0" noProof="0" dirty="0" smtClean="0"/>
              <a:t>This is one of the baseline methods we compare to, and consists</a:t>
            </a:r>
          </a:p>
          <a:p>
            <a:pPr marL="0" indent="0">
              <a:buFontTx/>
              <a:buNone/>
            </a:pPr>
            <a:r>
              <a:rPr lang="en-US" baseline="0" noProof="0" dirty="0" smtClean="0"/>
              <a:t>in aggregating local features into a fixed-length histogram.</a:t>
            </a:r>
          </a:p>
          <a:p>
            <a:pPr marL="0" indent="0">
              <a:buFontTx/>
              <a:buNone/>
            </a:pPr>
            <a:endParaRPr lang="en-US" baseline="0" noProof="0" dirty="0" smtClean="0"/>
          </a:p>
          <a:p>
            <a:pPr marL="0" indent="0">
              <a:buFontTx/>
              <a:buNone/>
            </a:pPr>
            <a:r>
              <a:rPr lang="en-US" baseline="0" noProof="0" dirty="0" smtClean="0"/>
              <a:t>This method does not make any global assumptions about the action.</a:t>
            </a:r>
          </a:p>
          <a:p>
            <a:pPr marL="0" indent="0">
              <a:buFontTx/>
              <a:buNone/>
            </a:pPr>
            <a:r>
              <a:rPr lang="en-US" baseline="0" noProof="0" dirty="0" smtClean="0"/>
              <a:t>That’s why BOF is robust to challenging video conditions.</a:t>
            </a:r>
          </a:p>
          <a:p>
            <a:pPr marL="0" indent="0">
              <a:buFontTx/>
              <a:buNone/>
            </a:pPr>
            <a:r>
              <a:rPr lang="en-US" baseline="0" noProof="0" dirty="0" smtClean="0"/>
              <a:t>But the problem is that it discards important structure information.</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14</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this thesis (click),</a:t>
            </a:r>
            <a:r>
              <a:rPr lang="en-US" baseline="0" dirty="0" smtClean="0"/>
              <a:t> we propose an alternative set of models,</a:t>
            </a:r>
          </a:p>
          <a:p>
            <a:r>
              <a:rPr lang="en-US" baseline="0" dirty="0" smtClean="0"/>
              <a:t>(click) which outperform BOF and compare favorably</a:t>
            </a:r>
          </a:p>
          <a:p>
            <a:r>
              <a:rPr lang="en-US" baseline="0" dirty="0" smtClean="0"/>
              <a:t>to the state of the art and other related works</a:t>
            </a:r>
          </a:p>
          <a:p>
            <a:r>
              <a:rPr lang="en-US" baseline="0" dirty="0" smtClean="0"/>
              <a:t>that I will describe in the different parts of this presentation.</a:t>
            </a:r>
          </a:p>
          <a:p>
            <a:endParaRPr lang="en-US" baseline="0" dirty="0" smtClean="0"/>
          </a:p>
          <a:p>
            <a:r>
              <a:rPr lang="en-US" baseline="0" dirty="0" smtClean="0"/>
              <a:t>Note that these results here are just some of the results I will present.</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15</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So</a:t>
            </a:r>
            <a:r>
              <a:rPr lang="en-US" baseline="0" noProof="0" dirty="0" smtClean="0"/>
              <a:t> how do we achieve this good performance?</a:t>
            </a:r>
          </a:p>
          <a:p>
            <a:pPr marL="0" indent="0">
              <a:buFontTx/>
              <a:buNone/>
            </a:pPr>
            <a:endParaRPr lang="en-US" baseline="0" noProof="0" dirty="0" smtClean="0"/>
          </a:p>
          <a:p>
            <a:pPr marL="0" indent="0">
              <a:buFontTx/>
              <a:buNone/>
            </a:pPr>
            <a:r>
              <a:rPr lang="en-US" baseline="0" noProof="0" dirty="0" smtClean="0"/>
              <a:t>Our methods all rely on the same underlying hypothesis.</a:t>
            </a:r>
          </a:p>
          <a:p>
            <a:pPr marL="0" indent="0">
              <a:buFontTx/>
              <a:buNone/>
            </a:pPr>
            <a:r>
              <a:rPr lang="en-US" baseline="0" noProof="0" dirty="0" smtClean="0"/>
              <a:t>(click) We make the assumption that actions are</a:t>
            </a:r>
          </a:p>
          <a:p>
            <a:pPr marL="0" indent="0">
              <a:buFontTx/>
              <a:buNone/>
            </a:pPr>
            <a:r>
              <a:rPr lang="en-US" baseline="0" noProof="0" dirty="0" smtClean="0"/>
              <a:t>characterized by spatiotemporal relations between sub-events,</a:t>
            </a:r>
          </a:p>
          <a:p>
            <a:pPr marL="0" indent="0">
              <a:buFontTx/>
              <a:buNone/>
            </a:pPr>
            <a:endParaRPr lang="en-US" baseline="0" noProof="0" dirty="0" smtClean="0"/>
          </a:p>
          <a:p>
            <a:pPr marL="0" indent="0">
              <a:buFontTx/>
              <a:buNone/>
            </a:pPr>
            <a:r>
              <a:rPr lang="en-US" baseline="0" noProof="0" dirty="0" smtClean="0"/>
              <a:t>(click) and we claim that both the content and the structure information</a:t>
            </a:r>
          </a:p>
          <a:p>
            <a:pPr marL="0" indent="0">
              <a:buFontTx/>
              <a:buNone/>
            </a:pPr>
            <a:r>
              <a:rPr lang="en-US" sz="1200" dirty="0" smtClean="0"/>
              <a:t>are important in real-world videos</a:t>
            </a:r>
            <a:endParaRPr lang="en-US" baseline="0" noProof="0" dirty="0" smtClean="0"/>
          </a:p>
          <a:p>
            <a:pPr marL="0" indent="0">
              <a:buFontTx/>
              <a:buNone/>
            </a:pPr>
            <a:endParaRPr lang="en-US" baseline="0" noProof="0" dirty="0" smtClean="0"/>
          </a:p>
          <a:p>
            <a:pPr marL="0" indent="0">
              <a:buFontTx/>
              <a:buNone/>
            </a:pPr>
            <a:r>
              <a:rPr lang="en-US" baseline="0" noProof="0" dirty="0" smtClean="0"/>
              <a:t>(click) So in our work,</a:t>
            </a:r>
          </a:p>
          <a:p>
            <a:pPr marL="0" indent="0">
              <a:buFontTx/>
              <a:buNone/>
            </a:pPr>
            <a:r>
              <a:rPr lang="en-US" baseline="0" noProof="0" dirty="0" smtClean="0"/>
              <a:t>we propose to leverage this hypothesis</a:t>
            </a:r>
          </a:p>
          <a:p>
            <a:pPr marL="0" indent="0">
              <a:buFontTx/>
              <a:buNone/>
            </a:pPr>
            <a:r>
              <a:rPr lang="en-US" baseline="0" noProof="0" dirty="0" smtClean="0"/>
              <a:t>by modeling actions as organized collections of local features.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16</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This strategy raises several interesting questions</a:t>
            </a:r>
          </a:p>
          <a:p>
            <a:pPr marL="0" indent="0">
              <a:buFontTx/>
              <a:buNone/>
            </a:pPr>
            <a:r>
              <a:rPr lang="en-US" noProof="0" dirty="0" smtClean="0"/>
              <a:t>that our</a:t>
            </a:r>
            <a:r>
              <a:rPr lang="en-US" baseline="0" noProof="0" dirty="0" smtClean="0"/>
              <a:t> methods propose to answer:</a:t>
            </a:r>
          </a:p>
          <a:p>
            <a:pPr marL="0" indent="0">
              <a:buFontTx/>
              <a:buNone/>
            </a:pPr>
            <a:endParaRPr lang="fr-FR" baseline="0" noProof="0" dirty="0" smtClean="0"/>
          </a:p>
          <a:p>
            <a:pPr marL="0" indent="0">
              <a:buFontTx/>
              <a:buNone/>
            </a:pPr>
            <a:r>
              <a:rPr lang="fr-FR" baseline="0" noProof="0" dirty="0" err="1" smtClean="0"/>
              <a:t>What</a:t>
            </a:r>
            <a:r>
              <a:rPr lang="fr-FR" baseline="0" noProof="0" dirty="0" smtClean="0"/>
              <a:t> are…</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17</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dirty="0" smtClean="0"/>
              <a:t>In the following, I will detail</a:t>
            </a:r>
            <a:r>
              <a:rPr lang="en-US" baseline="0" dirty="0" smtClean="0"/>
              <a:t> the three main contributions of this thesis.</a:t>
            </a:r>
          </a:p>
          <a:p>
            <a:pPr marL="0" indent="0">
              <a:buFontTx/>
              <a:buNone/>
            </a:pPr>
            <a:endParaRPr lang="en-US" baseline="0" dirty="0" smtClean="0"/>
          </a:p>
          <a:p>
            <a:pPr marL="0" indent="0">
              <a:buFontTx/>
              <a:buNone/>
            </a:pPr>
            <a:r>
              <a:rPr lang="en-US" baseline="0" dirty="0" smtClean="0"/>
              <a:t>First, I will describe how to learn the temporal structure of actions.</a:t>
            </a:r>
          </a:p>
          <a:p>
            <a:pPr marL="0" indent="0">
              <a:buFontTx/>
              <a:buNone/>
            </a:pPr>
            <a:endParaRPr lang="en-US" baseline="0" noProof="0" dirty="0" smtClean="0"/>
          </a:p>
          <a:p>
            <a:pPr marL="0" indent="0">
              <a:buFontTx/>
              <a:buNone/>
            </a:pPr>
            <a:r>
              <a:rPr lang="en-US" baseline="0" noProof="0" dirty="0" smtClean="0"/>
              <a:t>Second</a:t>
            </a:r>
            <a:r>
              <a:rPr lang="en-US" baseline="0" dirty="0" smtClean="0"/>
              <a:t>, I will show how to compare the temporal dynamics of actions.</a:t>
            </a:r>
          </a:p>
          <a:p>
            <a:pPr marL="0" indent="0">
              <a:buFontTx/>
              <a:buNone/>
            </a:pPr>
            <a:endParaRPr lang="en-US" baseline="0" noProof="0" dirty="0" smtClean="0"/>
          </a:p>
          <a:p>
            <a:pPr marL="0" indent="0">
              <a:buFontTx/>
              <a:buNone/>
            </a:pPr>
            <a:r>
              <a:rPr lang="en-US" baseline="0" noProof="0" dirty="0" smtClean="0"/>
              <a:t>Finally</a:t>
            </a:r>
            <a:r>
              <a:rPr lang="fr-FR" baseline="0" dirty="0" smtClean="0"/>
              <a:t>,</a:t>
            </a:r>
            <a:r>
              <a:rPr lang="en-US" baseline="0" noProof="0" dirty="0" smtClean="0"/>
              <a:t> I will address the issue of modeling complex activities</a:t>
            </a:r>
          </a:p>
          <a:p>
            <a:pPr marL="0" indent="0">
              <a:buFontTx/>
              <a:buNone/>
            </a:pPr>
            <a:r>
              <a:rPr lang="en-US" baseline="0" noProof="0" dirty="0" smtClean="0"/>
              <a:t>using motion hierarchies.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18</a:t>
            </a:fld>
            <a:endParaRPr lang="fr-FR"/>
          </a:p>
        </p:txBody>
      </p:sp>
    </p:spTree>
    <p:extLst>
      <p:ext uri="{BB962C8B-B14F-4D97-AF65-F5344CB8AC3E}">
        <p14:creationId xmlns:p14="http://schemas.microsoft.com/office/powerpoint/2010/main" val="161581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In</a:t>
            </a:r>
            <a:r>
              <a:rPr lang="en-US" baseline="0" noProof="0" dirty="0" smtClean="0"/>
              <a:t> this first part, I will be talking about the problem of action localization.</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19</a:t>
            </a:fld>
            <a:endParaRPr lang="fr-FR"/>
          </a:p>
        </p:txBody>
      </p:sp>
    </p:spTree>
    <p:extLst>
      <p:ext uri="{BB962C8B-B14F-4D97-AF65-F5344CB8AC3E}">
        <p14:creationId xmlns:p14="http://schemas.microsoft.com/office/powerpoint/2010/main" val="161581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dirty="0" smtClean="0"/>
              <a:t>Our goal in this thesis (click) is to allow</a:t>
            </a:r>
            <a:r>
              <a:rPr lang="en-US" baseline="0" dirty="0" smtClean="0"/>
              <a:t> computers to</a:t>
            </a:r>
          </a:p>
          <a:p>
            <a:pPr marL="0" indent="0">
              <a:buFontTx/>
              <a:buNone/>
            </a:pPr>
            <a:r>
              <a:rPr lang="en-US" baseline="0" dirty="0" smtClean="0"/>
              <a:t>automatically analyze and interpret the content of videos.</a:t>
            </a:r>
          </a:p>
          <a:p>
            <a:pPr marL="0" indent="0">
              <a:buFontTx/>
              <a:buNone/>
            </a:pPr>
            <a:endParaRPr lang="en-US" baseline="0" dirty="0" smtClean="0"/>
          </a:p>
          <a:p>
            <a:pPr marL="0" indent="0">
              <a:buFontTx/>
              <a:buNone/>
            </a:pPr>
            <a:r>
              <a:rPr lang="en-US" baseline="0" dirty="0" smtClean="0"/>
              <a:t>Here, the content we are interested in (click) is generic human actions</a:t>
            </a:r>
          </a:p>
          <a:p>
            <a:pPr marL="0" indent="0">
              <a:buFontTx/>
              <a:buNone/>
            </a:pPr>
            <a:r>
              <a:rPr lang="en-US" baseline="0" dirty="0" smtClean="0"/>
              <a:t>like running, kissing, or falling down.</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As I said previously, action localization consists in finding if and when</a:t>
            </a:r>
          </a:p>
          <a:p>
            <a:pPr marL="0" indent="0">
              <a:buFontTx/>
              <a:buNone/>
            </a:pPr>
            <a:r>
              <a:rPr lang="en-US" noProof="0" dirty="0" smtClean="0"/>
              <a:t>an</a:t>
            </a:r>
            <a:r>
              <a:rPr lang="en-US" baseline="0" noProof="0" dirty="0" smtClean="0"/>
              <a:t> action is performed in a long video, for instance a movie.</a:t>
            </a:r>
          </a:p>
          <a:p>
            <a:pPr marL="0" indent="0">
              <a:buFontTx/>
              <a:buNone/>
            </a:pPr>
            <a:endParaRPr lang="en-US" baseline="0" noProof="0" dirty="0" smtClean="0"/>
          </a:p>
          <a:p>
            <a:pPr marL="0" indent="0">
              <a:buFontTx/>
              <a:buNone/>
            </a:pPr>
            <a:r>
              <a:rPr lang="en-US" baseline="0" noProof="0" dirty="0" smtClean="0"/>
              <a:t>In particular, we want to extract all s</a:t>
            </a:r>
            <a:r>
              <a:rPr lang="en-US" noProof="0" dirty="0" smtClean="0"/>
              <a:t>hort clips</a:t>
            </a:r>
          </a:p>
          <a:p>
            <a:pPr marL="0" indent="0">
              <a:buFontTx/>
              <a:buNone/>
            </a:pPr>
            <a:r>
              <a:rPr lang="en-US" noProof="0" dirty="0" smtClean="0"/>
              <a:t>containing a simple</a:t>
            </a:r>
            <a:r>
              <a:rPr lang="en-US" baseline="0" noProof="0" dirty="0" smtClean="0"/>
              <a:t> query action like sitting down.</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20</a:t>
            </a:fld>
            <a:endParaRPr lang="fr-FR"/>
          </a:p>
        </p:txBody>
      </p:sp>
    </p:spTree>
    <p:extLst>
      <p:ext uri="{BB962C8B-B14F-4D97-AF65-F5344CB8AC3E}">
        <p14:creationId xmlns:p14="http://schemas.microsoft.com/office/powerpoint/2010/main" val="161581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For that, we propose (click)</a:t>
            </a:r>
            <a:r>
              <a:rPr lang="en-US" baseline="0" noProof="0" dirty="0" smtClean="0"/>
              <a:t> </a:t>
            </a:r>
            <a:r>
              <a:rPr lang="en-US" noProof="0" dirty="0" smtClean="0"/>
              <a:t>to use the global temporal structure of actions</a:t>
            </a:r>
          </a:p>
          <a:p>
            <a:pPr marL="0" indent="0">
              <a:buFontTx/>
              <a:buNone/>
            </a:pPr>
            <a:r>
              <a:rPr lang="en-US" noProof="0" dirty="0" smtClean="0"/>
              <a:t>in order to model them as (click) sequences of « action atoms ».</a:t>
            </a:r>
          </a:p>
          <a:p>
            <a:pPr marL="0" indent="0">
              <a:buFontTx/>
              <a:buNone/>
            </a:pPr>
            <a:endParaRPr lang="en-US" noProof="0" dirty="0" smtClean="0"/>
          </a:p>
          <a:p>
            <a:pPr marL="0" indent="0">
              <a:buFontTx/>
              <a:buNone/>
            </a:pPr>
            <a:r>
              <a:rPr lang="en-US" noProof="0" dirty="0" smtClean="0"/>
              <a:t>These</a:t>
            </a:r>
            <a:r>
              <a:rPr lang="en-US" baseline="0" noProof="0" dirty="0" smtClean="0"/>
              <a:t> actoms correspond to temporal parts (click x 4),</a:t>
            </a:r>
          </a:p>
          <a:p>
            <a:pPr marL="0" indent="0">
              <a:buFontTx/>
              <a:buNone/>
            </a:pPr>
            <a:r>
              <a:rPr lang="en-US" baseline="0" noProof="0" dirty="0" smtClean="0"/>
              <a:t>which I will describe later on.</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1615812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(click) Our</a:t>
            </a:r>
            <a:r>
              <a:rPr lang="en-US" baseline="0" noProof="0" dirty="0" smtClean="0"/>
              <a:t> approach is related to several works aiming to </a:t>
            </a:r>
            <a:r>
              <a:rPr lang="en-US" noProof="0" dirty="0" smtClean="0"/>
              <a:t>address</a:t>
            </a:r>
          </a:p>
          <a:p>
            <a:pPr marL="0" indent="0">
              <a:buFontTx/>
              <a:buNone/>
            </a:pPr>
            <a:r>
              <a:rPr lang="en-US" noProof="0" dirty="0" smtClean="0"/>
              <a:t>some of the shortcomings of the bag</a:t>
            </a:r>
            <a:r>
              <a:rPr lang="en-US" baseline="0" noProof="0" dirty="0" smtClean="0"/>
              <a:t>-of-features</a:t>
            </a:r>
          </a:p>
          <a:p>
            <a:pPr marL="0" indent="0">
              <a:buFontTx/>
              <a:buNone/>
            </a:pPr>
            <a:r>
              <a:rPr lang="en-US" baseline="0" noProof="0" dirty="0" smtClean="0"/>
              <a:t>by using more structure information.</a:t>
            </a:r>
          </a:p>
          <a:p>
            <a:pPr marL="0" indent="0">
              <a:buFontTx/>
              <a:buNone/>
            </a:pPr>
            <a:endParaRPr lang="en-US" baseline="0" noProof="0" dirty="0" smtClean="0"/>
          </a:p>
          <a:p>
            <a:pPr marL="0" indent="0">
              <a:buFontTx/>
              <a:buNone/>
            </a:pPr>
            <a:r>
              <a:rPr lang="en-US" baseline="0" noProof="0" dirty="0" smtClean="0"/>
              <a:t>(click) Several researchers have also studied the temporal structure</a:t>
            </a:r>
          </a:p>
          <a:p>
            <a:pPr marL="0" indent="0">
              <a:buFontTx/>
              <a:buNone/>
            </a:pPr>
            <a:r>
              <a:rPr lang="en-US" baseline="0" noProof="0" dirty="0" smtClean="0"/>
              <a:t>of longer duration activities using probabilistic or latent part models.</a:t>
            </a:r>
          </a:p>
          <a:p>
            <a:pPr marL="0" indent="0">
              <a:buFontTx/>
              <a:buNone/>
            </a:pPr>
            <a:r>
              <a:rPr lang="en-US" baseline="0" noProof="0" dirty="0" smtClean="0"/>
              <a:t>In contrast, we propose a simpler approach for the localization of short actions.</a:t>
            </a:r>
          </a:p>
          <a:p>
            <a:pPr marL="0" indent="0">
              <a:buFontTx/>
              <a:buNone/>
            </a:pPr>
            <a:endParaRPr lang="en-US" baseline="0" noProof="0" dirty="0" smtClean="0"/>
          </a:p>
          <a:p>
            <a:pPr marL="0" indent="0">
              <a:buFontTx/>
              <a:buNone/>
            </a:pPr>
            <a:r>
              <a:rPr lang="en-US" baseline="0" noProof="0" dirty="0" smtClean="0"/>
              <a:t>(click) Finally, our method shows some connections</a:t>
            </a:r>
          </a:p>
          <a:p>
            <a:pPr marL="0" indent="0">
              <a:buFontTx/>
              <a:buNone/>
            </a:pPr>
            <a:r>
              <a:rPr lang="en-US" baseline="0" noProof="0" dirty="0" smtClean="0"/>
              <a:t>with works on action unit detection for facial action recognition.</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1615812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As I said before,</a:t>
            </a:r>
            <a:r>
              <a:rPr lang="en-US" baseline="0" noProof="0" dirty="0" smtClean="0"/>
              <a:t> our approach consists in</a:t>
            </a:r>
          </a:p>
          <a:p>
            <a:pPr marL="0" indent="0">
              <a:buFontTx/>
              <a:buNone/>
            </a:pPr>
            <a:r>
              <a:rPr lang="en-US" baseline="0" noProof="0" dirty="0" smtClean="0"/>
              <a:t>modeling actions using a sequence of « </a:t>
            </a:r>
            <a:r>
              <a:rPr lang="en-US" baseline="0" noProof="0" dirty="0" err="1" smtClean="0"/>
              <a:t>actoms</a:t>
            </a:r>
            <a:r>
              <a:rPr lang="en-US" baseline="0" noProof="0" dirty="0" smtClean="0"/>
              <a:t> ».</a:t>
            </a:r>
          </a:p>
          <a:p>
            <a:pPr marL="0" indent="0">
              <a:buFontTx/>
              <a:buNone/>
            </a:pPr>
            <a:endParaRPr lang="en-US" baseline="0" noProof="0" dirty="0" smtClean="0"/>
          </a:p>
          <a:p>
            <a:pPr marL="0" indent="0">
              <a:buFontTx/>
              <a:buNone/>
            </a:pPr>
            <a:r>
              <a:rPr lang="en-US" baseline="0" noProof="0" dirty="0" smtClean="0"/>
              <a:t>So what are these </a:t>
            </a:r>
            <a:r>
              <a:rPr lang="en-US" baseline="0" noProof="0" dirty="0" err="1" smtClean="0"/>
              <a:t>actoms</a:t>
            </a:r>
            <a:r>
              <a:rPr lang="en-US" baseline="0" noProof="0" dirty="0" smtClean="0"/>
              <a:t>?</a:t>
            </a:r>
            <a:endParaRPr lang="en-US" noProof="0" dirty="0" smtClean="0"/>
          </a:p>
          <a:p>
            <a:pPr marL="0" indent="0">
              <a:buFontTx/>
              <a:buNone/>
            </a:pPr>
            <a:endParaRPr lang="en-US" noProof="0" dirty="0" smtClean="0"/>
          </a:p>
          <a:p>
            <a:pPr marL="0" indent="0">
              <a:buFontTx/>
              <a:buNone/>
            </a:pPr>
            <a:r>
              <a:rPr lang="en-US" noProof="0" dirty="0" smtClean="0"/>
              <a:t>(click) They are temporal</a:t>
            </a:r>
            <a:r>
              <a:rPr lang="en-US" baseline="0" noProof="0" dirty="0" smtClean="0"/>
              <a:t> parts corresponding to meaningful action units</a:t>
            </a:r>
            <a:r>
              <a:rPr lang="en-US" noProof="0" dirty="0" smtClean="0"/>
              <a:t>.</a:t>
            </a:r>
          </a:p>
          <a:p>
            <a:pPr marL="0" indent="0">
              <a:buFontTx/>
              <a:buNone/>
            </a:pPr>
            <a:endParaRPr lang="en-US" noProof="0" dirty="0" smtClean="0"/>
          </a:p>
          <a:p>
            <a:pPr marL="0" indent="0">
              <a:buFontTx/>
              <a:buNone/>
            </a:pPr>
            <a:r>
              <a:rPr lang="en-US" noProof="0" dirty="0" smtClean="0"/>
              <a:t>To be more precise, they are (click)</a:t>
            </a:r>
            <a:r>
              <a:rPr lang="en-US" baseline="0" noProof="0" dirty="0" smtClean="0"/>
              <a:t> action specific sub-events</a:t>
            </a:r>
          </a:p>
          <a:p>
            <a:pPr marL="0" indent="0">
              <a:buFontTx/>
              <a:buNone/>
            </a:pPr>
            <a:r>
              <a:rPr lang="en-US" baseline="0" noProof="0" dirty="0" smtClean="0"/>
              <a:t>(click) whose sequence is characteristic of the action.</a:t>
            </a:r>
          </a:p>
          <a:p>
            <a:pPr marL="0" indent="0">
              <a:buFontTx/>
              <a:buNone/>
            </a:pPr>
            <a:endParaRPr lang="en-US" baseline="0" noProof="0" dirty="0" smtClean="0"/>
          </a:p>
          <a:p>
            <a:pPr marL="0" indent="0">
              <a:buFontTx/>
              <a:buNone/>
            </a:pPr>
            <a:r>
              <a:rPr lang="en-US" baseline="0" noProof="0" dirty="0" smtClean="0"/>
              <a:t>(click) Here are for instance two example actions,</a:t>
            </a:r>
          </a:p>
          <a:p>
            <a:pPr marL="0" indent="0">
              <a:buFontTx/>
              <a:buNone/>
            </a:pPr>
            <a:r>
              <a:rPr lang="en-US" baseline="0" noProof="0" dirty="0" smtClean="0"/>
              <a:t>opening a door and sitting down,</a:t>
            </a:r>
          </a:p>
          <a:p>
            <a:pPr marL="0" indent="0">
              <a:buFontTx/>
              <a:buNone/>
            </a:pPr>
            <a:r>
              <a:rPr lang="en-US" baseline="0" noProof="0" dirty="0" smtClean="0"/>
              <a:t>with three actoms each.</a:t>
            </a:r>
          </a:p>
          <a:p>
            <a:pPr marL="0" indent="0">
              <a:buFontTx/>
              <a:buNone/>
            </a:pPr>
            <a:endParaRPr lang="en-US" baseline="0" noProof="0" dirty="0" smtClean="0"/>
          </a:p>
          <a:p>
            <a:pPr marL="0" indent="0">
              <a:buFontTx/>
              <a:buNone/>
            </a:pPr>
            <a:r>
              <a:rPr lang="en-US" baseline="0" noProof="0" dirty="0" smtClean="0"/>
              <a:t>You can clearly see that the temporal parts for opening a door</a:t>
            </a:r>
          </a:p>
          <a:p>
            <a:pPr marL="0" indent="0">
              <a:buFontTx/>
              <a:buNone/>
            </a:pPr>
            <a:r>
              <a:rPr lang="en-US" baseline="0" noProof="0" dirty="0" smtClean="0"/>
              <a:t>are not shared by the ones for sitting down.</a:t>
            </a:r>
          </a:p>
          <a:p>
            <a:pPr marL="0" indent="0">
              <a:buFontTx/>
              <a:buNone/>
            </a:pPr>
            <a:endParaRPr lang="en-US" baseline="0" noProof="0" dirty="0" smtClean="0"/>
          </a:p>
          <a:p>
            <a:pPr marL="0" indent="0">
              <a:buFontTx/>
              <a:buNone/>
            </a:pPr>
            <a:r>
              <a:rPr lang="en-US" baseline="0" noProof="0" dirty="0" smtClean="0"/>
              <a:t>Furthermore, reversing the temporal ordering also changes</a:t>
            </a:r>
          </a:p>
          <a:p>
            <a:pPr marL="0" indent="0">
              <a:buFontTx/>
              <a:buNone/>
            </a:pPr>
            <a:r>
              <a:rPr lang="en-US" baseline="0" noProof="0" dirty="0" smtClean="0"/>
              <a:t>the interpretation: opening a door becomes closing a door for instance.</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23</a:t>
            </a:fld>
            <a:endParaRPr lang="fr-FR"/>
          </a:p>
        </p:txBody>
      </p:sp>
    </p:spTree>
    <p:extLst>
      <p:ext uri="{BB962C8B-B14F-4D97-AF65-F5344CB8AC3E}">
        <p14:creationId xmlns:p14="http://schemas.microsoft.com/office/powerpoint/2010/main" val="487973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noProof="0" dirty="0" smtClean="0"/>
              <a:t>We rely on this temporal decomposition to</a:t>
            </a:r>
            <a:r>
              <a:rPr lang="en-US" sz="1200" b="0" baseline="0" noProof="0" dirty="0" smtClean="0"/>
              <a:t> represent 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using what we call the Actom Sequence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noProof="0" dirty="0" smtClean="0"/>
              <a:t>(click) Starting</a:t>
            </a:r>
            <a:r>
              <a:rPr lang="en-US" sz="1200" b="0" baseline="0" noProof="0" dirty="0" smtClean="0"/>
              <a:t> from a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here a sitting down action with three actoms,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we extract a set of quantized local </a:t>
            </a:r>
            <a:r>
              <a:rPr lang="en-US" sz="1200" b="0" baseline="0" noProof="0" dirty="0" err="1" smtClean="0"/>
              <a:t>spatio</a:t>
            </a:r>
            <a:r>
              <a:rPr lang="en-US" sz="1200" b="0" baseline="0" noProof="0" dirty="0" smtClean="0"/>
              <a:t>-temporal interest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noProof="0" dirty="0" smtClean="0"/>
              <a:t>(click)</a:t>
            </a:r>
            <a:r>
              <a:rPr lang="en-US" sz="1200" b="0" baseline="0" noProof="0" dirty="0" smtClean="0"/>
              <a:t> </a:t>
            </a:r>
            <a:r>
              <a:rPr lang="en-US" sz="1200" b="0" noProof="0" dirty="0" smtClean="0"/>
              <a:t>We then aggregate</a:t>
            </a:r>
            <a:r>
              <a:rPr lang="en-US" sz="1200" b="0" baseline="0" noProof="0" dirty="0" smtClean="0"/>
              <a:t> these features in order to build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a sequence of per-actom histograms.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This yields our </a:t>
            </a:r>
            <a:r>
              <a:rPr lang="en-US" sz="1200" baseline="0" noProof="0" dirty="0" smtClean="0"/>
              <a:t>Actom Sequence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which can be interpreted as a temporally structured extension of BOF.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The per-</a:t>
            </a:r>
            <a:r>
              <a:rPr lang="en-US" sz="1200" noProof="0" dirty="0" err="1" smtClean="0"/>
              <a:t>actom</a:t>
            </a:r>
            <a:r>
              <a:rPr lang="en-US" sz="1200" noProof="0" dirty="0" smtClean="0"/>
              <a:t> aggregation</a:t>
            </a:r>
            <a:r>
              <a:rPr lang="en-US" sz="1200" baseline="0" noProof="0" dirty="0" smtClean="0"/>
              <a:t> of the local features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is performed according to (click) </a:t>
            </a:r>
            <a:r>
              <a:rPr lang="en-US" sz="1200" baseline="0" noProof="0" dirty="0" err="1" smtClean="0"/>
              <a:t>actom</a:t>
            </a:r>
            <a:r>
              <a:rPr lang="en-US" sz="1200" baseline="0" noProof="0" dirty="0" smtClean="0"/>
              <a:t> models.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They define time-anchored soft voting functions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that quantify how important is each frame for each </a:t>
            </a:r>
            <a:r>
              <a:rPr lang="en-US" sz="1200" baseline="0" noProof="0" dirty="0" err="1" smtClean="0"/>
              <a:t>actom</a:t>
            </a:r>
            <a:r>
              <a:rPr lang="en-US"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The</a:t>
            </a:r>
            <a:r>
              <a:rPr lang="en-US" sz="1200" baseline="0" noProof="0" dirty="0" smtClean="0"/>
              <a:t> c</a:t>
            </a:r>
            <a:r>
              <a:rPr lang="en-US" sz="1200" noProof="0" dirty="0" smtClean="0"/>
              <a:t>entral frame of </a:t>
            </a:r>
            <a:r>
              <a:rPr lang="en-US" sz="1200" noProof="0" dirty="0" err="1" smtClean="0"/>
              <a:t>actoms</a:t>
            </a:r>
            <a:r>
              <a:rPr lang="en-US" sz="1200" baseline="0" noProof="0" dirty="0" smtClean="0"/>
              <a:t> --</a:t>
            </a:r>
            <a:r>
              <a:rPr lang="en-US" sz="1200" noProof="0" dirty="0" smtClean="0"/>
              <a:t> t1, t2 and t3 here –</a:t>
            </a: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are</a:t>
            </a:r>
            <a:r>
              <a:rPr lang="en-US" sz="1200" noProof="0" dirty="0" smtClean="0"/>
              <a:t> obtained manually on the training videos.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However, </a:t>
            </a:r>
            <a:r>
              <a:rPr lang="en-US" sz="1200" noProof="0" dirty="0" err="1" smtClean="0"/>
              <a:t>actoms</a:t>
            </a:r>
            <a:r>
              <a:rPr lang="en-US" sz="1200" baseline="0" noProof="0" dirty="0" smtClean="0"/>
              <a:t> are a</a:t>
            </a:r>
            <a:r>
              <a:rPr lang="en-US" sz="1200" noProof="0" dirty="0" smtClean="0"/>
              <a:t>utomatically detected at test 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using</a:t>
            </a:r>
            <a:r>
              <a:rPr lang="en-US" sz="1200" baseline="0" noProof="0" dirty="0" smtClean="0"/>
              <a:t> a method I will describe later</a:t>
            </a:r>
            <a:endParaRPr lang="en-US" sz="1200" b="0"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24</a:t>
            </a:fld>
            <a:endParaRPr lang="fr-FR"/>
          </a:p>
        </p:txBody>
      </p:sp>
    </p:spTree>
    <p:extLst>
      <p:ext uri="{BB962C8B-B14F-4D97-AF65-F5344CB8AC3E}">
        <p14:creationId xmlns:p14="http://schemas.microsoft.com/office/powerpoint/2010/main" val="2628692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A key aspect of ASM is our</a:t>
            </a:r>
            <a:r>
              <a:rPr lang="en-US" baseline="0" noProof="0" dirty="0" smtClean="0"/>
              <a:t> robust parameterization</a:t>
            </a:r>
          </a:p>
          <a:p>
            <a:pPr marL="0" indent="0">
              <a:buFontTx/>
              <a:buNone/>
            </a:pPr>
            <a:r>
              <a:rPr lang="en-US" baseline="0" noProof="0" dirty="0" smtClean="0"/>
              <a:t>of the t</a:t>
            </a:r>
            <a:r>
              <a:rPr lang="en-US" noProof="0" dirty="0" smtClean="0"/>
              <a:t>ime-dependent voting functions.</a:t>
            </a:r>
          </a:p>
          <a:p>
            <a:pPr marL="0" indent="0">
              <a:buFontTx/>
              <a:buNone/>
            </a:pPr>
            <a:endParaRPr lang="en-US" noProof="0" dirty="0" smtClean="0"/>
          </a:p>
          <a:p>
            <a:pPr marL="0" indent="0">
              <a:buFontTx/>
              <a:buNone/>
            </a:pPr>
            <a:r>
              <a:rPr lang="en-US" noProof="0" dirty="0" smtClean="0"/>
              <a:t>We use only 2</a:t>
            </a:r>
            <a:r>
              <a:rPr lang="en-US" baseline="0" noProof="0" dirty="0" smtClean="0"/>
              <a:t> hyper-parameters with the same values</a:t>
            </a:r>
          </a:p>
          <a:p>
            <a:pPr marL="0" indent="0">
              <a:buFontTx/>
              <a:buNone/>
            </a:pPr>
            <a:r>
              <a:rPr lang="en-US" baseline="0" noProof="0" dirty="0" smtClean="0"/>
              <a:t>for all actom sequences in all videos:</a:t>
            </a:r>
          </a:p>
          <a:p>
            <a:pPr marL="0" indent="0">
              <a:buFontTx/>
              <a:buNone/>
            </a:pPr>
            <a:endParaRPr lang="en-US" baseline="0" noProof="0" dirty="0" smtClean="0"/>
          </a:p>
          <a:p>
            <a:pPr marL="0" indent="0">
              <a:buFontTx/>
              <a:buNone/>
            </a:pPr>
            <a:r>
              <a:rPr lang="en-US" baseline="0" noProof="0" dirty="0" smtClean="0"/>
              <a:t>(click) the overlap ratio between adjacent </a:t>
            </a:r>
            <a:r>
              <a:rPr lang="en-US" baseline="0" noProof="0" dirty="0" err="1" smtClean="0"/>
              <a:t>actoms</a:t>
            </a:r>
            <a:r>
              <a:rPr lang="en-US" baseline="0" noProof="0" dirty="0" smtClean="0"/>
              <a:t>,</a:t>
            </a:r>
          </a:p>
          <a:p>
            <a:pPr marL="0" indent="0">
              <a:buFontTx/>
              <a:buNone/>
            </a:pPr>
            <a:r>
              <a:rPr lang="en-US" baseline="0" noProof="0" dirty="0" smtClean="0"/>
              <a:t>which defines an adaptive time-span for </a:t>
            </a:r>
            <a:r>
              <a:rPr lang="en-US" baseline="0" noProof="0" dirty="0" err="1" smtClean="0"/>
              <a:t>actoms</a:t>
            </a:r>
            <a:r>
              <a:rPr lang="en-US" baseline="0" noProof="0" dirty="0" smtClean="0"/>
              <a:t>,</a:t>
            </a:r>
          </a:p>
          <a:p>
            <a:pPr marL="0" indent="0">
              <a:buFontTx/>
              <a:buNone/>
            </a:pPr>
            <a:endParaRPr lang="en-US" baseline="0" noProof="0" dirty="0" smtClean="0"/>
          </a:p>
          <a:p>
            <a:pPr marL="0" indent="0">
              <a:buFontTx/>
              <a:buNone/>
            </a:pPr>
            <a:r>
              <a:rPr lang="en-US" baseline="0" noProof="0" dirty="0" smtClean="0"/>
              <a:t>(click) and the </a:t>
            </a:r>
            <a:r>
              <a:rPr lang="en-US" baseline="0" noProof="0" dirty="0" err="1" smtClean="0"/>
              <a:t>peakyness</a:t>
            </a:r>
            <a:r>
              <a:rPr lang="en-US" baseline="0" noProof="0" dirty="0" smtClean="0"/>
              <a:t>,</a:t>
            </a:r>
          </a:p>
          <a:p>
            <a:pPr marL="0" indent="0">
              <a:buFontTx/>
              <a:buNone/>
            </a:pPr>
            <a:r>
              <a:rPr lang="en-US" baseline="0" noProof="0" dirty="0" smtClean="0"/>
              <a:t>which controls the profile of the soft-voting functions.</a:t>
            </a:r>
          </a:p>
          <a:p>
            <a:pPr marL="0" indent="0">
              <a:buFontTx/>
              <a:buNone/>
            </a:pPr>
            <a:endParaRPr lang="en-US" baseline="0" noProof="0" dirty="0" smtClean="0"/>
          </a:p>
          <a:p>
            <a:pPr marL="0" indent="0">
              <a:buFontTx/>
              <a:buNone/>
            </a:pPr>
            <a:r>
              <a:rPr lang="en-US" baseline="0" noProof="0" dirty="0" smtClean="0"/>
              <a:t>(click) Here you can see the impact of these parameters on</a:t>
            </a:r>
          </a:p>
          <a:p>
            <a:pPr marL="0" indent="0">
              <a:buFontTx/>
              <a:buNone/>
            </a:pPr>
            <a:r>
              <a:rPr lang="en-US" baseline="0" noProof="0" dirty="0" smtClean="0"/>
              <a:t>the actom models, which can vary from sequences</a:t>
            </a:r>
          </a:p>
          <a:p>
            <a:pPr marL="0" indent="0">
              <a:buFontTx/>
              <a:buNone/>
            </a:pPr>
            <a:r>
              <a:rPr lang="en-US" baseline="0" noProof="0" dirty="0" smtClean="0"/>
              <a:t>of </a:t>
            </a:r>
            <a:r>
              <a:rPr lang="en-US" baseline="0" noProof="0" dirty="0" err="1" smtClean="0"/>
              <a:t>keyframes</a:t>
            </a:r>
            <a:r>
              <a:rPr lang="en-US" baseline="0" noProof="0" dirty="0" smtClean="0"/>
              <a:t> to BOF-like models.</a:t>
            </a:r>
          </a:p>
          <a:p>
            <a:pPr marL="0" indent="0">
              <a:buFontTx/>
              <a:buNone/>
            </a:pPr>
            <a:endParaRPr lang="en-US" baseline="0" noProof="0" dirty="0" smtClean="0"/>
          </a:p>
          <a:p>
            <a:pPr marL="0" indent="0">
              <a:buFontTx/>
              <a:buNone/>
            </a:pPr>
            <a:r>
              <a:rPr lang="en-US" baseline="0" noProof="0" dirty="0" smtClean="0"/>
              <a:t>(TRANSITION)</a:t>
            </a:r>
          </a:p>
          <a:p>
            <a:pPr marL="0" indent="0">
              <a:buFontTx/>
              <a:buNone/>
            </a:pPr>
            <a:r>
              <a:rPr lang="en-US" noProof="0" dirty="0" smtClean="0"/>
              <a:t>So we have defined our </a:t>
            </a:r>
            <a:r>
              <a:rPr lang="en-US" noProof="0" dirty="0" err="1" smtClean="0"/>
              <a:t>Actom</a:t>
            </a:r>
            <a:r>
              <a:rPr lang="en-US" baseline="0" noProof="0" dirty="0" smtClean="0"/>
              <a:t> Sequence Model,</a:t>
            </a:r>
          </a:p>
          <a:p>
            <a:pPr marL="0" indent="0">
              <a:buFontTx/>
              <a:buNone/>
            </a:pPr>
            <a:r>
              <a:rPr lang="en-US" baseline="0" noProof="0" dirty="0" smtClean="0"/>
              <a:t>which represents an action using a temporally structured histogram.</a:t>
            </a:r>
          </a:p>
          <a:p>
            <a:pPr marL="0" indent="0">
              <a:buFontTx/>
              <a:buNone/>
            </a:pPr>
            <a:endParaRPr lang="en-US" baseline="0" noProof="0" dirty="0" smtClean="0"/>
          </a:p>
          <a:p>
            <a:pPr marL="0" indent="0">
              <a:buFontTx/>
              <a:buNone/>
            </a:pPr>
            <a:r>
              <a:rPr lang="en-US" baseline="0" noProof="0" dirty="0" smtClean="0"/>
              <a:t>Now I am going to describe how we use this model</a:t>
            </a:r>
          </a:p>
          <a:p>
            <a:pPr marL="0" indent="0">
              <a:buFontTx/>
              <a:buNone/>
            </a:pPr>
            <a:r>
              <a:rPr lang="en-US" baseline="0" noProof="0" dirty="0" smtClean="0"/>
              <a:t>for automatic temporal localization of actions.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25</a:t>
            </a:fld>
            <a:endParaRPr lang="fr-FR"/>
          </a:p>
        </p:txBody>
      </p:sp>
    </p:spTree>
    <p:extLst>
      <p:ext uri="{BB962C8B-B14F-4D97-AF65-F5344CB8AC3E}">
        <p14:creationId xmlns:p14="http://schemas.microsoft.com/office/powerpoint/2010/main" val="262869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First of all, (click) we learn</a:t>
            </a:r>
            <a:r>
              <a:rPr lang="en-US" baseline="0" noProof="0" dirty="0" smtClean="0"/>
              <a:t> an ASM classifier.</a:t>
            </a:r>
          </a:p>
          <a:p>
            <a:pPr marL="0" indent="0">
              <a:buFontTx/>
              <a:buNone/>
            </a:pPr>
            <a:r>
              <a:rPr lang="en-US" baseline="0" noProof="0" dirty="0" smtClean="0"/>
              <a:t>As ASM is a histogram, we can use standard</a:t>
            </a:r>
          </a:p>
          <a:p>
            <a:pPr marL="0" indent="0">
              <a:buFontTx/>
              <a:buNone/>
            </a:pPr>
            <a:r>
              <a:rPr lang="en-US" baseline="0" noProof="0" dirty="0" smtClean="0"/>
              <a:t>machine learning tools like a kernel SVM.</a:t>
            </a:r>
          </a:p>
          <a:p>
            <a:pPr marL="0" indent="0">
              <a:buFontTx/>
              <a:buNone/>
            </a:pPr>
            <a:endParaRPr lang="en-US" baseline="0" noProof="0" dirty="0" smtClean="0"/>
          </a:p>
          <a:p>
            <a:pPr marL="0" indent="0">
              <a:buFontTx/>
              <a:buNone/>
            </a:pPr>
            <a:r>
              <a:rPr lang="en-US" baseline="0" noProof="0" dirty="0" smtClean="0"/>
              <a:t>You can choose the classifier you want, but what matters is</a:t>
            </a:r>
          </a:p>
          <a:p>
            <a:pPr marL="0" indent="0">
              <a:buFontTx/>
              <a:buNone/>
            </a:pPr>
            <a:r>
              <a:rPr lang="en-US" baseline="0" noProof="0" dirty="0" smtClean="0"/>
              <a:t>(click) that this classifier estimates</a:t>
            </a:r>
          </a:p>
          <a:p>
            <a:pPr marL="0" indent="0">
              <a:buFontTx/>
              <a:buNone/>
            </a:pPr>
            <a:r>
              <a:rPr lang="en-US" baseline="0" noProof="0" dirty="0" smtClean="0"/>
              <a:t>the posterior probability of an action,</a:t>
            </a:r>
          </a:p>
          <a:p>
            <a:pPr marL="0" indent="0">
              <a:buFontTx/>
              <a:buNone/>
            </a:pPr>
            <a:r>
              <a:rPr lang="en-US" baseline="0" noProof="0" dirty="0" smtClean="0"/>
              <a:t>knowing the temporal location of its actoms</a:t>
            </a:r>
          </a:p>
          <a:p>
            <a:pPr marL="0" indent="0">
              <a:buFontTx/>
              <a:buNone/>
            </a:pPr>
            <a:endParaRPr lang="en-US" baseline="0" noProof="0" dirty="0" smtClean="0"/>
          </a:p>
          <a:p>
            <a:pPr marL="0" indent="0">
              <a:buFontTx/>
              <a:buNone/>
            </a:pPr>
            <a:r>
              <a:rPr lang="en-US" baseline="0" noProof="0" dirty="0" smtClean="0"/>
              <a:t>The problem is that (click) actoms are unknown at test time,</a:t>
            </a:r>
          </a:p>
          <a:p>
            <a:pPr marL="0" indent="0">
              <a:buFontTx/>
              <a:buNone/>
            </a:pPr>
            <a:endParaRPr lang="en-US" baseline="0" noProof="0" dirty="0" smtClean="0"/>
          </a:p>
          <a:p>
            <a:pPr marL="0" indent="0">
              <a:buFontTx/>
              <a:buNone/>
            </a:pPr>
            <a:r>
              <a:rPr lang="en-US" baseline="0" noProof="0" dirty="0" smtClean="0"/>
              <a:t>Therefore, (click) we propose to use the annotations</a:t>
            </a:r>
          </a:p>
          <a:p>
            <a:pPr marL="0" indent="0">
              <a:buFontTx/>
              <a:buNone/>
            </a:pPr>
            <a:r>
              <a:rPr lang="en-US" baseline="0" noProof="0" dirty="0" smtClean="0"/>
              <a:t>on the training examples in order to learn a set of actom candidates.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26</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More</a:t>
            </a:r>
            <a:r>
              <a:rPr lang="en-US" baseline="0" noProof="0" dirty="0" smtClean="0"/>
              <a:t> precisely, we learn a generative model of the temporal structure,</a:t>
            </a:r>
          </a:p>
          <a:p>
            <a:pPr marL="0" indent="0">
              <a:buFontTx/>
              <a:buNone/>
            </a:pPr>
            <a:r>
              <a:rPr lang="en-US" baseline="0" noProof="0" dirty="0" smtClean="0"/>
              <a:t>(click) where the temporal structure of an action</a:t>
            </a:r>
          </a:p>
          <a:p>
            <a:pPr marL="0" indent="0">
              <a:buFontTx/>
              <a:buNone/>
            </a:pPr>
            <a:r>
              <a:rPr lang="en-US" baseline="0" noProof="0" dirty="0" smtClean="0"/>
              <a:t>is defined as its inter-actom </a:t>
            </a:r>
            <a:r>
              <a:rPr lang="en-US" baseline="0" noProof="0" dirty="0" err="1" smtClean="0"/>
              <a:t>spacings</a:t>
            </a:r>
            <a:r>
              <a:rPr lang="en-US" baseline="0" noProof="0" dirty="0" smtClean="0"/>
              <a:t>.</a:t>
            </a:r>
          </a:p>
          <a:p>
            <a:pPr marL="0" indent="0">
              <a:buFontTx/>
              <a:buNone/>
            </a:pPr>
            <a:endParaRPr lang="en-US" baseline="0" noProof="0" dirty="0" smtClean="0"/>
          </a:p>
          <a:p>
            <a:pPr marL="0" indent="0">
              <a:buFontTx/>
              <a:buNone/>
            </a:pPr>
            <a:r>
              <a:rPr lang="en-US" baseline="0" noProof="0" dirty="0" smtClean="0"/>
              <a:t>On this sitting down example with three </a:t>
            </a:r>
            <a:r>
              <a:rPr lang="en-US" baseline="0" noProof="0" dirty="0" err="1" smtClean="0"/>
              <a:t>actoms</a:t>
            </a:r>
            <a:r>
              <a:rPr lang="en-US" baseline="0" noProof="0" dirty="0" smtClean="0"/>
              <a:t>,</a:t>
            </a:r>
          </a:p>
          <a:p>
            <a:pPr marL="0" indent="0">
              <a:buFontTx/>
              <a:buNone/>
            </a:pPr>
            <a:r>
              <a:rPr lang="en-US" baseline="0" noProof="0" dirty="0" smtClean="0"/>
              <a:t>the inter-actom </a:t>
            </a:r>
            <a:r>
              <a:rPr lang="en-US" baseline="0" noProof="0" dirty="0" err="1" smtClean="0"/>
              <a:t>spacings</a:t>
            </a:r>
            <a:r>
              <a:rPr lang="en-US" baseline="0" noProof="0" dirty="0" smtClean="0"/>
              <a:t> are delta1 and delta2 (laser).</a:t>
            </a:r>
          </a:p>
          <a:p>
            <a:pPr marL="0" indent="0">
              <a:buFontTx/>
              <a:buNone/>
            </a:pPr>
            <a:endParaRPr lang="en-US" noProof="0" dirty="0" smtClean="0"/>
          </a:p>
          <a:p>
            <a:pPr marL="0" indent="0">
              <a:buFontTx/>
              <a:buNone/>
            </a:pPr>
            <a:r>
              <a:rPr lang="en-US" noProof="0" dirty="0" smtClean="0"/>
              <a:t>(click)</a:t>
            </a:r>
            <a:r>
              <a:rPr lang="en-US" baseline="0" noProof="0" dirty="0" smtClean="0"/>
              <a:t> </a:t>
            </a:r>
            <a:r>
              <a:rPr lang="en-US" noProof="0" dirty="0" smtClean="0"/>
              <a:t>We learn a non-parametric</a:t>
            </a:r>
            <a:r>
              <a:rPr lang="en-US" baseline="0" noProof="0" dirty="0" smtClean="0"/>
              <a:t> </a:t>
            </a:r>
            <a:r>
              <a:rPr lang="en-US" noProof="0" dirty="0" smtClean="0"/>
              <a:t>distribution</a:t>
            </a:r>
          </a:p>
          <a:p>
            <a:pPr marL="0" indent="0">
              <a:buFontTx/>
              <a:buNone/>
            </a:pPr>
            <a:r>
              <a:rPr lang="en-US" noProof="0" dirty="0" smtClean="0"/>
              <a:t>on these relative temporal</a:t>
            </a:r>
            <a:r>
              <a:rPr lang="en-US" baseline="0" noProof="0" dirty="0" smtClean="0"/>
              <a:t> placements of actoms.</a:t>
            </a:r>
          </a:p>
          <a:p>
            <a:pPr marL="0" indent="0">
              <a:buFontTx/>
              <a:buNone/>
            </a:pPr>
            <a:endParaRPr lang="en-US" baseline="0" noProof="0" dirty="0" smtClean="0"/>
          </a:p>
          <a:p>
            <a:pPr marL="0" indent="0">
              <a:buFontTx/>
              <a:buNone/>
            </a:pPr>
            <a:r>
              <a:rPr lang="en-US" baseline="0" noProof="0" dirty="0" smtClean="0"/>
              <a:t>For that, (click) we first use kernel density estimation</a:t>
            </a:r>
          </a:p>
          <a:p>
            <a:pPr marL="0" indent="0">
              <a:buFontTx/>
              <a:buNone/>
            </a:pPr>
            <a:r>
              <a:rPr lang="en-US" baseline="0" noProof="0" dirty="0" smtClean="0"/>
              <a:t>on the inter-actom </a:t>
            </a:r>
            <a:r>
              <a:rPr lang="en-US" baseline="0" noProof="0" dirty="0" err="1" smtClean="0"/>
              <a:t>spacings</a:t>
            </a:r>
            <a:r>
              <a:rPr lang="en-US" baseline="0" noProof="0" dirty="0" smtClean="0"/>
              <a:t> from the training action examples.</a:t>
            </a:r>
          </a:p>
          <a:p>
            <a:pPr marL="0" indent="0">
              <a:buFontTx/>
              <a:buNone/>
            </a:pPr>
            <a:endParaRPr lang="en-US" noProof="0" dirty="0" smtClean="0"/>
          </a:p>
          <a:p>
            <a:pPr marL="0" indent="0">
              <a:buFontTx/>
              <a:buNone/>
            </a:pPr>
            <a:r>
              <a:rPr lang="en-US" noProof="0" dirty="0" smtClean="0"/>
              <a:t>(click)</a:t>
            </a:r>
            <a:r>
              <a:rPr lang="en-US" baseline="0" noProof="0" dirty="0" smtClean="0"/>
              <a:t> After a discretization step, we obtain a distribution D-hat,</a:t>
            </a:r>
          </a:p>
          <a:p>
            <a:pPr marL="0" indent="0">
              <a:buFontTx/>
              <a:buNone/>
            </a:pPr>
            <a:r>
              <a:rPr lang="en-US" baseline="0" noProof="0" dirty="0" smtClean="0"/>
              <a:t>which contains a set of K likely candidate structures (laser)</a:t>
            </a:r>
          </a:p>
          <a:p>
            <a:pPr marL="0" indent="0">
              <a:buFontTx/>
              <a:buNone/>
            </a:pPr>
            <a:r>
              <a:rPr lang="en-US" baseline="0" noProof="0" dirty="0" smtClean="0"/>
              <a:t>with their estimated probabilities (laser).</a:t>
            </a:r>
          </a:p>
          <a:p>
            <a:pPr marL="0" indent="0">
              <a:buFontTx/>
              <a:buNone/>
            </a:pPr>
            <a:endParaRPr lang="en-US" noProof="0" dirty="0" smtClean="0"/>
          </a:p>
          <a:p>
            <a:pPr marL="0" indent="0">
              <a:buFontTx/>
              <a:buNone/>
            </a:pPr>
            <a:r>
              <a:rPr lang="en-US" noProof="0" dirty="0" smtClean="0"/>
              <a:t>(click) We use this Delta-hat</a:t>
            </a:r>
            <a:r>
              <a:rPr lang="en-US" baseline="0" noProof="0" dirty="0" smtClean="0"/>
              <a:t> distribution</a:t>
            </a:r>
          </a:p>
          <a:p>
            <a:pPr marL="0" indent="0">
              <a:buFontTx/>
              <a:buNone/>
            </a:pPr>
            <a:r>
              <a:rPr lang="en-US" noProof="0" dirty="0" smtClean="0"/>
              <a:t>as a prior on</a:t>
            </a:r>
            <a:r>
              <a:rPr lang="en-US" baseline="0" noProof="0" dirty="0" smtClean="0"/>
              <a:t> temporal structure during localization.</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27</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Now</a:t>
            </a:r>
            <a:r>
              <a:rPr lang="en-US" sz="1200" baseline="0" noProof="0" dirty="0" smtClean="0"/>
              <a:t> that we have learned an ASM classifier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and a distribution on relative actom placements,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(click) we can compute the probability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an action happening at time </a:t>
            </a:r>
            <a:r>
              <a:rPr lang="en-US" sz="1200" baseline="0" noProof="0" dirty="0" err="1" smtClean="0"/>
              <a:t>t_m</a:t>
            </a:r>
            <a:r>
              <a:rPr lang="en-US" sz="1200" baseline="0" noProof="0" dirty="0" smtClean="0"/>
              <a:t> in a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(click) by marginalizing over all learned candidate actom sequences.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The posterior</a:t>
            </a:r>
            <a:r>
              <a:rPr lang="en-US" sz="1200" baseline="0" noProof="0" dirty="0" smtClean="0"/>
              <a:t> here (laser) is given by our ASM classifier,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and the prior here (laser) is given by our generative temporal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(click) We can then localize an action in a long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by computing this probability every N frames.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smtClean="0"/>
              <a:t>This what we call the sliding central frame approach.</a:t>
            </a:r>
            <a:endParaRPr lang="en-US" sz="1200"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28</a:t>
            </a:fld>
            <a:endParaRPr lang="fr-FR"/>
          </a:p>
        </p:txBody>
      </p:sp>
    </p:spTree>
    <p:extLst>
      <p:ext uri="{BB962C8B-B14F-4D97-AF65-F5344CB8AC3E}">
        <p14:creationId xmlns:p14="http://schemas.microsoft.com/office/powerpoint/2010/main" val="1419895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In order to quantitatively evaluate</a:t>
            </a:r>
            <a:r>
              <a:rPr lang="en-US" baseline="0" noProof="0" dirty="0" smtClean="0"/>
              <a:t> our approach,</a:t>
            </a:r>
          </a:p>
          <a:p>
            <a:r>
              <a:rPr lang="en-US" baseline="0" noProof="0" dirty="0" smtClean="0"/>
              <a:t>we conducted several experiments</a:t>
            </a:r>
          </a:p>
          <a:p>
            <a:r>
              <a:rPr lang="en-US" baseline="0" noProof="0" dirty="0" smtClean="0"/>
              <a:t>on challenging localization benchmarks using movies.</a:t>
            </a:r>
          </a:p>
          <a:p>
            <a:endParaRPr lang="en-US" baseline="0" noProof="0" dirty="0" smtClean="0"/>
          </a:p>
          <a:p>
            <a:r>
              <a:rPr lang="en-US" baseline="0" noProof="0" dirty="0" smtClean="0"/>
              <a:t>(click) First, …</a:t>
            </a:r>
          </a:p>
          <a:p>
            <a:endParaRPr lang="en-US" baseline="0" noProof="0" dirty="0" smtClean="0"/>
          </a:p>
          <a:p>
            <a:r>
              <a:rPr lang="en-US" baseline="0" noProof="0" dirty="0" smtClean="0"/>
              <a:t>(click) The second …</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29</a:t>
            </a:fld>
            <a:endParaRPr lang="fr-FR"/>
          </a:p>
        </p:txBody>
      </p:sp>
    </p:spTree>
    <p:extLst>
      <p:ext uri="{BB962C8B-B14F-4D97-AF65-F5344CB8AC3E}">
        <p14:creationId xmlns:p14="http://schemas.microsoft.com/office/powerpoint/2010/main" val="71937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dirty="0" smtClean="0"/>
              <a:t>So why do we need computers to analyze videos?</a:t>
            </a:r>
          </a:p>
          <a:p>
            <a:pPr marL="0" indent="0">
              <a:buFontTx/>
              <a:buNone/>
            </a:pPr>
            <a:endParaRPr lang="en-US" dirty="0" smtClean="0"/>
          </a:p>
          <a:p>
            <a:pPr marL="0" indent="0">
              <a:buFontTx/>
              <a:buNone/>
            </a:pPr>
            <a:r>
              <a:rPr lang="en-US" baseline="0" dirty="0" smtClean="0"/>
              <a:t>One of the main reasons is</a:t>
            </a:r>
            <a:r>
              <a:rPr lang="en-US" dirty="0" smtClean="0"/>
              <a:t> (click) because humans</a:t>
            </a:r>
          </a:p>
          <a:p>
            <a:pPr marL="0" indent="0">
              <a:buFontTx/>
              <a:buNone/>
            </a:pPr>
            <a:r>
              <a:rPr lang="en-US" dirty="0" smtClean="0"/>
              <a:t>just don’t have enough</a:t>
            </a:r>
            <a:r>
              <a:rPr lang="en-US" baseline="0" dirty="0" smtClean="0"/>
              <a:t> time to look at all the videos.</a:t>
            </a:r>
          </a:p>
          <a:p>
            <a:pPr marL="0" indent="0">
              <a:buFontTx/>
              <a:buNone/>
            </a:pPr>
            <a:r>
              <a:rPr lang="en-US" baseline="0" dirty="0" smtClean="0"/>
              <a:t>And the amount of data is increasing at an incredible rate.</a:t>
            </a:r>
          </a:p>
          <a:p>
            <a:pPr marL="0" indent="0">
              <a:buFontTx/>
              <a:buNone/>
            </a:pPr>
            <a:r>
              <a:rPr lang="en-US" baseline="0" dirty="0" smtClean="0"/>
              <a:t>Therefore, we need tools that can automatically process</a:t>
            </a:r>
          </a:p>
          <a:p>
            <a:pPr marL="0" indent="0">
              <a:buFontTx/>
              <a:buNone/>
            </a:pPr>
            <a:r>
              <a:rPr lang="en-US" baseline="0" dirty="0" smtClean="0"/>
              <a:t>this huge mass of data.</a:t>
            </a:r>
          </a:p>
          <a:p>
            <a:pPr marL="0" indent="0">
              <a:buFontTx/>
              <a:buNone/>
            </a:pPr>
            <a:endParaRPr lang="en-US" baseline="0" dirty="0" smtClean="0"/>
          </a:p>
          <a:p>
            <a:pPr marL="0" indent="0">
              <a:buFontTx/>
              <a:buNone/>
            </a:pPr>
            <a:r>
              <a:rPr lang="en-US" baseline="0" dirty="0" smtClean="0"/>
              <a:t>In particular, automatically recognizing human actions is especially important,</a:t>
            </a:r>
          </a:p>
          <a:p>
            <a:pPr marL="0" indent="0">
              <a:buFontTx/>
              <a:buNone/>
            </a:pPr>
            <a:r>
              <a:rPr lang="en-US" baseline="0" dirty="0" smtClean="0"/>
              <a:t>(click) as they are one of the main type of events of interest.</a:t>
            </a:r>
          </a:p>
          <a:p>
            <a:pPr marL="0" indent="0">
              <a:buFontTx/>
              <a:buNone/>
            </a:pPr>
            <a:r>
              <a:rPr lang="en-US" baseline="0" dirty="0" smtClean="0"/>
              <a:t>Most videos are indeed about people doing something.</a:t>
            </a:r>
          </a:p>
          <a:p>
            <a:pPr marL="0" indent="0">
              <a:buFontTx/>
              <a:buNone/>
            </a:pPr>
            <a:endParaRPr lang="en-US" baseline="0" dirty="0" smtClean="0"/>
          </a:p>
          <a:p>
            <a:pPr marL="0" indent="0">
              <a:buFontTx/>
              <a:buNone/>
            </a:pPr>
            <a:r>
              <a:rPr lang="en-US" baseline="0" dirty="0" smtClean="0"/>
              <a:t>(click) And being able to automatically recognize human actions</a:t>
            </a:r>
          </a:p>
          <a:p>
            <a:pPr marL="0" indent="0">
              <a:buFontTx/>
              <a:buNone/>
            </a:pPr>
            <a:r>
              <a:rPr lang="en-US" baseline="0" dirty="0" smtClean="0"/>
              <a:t>has many applications,</a:t>
            </a:r>
          </a:p>
          <a:p>
            <a:pPr marL="0" indent="0">
              <a:buFontTx/>
              <a:buNone/>
            </a:pPr>
            <a:r>
              <a:rPr lang="en-US" baseline="0" dirty="0" smtClean="0"/>
              <a:t>for instance in video indexing, robotics, or video-surveillance.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err="1" smtClean="0"/>
              <a:t>Perf</a:t>
            </a:r>
            <a:r>
              <a:rPr lang="en-US" noProof="0" dirty="0" smtClean="0"/>
              <a:t> = </a:t>
            </a:r>
            <a:r>
              <a:rPr lang="en-US" noProof="0" dirty="0" err="1" smtClean="0"/>
              <a:t>ap</a:t>
            </a:r>
            <a:r>
              <a:rPr lang="en-US" noProof="0" dirty="0" smtClean="0"/>
              <a:t> in</a:t>
            </a:r>
            <a:r>
              <a:rPr lang="en-US" baseline="0" noProof="0" dirty="0" smtClean="0"/>
              <a:t> %</a:t>
            </a:r>
          </a:p>
          <a:p>
            <a:endParaRPr lang="en-US" baseline="0" noProof="0" dirty="0" smtClean="0"/>
          </a:p>
          <a:p>
            <a:r>
              <a:rPr lang="en-US" sz="1400" dirty="0" smtClean="0"/>
              <a:t>Our ASM method (click), here in red,</a:t>
            </a:r>
          </a:p>
          <a:p>
            <a:r>
              <a:rPr lang="en-US" sz="1400" dirty="0" smtClean="0"/>
              <a:t>outperforms all baselines</a:t>
            </a:r>
          </a:p>
          <a:p>
            <a:r>
              <a:rPr lang="en-US" sz="1200" dirty="0" smtClean="0">
                <a:solidFill>
                  <a:schemeClr val="bg1">
                    <a:lumMod val="50000"/>
                  </a:schemeClr>
                </a:solidFill>
              </a:rPr>
              <a:t>based on the standard BOF representation</a:t>
            </a:r>
          </a:p>
          <a:p>
            <a:r>
              <a:rPr lang="en-US" sz="1200" dirty="0" smtClean="0">
                <a:solidFill>
                  <a:schemeClr val="bg1">
                    <a:lumMod val="50000"/>
                  </a:schemeClr>
                </a:solidFill>
              </a:rPr>
              <a:t>(click)</a:t>
            </a:r>
            <a:r>
              <a:rPr lang="en-US" sz="1200" baseline="0" dirty="0" smtClean="0">
                <a:solidFill>
                  <a:schemeClr val="bg1">
                    <a:lumMod val="50000"/>
                  </a:schemeClr>
                </a:solidFill>
              </a:rPr>
              <a:t> here in yellow.</a:t>
            </a:r>
            <a:endParaRPr lang="en-US" sz="1200" dirty="0" smtClean="0">
              <a:solidFill>
                <a:schemeClr val="bg1">
                  <a:lumMod val="50000"/>
                </a:schemeClr>
              </a:solidFill>
            </a:endParaRPr>
          </a:p>
          <a:p>
            <a:endParaRPr lang="en-US" sz="1200" dirty="0" smtClean="0">
              <a:solidFill>
                <a:schemeClr val="bg1">
                  <a:lumMod val="50000"/>
                </a:schemeClr>
              </a:solidFill>
            </a:endParaRPr>
          </a:p>
          <a:p>
            <a:r>
              <a:rPr lang="en-US" sz="1400" dirty="0" smtClean="0"/>
              <a:t>ASM also improves over the state of the art (click)</a:t>
            </a:r>
          </a:p>
          <a:p>
            <a:r>
              <a:rPr lang="en-US" sz="1200" dirty="0" smtClean="0">
                <a:solidFill>
                  <a:prstClr val="white">
                    <a:lumMod val="50000"/>
                  </a:prstClr>
                </a:solidFill>
              </a:rPr>
              <a:t>including more sophisticated methods using a tracker</a:t>
            </a:r>
          </a:p>
          <a:p>
            <a:endParaRPr lang="en-US" sz="1400" dirty="0" smtClean="0"/>
          </a:p>
          <a:p>
            <a:r>
              <a:rPr lang="en-US" sz="1400" dirty="0" smtClean="0"/>
              <a:t>ASM is better than rigid temporal structure,</a:t>
            </a:r>
          </a:p>
          <a:p>
            <a:r>
              <a:rPr lang="en-US" sz="1400" dirty="0" smtClean="0"/>
              <a:t>For</a:t>
            </a:r>
            <a:r>
              <a:rPr lang="en-US" sz="1400" baseline="0" dirty="0" smtClean="0"/>
              <a:t> instance the </a:t>
            </a:r>
            <a:r>
              <a:rPr lang="en-US" sz="1400" baseline="0" dirty="0" err="1" smtClean="0"/>
              <a:t>spatio</a:t>
            </a:r>
            <a:r>
              <a:rPr lang="en-US" sz="1400" baseline="0" dirty="0" smtClean="0"/>
              <a:t>-temporal pyramid extension of BOF.</a:t>
            </a:r>
            <a:r>
              <a:rPr lang="en-US" sz="1400" dirty="0" smtClean="0"/>
              <a:t/>
            </a:r>
            <a:br>
              <a:rPr lang="en-US" sz="1400" dirty="0" smtClean="0"/>
            </a:br>
            <a:endParaRPr lang="en-US" dirty="0" smtClean="0"/>
          </a:p>
          <a:p>
            <a:r>
              <a:rPr lang="en-US" sz="1400" dirty="0" smtClean="0"/>
              <a:t>Finally,</a:t>
            </a:r>
            <a:r>
              <a:rPr lang="en-US" sz="1400" baseline="0" dirty="0" smtClean="0"/>
              <a:t> we conducted additional classification experiments</a:t>
            </a:r>
          </a:p>
          <a:p>
            <a:r>
              <a:rPr lang="en-US" sz="1400" baseline="0" dirty="0" smtClean="0"/>
              <a:t>on the Hollywood 2 dataset</a:t>
            </a:r>
          </a:p>
          <a:p>
            <a:r>
              <a:rPr lang="en-US" sz="1400" baseline="0" dirty="0" smtClean="0"/>
              <a:t>to show that our localization approach can be g</a:t>
            </a:r>
            <a:r>
              <a:rPr lang="en-US" sz="1400" dirty="0" smtClean="0"/>
              <a:t>eneralized</a:t>
            </a:r>
          </a:p>
          <a:p>
            <a:r>
              <a:rPr lang="en-US" sz="1400" dirty="0" smtClean="0"/>
              <a:t>to a classification by detection scenario</a:t>
            </a:r>
          </a:p>
          <a:p>
            <a:r>
              <a:rPr lang="en-US" sz="1400" baseline="0" noProof="0" dirty="0" smtClean="0"/>
              <a:t>with the same conclusions.</a:t>
            </a:r>
            <a:endParaRPr lang="en-US" baseline="0"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30</a:t>
            </a:fld>
            <a:endParaRPr lang="fr-FR"/>
          </a:p>
        </p:txBody>
      </p:sp>
    </p:spTree>
    <p:extLst>
      <p:ext uri="{BB962C8B-B14F-4D97-AF65-F5344CB8AC3E}">
        <p14:creationId xmlns:p14="http://schemas.microsoft.com/office/powerpoint/2010/main" val="3326929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31</a:t>
            </a:fld>
            <a:endParaRPr lang="fr-FR"/>
          </a:p>
        </p:txBody>
      </p:sp>
    </p:spTree>
    <p:extLst>
      <p:ext uri="{BB962C8B-B14F-4D97-AF65-F5344CB8AC3E}">
        <p14:creationId xmlns:p14="http://schemas.microsoft.com/office/powerpoint/2010/main" val="570261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32</a:t>
            </a:fld>
            <a:endParaRPr lang="fr-FR"/>
          </a:p>
        </p:txBody>
      </p:sp>
    </p:spTree>
    <p:extLst>
      <p:ext uri="{BB962C8B-B14F-4D97-AF65-F5344CB8AC3E}">
        <p14:creationId xmlns:p14="http://schemas.microsoft.com/office/powerpoint/2010/main" val="2067905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baseline="0" noProof="0" dirty="0" smtClean="0"/>
              <a:t>In the first part, we saw how to learn the temporal structure of actions.</a:t>
            </a:r>
          </a:p>
          <a:p>
            <a:pPr marL="0" indent="0">
              <a:buFontTx/>
              <a:buNone/>
            </a:pPr>
            <a:endParaRPr lang="en-US" baseline="0" noProof="0" dirty="0" smtClean="0"/>
          </a:p>
          <a:p>
            <a:pPr marL="0" indent="0">
              <a:buFontTx/>
              <a:buNone/>
            </a:pPr>
            <a:r>
              <a:rPr lang="en-US" baseline="0" noProof="0" dirty="0" smtClean="0"/>
              <a:t>In this second part, I will talk about comparing the temporal dynamics of actions.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33</a:t>
            </a:fld>
            <a:endParaRPr lang="fr-FR"/>
          </a:p>
        </p:txBody>
      </p:sp>
    </p:spTree>
    <p:extLst>
      <p:ext uri="{BB962C8B-B14F-4D97-AF65-F5344CB8AC3E}">
        <p14:creationId xmlns:p14="http://schemas.microsoft.com/office/powerpoint/2010/main" val="1615812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This time,</a:t>
            </a:r>
            <a:r>
              <a:rPr lang="en-US" baseline="0" noProof="0" dirty="0" smtClean="0"/>
              <a:t> we’re not localizing actions anymore.</a:t>
            </a:r>
          </a:p>
          <a:p>
            <a:pPr marL="0" indent="0">
              <a:buFontTx/>
              <a:buNone/>
            </a:pPr>
            <a:endParaRPr lang="en-US" baseline="0" noProof="0" dirty="0" smtClean="0"/>
          </a:p>
          <a:p>
            <a:pPr marL="0" indent="0">
              <a:buFontTx/>
              <a:buNone/>
            </a:pPr>
            <a:r>
              <a:rPr lang="en-US" baseline="0" noProof="0" dirty="0" smtClean="0"/>
              <a:t>(click) Instead, we wish to learn a classifier of pre-segmented videos</a:t>
            </a:r>
          </a:p>
          <a:p>
            <a:pPr marL="0" indent="0">
              <a:buFontTx/>
              <a:buNone/>
            </a:pPr>
            <a:r>
              <a:rPr lang="en-US" baseline="0" noProof="0" dirty="0" smtClean="0"/>
              <a:t>from a set of labeled training ones.</a:t>
            </a:r>
          </a:p>
          <a:p>
            <a:pPr marL="0" indent="0">
              <a:buFontTx/>
              <a:buNone/>
            </a:pPr>
            <a:endParaRPr lang="en-US" noProof="0" dirty="0" smtClean="0"/>
          </a:p>
          <a:p>
            <a:pPr marL="0" indent="0">
              <a:buFontTx/>
              <a:buNone/>
            </a:pPr>
            <a:r>
              <a:rPr lang="en-US" noProof="0" dirty="0" smtClean="0"/>
              <a:t>Classifiers</a:t>
            </a:r>
            <a:r>
              <a:rPr lang="en-US" baseline="0" noProof="0" dirty="0" smtClean="0"/>
              <a:t> need to be able to compare the content of videos,</a:t>
            </a:r>
          </a:p>
          <a:p>
            <a:pPr marL="0" indent="0">
              <a:buFontTx/>
              <a:buNone/>
            </a:pPr>
            <a:r>
              <a:rPr lang="en-US" baseline="0" noProof="0" dirty="0" smtClean="0"/>
              <a:t>and therefore (click) we need to define a good similarity -- or kernel -- between videos.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34</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(click)</a:t>
            </a:r>
            <a:r>
              <a:rPr lang="en-US" baseline="0" noProof="0" dirty="0" smtClean="0"/>
              <a:t> </a:t>
            </a:r>
            <a:r>
              <a:rPr lang="en-US" noProof="0" dirty="0" smtClean="0"/>
              <a:t>The current state-of-the-art</a:t>
            </a:r>
            <a:r>
              <a:rPr lang="en-US" baseline="0" noProof="0" dirty="0" smtClean="0"/>
              <a:t> methods often rely on comparing average over frames.</a:t>
            </a:r>
          </a:p>
          <a:p>
            <a:pPr marL="0" indent="0">
              <a:buFontTx/>
              <a:buNone/>
            </a:pPr>
            <a:r>
              <a:rPr lang="en-US" baseline="0" noProof="0" dirty="0" smtClean="0"/>
              <a:t>This is the case for the bag-of-features model for instance.</a:t>
            </a:r>
          </a:p>
          <a:p>
            <a:pPr marL="0" indent="0">
              <a:buFontTx/>
              <a:buNone/>
            </a:pPr>
            <a:endParaRPr lang="en-US" baseline="0" noProof="0" dirty="0" smtClean="0"/>
          </a:p>
          <a:p>
            <a:pPr marL="0" indent="0">
              <a:buFontTx/>
              <a:buNone/>
            </a:pPr>
            <a:r>
              <a:rPr lang="en-US" baseline="0" noProof="0" dirty="0" smtClean="0"/>
              <a:t>This works already quite well, and as they say in software engineering:</a:t>
            </a:r>
          </a:p>
          <a:p>
            <a:pPr marL="0" indent="0">
              <a:buFontTx/>
              <a:buNone/>
            </a:pPr>
            <a:r>
              <a:rPr lang="en-US" baseline="0" noProof="0" dirty="0" smtClean="0"/>
              <a:t>« if it’s not broken, then don’t fix it »</a:t>
            </a:r>
          </a:p>
          <a:p>
            <a:pPr marL="0" indent="0">
              <a:buFontTx/>
              <a:buNone/>
            </a:pPr>
            <a:endParaRPr lang="en-US" baseline="0" noProof="0" dirty="0" smtClean="0"/>
          </a:p>
          <a:p>
            <a:pPr marL="0" indent="0">
              <a:buFontTx/>
              <a:buNone/>
            </a:pPr>
            <a:r>
              <a:rPr lang="en-US" baseline="0" noProof="0" dirty="0" smtClean="0"/>
              <a:t>Therefore, instead of replacing this method altogether,</a:t>
            </a:r>
          </a:p>
          <a:p>
            <a:pPr marL="0" indent="0">
              <a:buFontTx/>
              <a:buNone/>
            </a:pPr>
            <a:r>
              <a:rPr lang="en-US" baseline="0" noProof="0" dirty="0" smtClean="0"/>
              <a:t>we propose to (click) combine it,</a:t>
            </a:r>
          </a:p>
          <a:p>
            <a:pPr marL="0" indent="0">
              <a:buFontTx/>
              <a:buNone/>
            </a:pPr>
            <a:r>
              <a:rPr lang="en-US" baseline="0" noProof="0" dirty="0" smtClean="0"/>
              <a:t>with another Complementary source of information</a:t>
            </a:r>
          </a:p>
          <a:p>
            <a:pPr marL="0" indent="0">
              <a:buFontTx/>
              <a:buNone/>
            </a:pPr>
            <a:r>
              <a:rPr lang="en-US" baseline="0" noProof="0" dirty="0" smtClean="0"/>
              <a:t>that is not captured by averages:</a:t>
            </a:r>
          </a:p>
          <a:p>
            <a:pPr marL="0" indent="0">
              <a:buFontTx/>
              <a:buNone/>
            </a:pPr>
            <a:r>
              <a:rPr lang="en-US" baseline="0" noProof="0" dirty="0" smtClean="0"/>
              <a:t>namely (click) the temporal dependencies.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35</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(click)</a:t>
            </a:r>
            <a:r>
              <a:rPr lang="en-US" baseline="0" noProof="0" dirty="0" smtClean="0"/>
              <a:t> </a:t>
            </a:r>
            <a:r>
              <a:rPr lang="en-US" noProof="0" dirty="0" smtClean="0"/>
              <a:t>We</a:t>
            </a:r>
            <a:r>
              <a:rPr lang="en-US" baseline="0" noProof="0" dirty="0" smtClean="0"/>
              <a:t> start by</a:t>
            </a:r>
            <a:r>
              <a:rPr lang="en-US" noProof="0" dirty="0" smtClean="0"/>
              <a:t> modeling actions as time series of frames.</a:t>
            </a:r>
          </a:p>
          <a:p>
            <a:pPr marL="0" indent="0">
              <a:buFontTx/>
              <a:buNone/>
            </a:pPr>
            <a:endParaRPr lang="en-US" noProof="0" dirty="0" smtClean="0"/>
          </a:p>
          <a:p>
            <a:pPr marL="0" indent="0">
              <a:buFontTx/>
              <a:buNone/>
            </a:pPr>
            <a:r>
              <a:rPr lang="en-US" noProof="0" dirty="0" smtClean="0"/>
              <a:t>(click) We then propose </a:t>
            </a:r>
            <a:r>
              <a:rPr lang="en-US" baseline="0" noProof="0" dirty="0" smtClean="0"/>
              <a:t>a time series kernel that compare the dynamics of actions.</a:t>
            </a:r>
          </a:p>
          <a:p>
            <a:pPr marL="0" indent="0">
              <a:buFontTx/>
              <a:buNone/>
            </a:pPr>
            <a:endParaRPr lang="en-US" baseline="0" noProof="0" dirty="0" smtClean="0"/>
          </a:p>
          <a:p>
            <a:pPr marL="0" indent="0">
              <a:buFontTx/>
              <a:buNone/>
            </a:pPr>
            <a:r>
              <a:rPr lang="en-US" baseline="0" noProof="0" dirty="0" smtClean="0"/>
              <a:t>(click) And in our case, the dynamics are represented by auto-correlations.</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36</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(click) Auto-correlations</a:t>
            </a:r>
            <a:r>
              <a:rPr lang="en-US" baseline="0" noProof="0" dirty="0" smtClean="0"/>
              <a:t> are different from cross-correlations,</a:t>
            </a:r>
          </a:p>
          <a:p>
            <a:pPr marL="0" indent="0">
              <a:buFontTx/>
              <a:buNone/>
            </a:pPr>
            <a:r>
              <a:rPr lang="en-US" baseline="0" noProof="0" dirty="0" smtClean="0"/>
              <a:t>which have been used in order to measure the alignment between videos.</a:t>
            </a:r>
          </a:p>
          <a:p>
            <a:pPr marL="0" indent="0">
              <a:buFontTx/>
              <a:buNone/>
            </a:pPr>
            <a:endParaRPr lang="en-US" baseline="0" noProof="0" dirty="0" smtClean="0"/>
          </a:p>
          <a:p>
            <a:pPr marL="0" indent="0">
              <a:buFontTx/>
              <a:buNone/>
            </a:pPr>
            <a:r>
              <a:rPr lang="en-US" baseline="0" noProof="0" dirty="0" smtClean="0"/>
              <a:t>(click) Our method also differs from generative state-based approaches</a:t>
            </a:r>
          </a:p>
          <a:p>
            <a:pPr marL="0" indent="0">
              <a:buFontTx/>
              <a:buNone/>
            </a:pPr>
            <a:r>
              <a:rPr lang="en-US" baseline="0" noProof="0" dirty="0" smtClean="0"/>
              <a:t>influenced by the more constrained fields of speech and gesture recognition.</a:t>
            </a:r>
          </a:p>
          <a:p>
            <a:pPr marL="0" indent="0">
              <a:buFontTx/>
              <a:buNone/>
            </a:pPr>
            <a:endParaRPr lang="en-US" baseline="0" noProof="0" dirty="0" smtClean="0"/>
          </a:p>
          <a:p>
            <a:pPr marL="0" indent="0">
              <a:buFontTx/>
              <a:buNone/>
            </a:pPr>
            <a:r>
              <a:rPr lang="en-US" baseline="0" noProof="0" dirty="0" smtClean="0"/>
              <a:t>(click) Finally, note that other kernels on time series exist.</a:t>
            </a:r>
          </a:p>
          <a:p>
            <a:pPr marL="0" indent="0">
              <a:buFontTx/>
              <a:buNone/>
            </a:pPr>
            <a:r>
              <a:rPr lang="en-US" baseline="0" noProof="0" dirty="0" smtClean="0"/>
              <a:t>However, most of them measure only alignments.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1615812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I said before we’re</a:t>
            </a:r>
            <a:r>
              <a:rPr lang="en-US" baseline="0" dirty="0" smtClean="0"/>
              <a:t> going to model the dynamics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 an action using its auto-correlation.</a:t>
            </a:r>
            <a:endParaRPr lang="en-US" dirty="0" smtClean="0"/>
          </a:p>
          <a:p>
            <a:pPr marL="0" indent="0">
              <a:buFontTx/>
              <a:buNone/>
            </a:pPr>
            <a:endParaRPr lang="en-US" noProof="0" dirty="0" smtClean="0"/>
          </a:p>
          <a:p>
            <a:pPr marL="0" indent="0">
              <a:buFontTx/>
              <a:buNone/>
            </a:pPr>
            <a:r>
              <a:rPr lang="en-US" noProof="0" dirty="0" smtClean="0"/>
              <a:t>The first step consists in representing a video</a:t>
            </a:r>
          </a:p>
          <a:p>
            <a:pPr marL="0" indent="0">
              <a:buFontTx/>
              <a:buNone/>
            </a:pPr>
            <a:r>
              <a:rPr lang="en-US" noProof="0" dirty="0" smtClean="0"/>
              <a:t>as a time series of frame</a:t>
            </a:r>
            <a:r>
              <a:rPr lang="en-US" baseline="0" noProof="0" dirty="0" smtClean="0"/>
              <a:t> descriptors.</a:t>
            </a:r>
          </a:p>
          <a:p>
            <a:pPr marL="0" indent="0">
              <a:buFontTx/>
              <a:buNone/>
            </a:pPr>
            <a:endParaRPr lang="en-US" baseline="0" noProof="0" dirty="0" smtClean="0"/>
          </a:p>
          <a:p>
            <a:pPr marL="0" indent="0">
              <a:buFontTx/>
              <a:buNone/>
            </a:pPr>
            <a:r>
              <a:rPr lang="en-US" baseline="0" noProof="0" dirty="0" smtClean="0"/>
              <a:t>(click) We first extract local video features.</a:t>
            </a:r>
          </a:p>
          <a:p>
            <a:pPr marL="0" indent="0">
              <a:buFontTx/>
              <a:buNone/>
            </a:pPr>
            <a:r>
              <a:rPr lang="en-US" baseline="0" noProof="0" dirty="0" smtClean="0"/>
              <a:t>We use the state of the art </a:t>
            </a:r>
            <a:r>
              <a:rPr lang="en-US" baseline="0" noProof="0" dirty="0" err="1" smtClean="0"/>
              <a:t>tracklets</a:t>
            </a:r>
            <a:r>
              <a:rPr lang="en-US" baseline="0" noProof="0" dirty="0" smtClean="0"/>
              <a:t> of Wang et al. at CVPR’11.,</a:t>
            </a:r>
          </a:p>
          <a:p>
            <a:pPr marL="0" indent="0">
              <a:buFontTx/>
              <a:buNone/>
            </a:pPr>
            <a:r>
              <a:rPr lang="en-US" baseline="0" noProof="0" dirty="0" smtClean="0"/>
              <a:t>which correspond to fixed-duration point trajectories</a:t>
            </a:r>
          </a:p>
          <a:p>
            <a:pPr marL="0" indent="0">
              <a:buFontTx/>
              <a:buNone/>
            </a:pPr>
            <a:r>
              <a:rPr lang="en-US" baseline="0" noProof="0" dirty="0" smtClean="0"/>
              <a:t>sampled over a dense spatial grid.</a:t>
            </a:r>
          </a:p>
          <a:p>
            <a:pPr marL="0" indent="0">
              <a:buFontTx/>
              <a:buNone/>
            </a:pPr>
            <a:endParaRPr lang="en-US" noProof="0" dirty="0" smtClean="0"/>
          </a:p>
          <a:p>
            <a:pPr marL="0" indent="0">
              <a:buFontTx/>
              <a:buNone/>
            </a:pPr>
            <a:r>
              <a:rPr lang="en-US" noProof="0" dirty="0" smtClean="0"/>
              <a:t>(click) We then obtain our time series representation</a:t>
            </a:r>
          </a:p>
          <a:p>
            <a:pPr marL="0" indent="0">
              <a:buFontTx/>
              <a:buNone/>
            </a:pPr>
            <a:r>
              <a:rPr lang="en-US" noProof="0" dirty="0" smtClean="0"/>
              <a:t>by computing a</a:t>
            </a:r>
            <a:r>
              <a:rPr lang="en-US" baseline="0" noProof="0" dirty="0" smtClean="0"/>
              <a:t> bag-of-features for each frame.</a:t>
            </a:r>
          </a:p>
          <a:p>
            <a:pPr marL="0" indent="0">
              <a:buFontTx/>
              <a:buNone/>
            </a:pPr>
            <a:r>
              <a:rPr lang="en-US" baseline="0" noProof="0" dirty="0" smtClean="0"/>
              <a:t>This means that a frame is modeled as</a:t>
            </a:r>
          </a:p>
          <a:p>
            <a:pPr marL="0" indent="0">
              <a:buFontTx/>
              <a:buNone/>
            </a:pPr>
            <a:r>
              <a:rPr lang="en-US" baseline="0" noProof="0" dirty="0" smtClean="0"/>
              <a:t>a histogram of the </a:t>
            </a:r>
            <a:r>
              <a:rPr lang="en-US" baseline="0" noProof="0" dirty="0" err="1" smtClean="0"/>
              <a:t>tracklets</a:t>
            </a:r>
            <a:r>
              <a:rPr lang="en-US" baseline="0" noProof="0" dirty="0" smtClean="0"/>
              <a:t> intersecting this frame.</a:t>
            </a:r>
          </a:p>
          <a:p>
            <a:pPr marL="0" indent="0">
              <a:buFontTx/>
              <a:buNone/>
            </a:pPr>
            <a:endParaRPr lang="en-US" baseline="0" noProof="0" dirty="0" smtClean="0"/>
          </a:p>
          <a:p>
            <a:pPr marL="0" indent="0">
              <a:buFontTx/>
              <a:buNone/>
            </a:pPr>
            <a:r>
              <a:rPr lang="en-US" baseline="0" noProof="0" dirty="0" smtClean="0"/>
              <a:t>Note that we do not depend on this particular frame representation</a:t>
            </a:r>
          </a:p>
          <a:p>
            <a:pPr marL="0" indent="0">
              <a:buFontTx/>
              <a:buNone/>
            </a:pPr>
            <a:r>
              <a:rPr lang="en-US" baseline="0" noProof="0" dirty="0" smtClean="0"/>
              <a:t>and our method can be applied on any kind of frame model.</a:t>
            </a:r>
          </a:p>
          <a:p>
            <a:pPr marL="0" indent="0">
              <a:buFontTx/>
              <a:buNone/>
            </a:pPr>
            <a:r>
              <a:rPr lang="en-US" baseline="0" noProof="0" dirty="0" smtClean="0"/>
              <a:t>The only thing we need is a kernel, or similarity measure, between frames.</a:t>
            </a:r>
          </a:p>
          <a:p>
            <a:pPr marL="0" indent="0">
              <a:buFontTx/>
              <a:buNone/>
            </a:pPr>
            <a:endParaRPr lang="en-US" baseline="0" noProof="0" dirty="0" smtClean="0"/>
          </a:p>
          <a:p>
            <a:pPr marL="0" indent="0">
              <a:buFontTx/>
              <a:buNone/>
            </a:pPr>
            <a:r>
              <a:rPr lang="en-US" baseline="0" noProof="0" dirty="0" smtClean="0"/>
              <a:t>In our case, (click) we chose a standard kernel on histograms,</a:t>
            </a:r>
          </a:p>
          <a:p>
            <a:pPr marL="0" indent="0">
              <a:buFontTx/>
              <a:buNone/>
            </a:pPr>
            <a:r>
              <a:rPr lang="en-US" baseline="0" noProof="0" dirty="0" smtClean="0"/>
              <a:t>called the intersection kernel.</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38</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As</a:t>
            </a:r>
            <a:r>
              <a:rPr lang="en-US" baseline="0" noProof="0" dirty="0" smtClean="0"/>
              <a:t> I said, we represent the dynamics of an action using its auto-correlation.</a:t>
            </a:r>
          </a:p>
          <a:p>
            <a:pPr marL="0" indent="0">
              <a:buFontTx/>
              <a:buNone/>
            </a:pPr>
            <a:endParaRPr lang="en-US" baseline="0" noProof="0" dirty="0" smtClean="0"/>
          </a:p>
          <a:p>
            <a:pPr marL="0" indent="0">
              <a:buFontTx/>
              <a:buNone/>
            </a:pPr>
            <a:r>
              <a:rPr lang="en-US" baseline="0" noProof="0" dirty="0" smtClean="0"/>
              <a:t>(click) It is defined as the normalized cross-covariance</a:t>
            </a:r>
          </a:p>
          <a:p>
            <a:pPr marL="0" indent="0">
              <a:buFontTx/>
              <a:buNone/>
            </a:pPr>
            <a:r>
              <a:rPr lang="en-US" baseline="0" noProof="0" dirty="0" smtClean="0"/>
              <a:t>between a time series (laser)</a:t>
            </a:r>
          </a:p>
          <a:p>
            <a:pPr marL="0" indent="0">
              <a:buFontTx/>
              <a:buNone/>
            </a:pPr>
            <a:r>
              <a:rPr lang="en-US" baseline="0" noProof="0" dirty="0" smtClean="0"/>
              <a:t>and a shifted version of itself (laser).</a:t>
            </a:r>
          </a:p>
          <a:p>
            <a:pPr marL="0" indent="0">
              <a:buFontTx/>
              <a:buNone/>
            </a:pPr>
            <a:r>
              <a:rPr lang="en-US" baseline="0" noProof="0" dirty="0" smtClean="0"/>
              <a:t>Here is the cross-covariance (laser),</a:t>
            </a:r>
          </a:p>
          <a:p>
            <a:pPr marL="0" indent="0">
              <a:buFontTx/>
              <a:buNone/>
            </a:pPr>
            <a:r>
              <a:rPr lang="en-US" baseline="0" noProof="0" dirty="0" smtClean="0"/>
              <a:t>and here is the normalization factor (laser).</a:t>
            </a:r>
          </a:p>
          <a:p>
            <a:pPr marL="0" indent="0">
              <a:buFontTx/>
              <a:buNone/>
            </a:pPr>
            <a:endParaRPr lang="en-US" baseline="0" noProof="0" dirty="0" smtClean="0"/>
          </a:p>
          <a:p>
            <a:pPr marL="0" indent="0">
              <a:buFontTx/>
              <a:buNone/>
            </a:pPr>
            <a:r>
              <a:rPr lang="en-US" baseline="0" noProof="0" dirty="0" smtClean="0"/>
              <a:t>As you can see there are two parameters: </a:t>
            </a:r>
          </a:p>
          <a:p>
            <a:pPr marL="0" indent="0">
              <a:buFontTx/>
              <a:buNone/>
            </a:pPr>
            <a:r>
              <a:rPr lang="en-US" baseline="0" noProof="0" dirty="0" smtClean="0"/>
              <a:t>(click) gamma, which is a regularization constant</a:t>
            </a:r>
          </a:p>
          <a:p>
            <a:pPr marL="0" indent="0">
              <a:buFontTx/>
              <a:buNone/>
            </a:pPr>
            <a:r>
              <a:rPr lang="en-US" baseline="0" noProof="0" dirty="0" smtClean="0"/>
              <a:t>set by cross-validation,</a:t>
            </a:r>
          </a:p>
          <a:p>
            <a:pPr marL="0" indent="0">
              <a:buFontTx/>
              <a:buNone/>
            </a:pPr>
            <a:r>
              <a:rPr lang="en-US" baseline="0" noProof="0" dirty="0" smtClean="0"/>
              <a:t>and (click) tau, the time lag parameter, which is set to 1 frame</a:t>
            </a:r>
          </a:p>
          <a:p>
            <a:pPr marL="0" indent="0">
              <a:buFontTx/>
              <a:buNone/>
            </a:pPr>
            <a:r>
              <a:rPr lang="en-US" baseline="0" noProof="0" dirty="0" smtClean="0"/>
              <a:t>for reasons described in the manuscript.</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39</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baseline="0" dirty="0" smtClean="0"/>
              <a:t>In this thesis, we want to design computer programs that can automatically recognize</a:t>
            </a:r>
          </a:p>
          <a:p>
            <a:pPr marL="0" indent="0">
              <a:buFontTx/>
              <a:buNone/>
            </a:pPr>
            <a:r>
              <a:rPr lang="en-US" baseline="0" dirty="0" smtClean="0"/>
              <a:t>a certain number of human action categories in real-world videos.</a:t>
            </a:r>
          </a:p>
          <a:p>
            <a:pPr marL="0" indent="0">
              <a:buFontTx/>
              <a:buNone/>
            </a:pPr>
            <a:endParaRPr lang="en-US" baseline="0" dirty="0" smtClean="0"/>
          </a:p>
          <a:p>
            <a:pPr marL="0" indent="0">
              <a:buFontTx/>
              <a:buNone/>
            </a:pPr>
            <a:r>
              <a:rPr lang="en-US" baseline="0" dirty="0" smtClean="0"/>
              <a:t>(click) The input of our programs is called the training data,</a:t>
            </a:r>
          </a:p>
          <a:p>
            <a:pPr marL="0" indent="0">
              <a:buFontTx/>
              <a:buNone/>
            </a:pPr>
            <a:r>
              <a:rPr lang="en-US" baseline="0" dirty="0" smtClean="0"/>
              <a:t>and consists of a set of labeled video examples for which we know what actions they contain.</a:t>
            </a:r>
          </a:p>
          <a:p>
            <a:pPr marL="0" indent="0">
              <a:buFontTx/>
              <a:buNone/>
            </a:pPr>
            <a:endParaRPr lang="en-US" baseline="0" dirty="0" smtClean="0"/>
          </a:p>
          <a:p>
            <a:pPr marL="0" indent="0">
              <a:buFontTx/>
              <a:buNone/>
            </a:pPr>
            <a:r>
              <a:rPr lang="en-US" baseline="0" dirty="0" smtClean="0"/>
              <a:t>Our goal is to use this training data in order to learn to recognize these action categories.</a:t>
            </a:r>
          </a:p>
          <a:p>
            <a:pPr marL="0" indent="0">
              <a:buFontTx/>
              <a:buNone/>
            </a:pPr>
            <a:r>
              <a:rPr lang="en-US" baseline="0" dirty="0" smtClean="0"/>
              <a:t>There are two main recognition tasks we are interested in.</a:t>
            </a:r>
          </a:p>
          <a:p>
            <a:pPr marL="0" indent="0">
              <a:buFontTx/>
              <a:buNone/>
            </a:pPr>
            <a:r>
              <a:rPr lang="en-US" baseline="0" dirty="0" smtClean="0"/>
              <a:t>(click) The first one is called classification.</a:t>
            </a:r>
          </a:p>
          <a:p>
            <a:pPr marL="0" indent="0">
              <a:buFontTx/>
              <a:buNone/>
            </a:pPr>
            <a:r>
              <a:rPr lang="en-US" baseline="0" dirty="0" smtClean="0"/>
              <a:t>It consists in assigning an action label to new short videos in order to answer questions</a:t>
            </a:r>
          </a:p>
          <a:p>
            <a:pPr marL="0" indent="0">
              <a:buFontTx/>
              <a:buNone/>
            </a:pPr>
            <a:r>
              <a:rPr lang="en-US" baseline="0" dirty="0" smtClean="0"/>
              <a:t>like “Is someone falling down in this video?”</a:t>
            </a:r>
          </a:p>
          <a:p>
            <a:pPr marL="0" indent="0">
              <a:buFontTx/>
              <a:buNone/>
            </a:pPr>
            <a:endParaRPr lang="en-US" baseline="0" dirty="0" smtClean="0"/>
          </a:p>
          <a:p>
            <a:pPr marL="0" indent="0">
              <a:buFontTx/>
              <a:buNone/>
            </a:pPr>
            <a:r>
              <a:rPr lang="en-US" baseline="0" dirty="0" smtClean="0"/>
              <a:t>(click) The second recognition task we are interested in is called action localization.</a:t>
            </a:r>
          </a:p>
          <a:p>
            <a:pPr marL="0" indent="0">
              <a:buFontTx/>
              <a:buNone/>
            </a:pPr>
            <a:r>
              <a:rPr lang="en-US" baseline="0" dirty="0" smtClean="0"/>
              <a:t>This time, the goal is to extract small clips from a long video in order to answer questions like</a:t>
            </a:r>
          </a:p>
          <a:p>
            <a:pPr marL="0" indent="0">
              <a:buFontTx/>
              <a:buNone/>
            </a:pPr>
            <a:r>
              <a:rPr lang="en-US" baseline="0" dirty="0" smtClean="0"/>
              <a:t>“When is someone falling down in this video?”</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sz="1200" baseline="0" dirty="0" smtClean="0"/>
              <a:t>Let me give you an intuition for why the auto-correlation models the temporal structure of an action.</a:t>
            </a:r>
          </a:p>
          <a:p>
            <a:pPr marL="0" indent="0">
              <a:buFontTx/>
              <a:buNone/>
            </a:pPr>
            <a:endParaRPr lang="en-US" sz="1200" baseline="0" dirty="0" smtClean="0"/>
          </a:p>
          <a:p>
            <a:pPr marL="0" indent="0">
              <a:buFontTx/>
              <a:buNone/>
            </a:pPr>
            <a:r>
              <a:rPr lang="en-US" sz="1200" baseline="0" dirty="0" smtClean="0"/>
              <a:t>(click) the natural norm of the auto-correlation</a:t>
            </a:r>
          </a:p>
          <a:p>
            <a:pPr marL="0" indent="0">
              <a:buFontTx/>
              <a:buNone/>
            </a:pPr>
            <a:r>
              <a:rPr lang="en-US" sz="1200" baseline="0" dirty="0" smtClean="0"/>
              <a:t>measures the statistical dependencies between frames over time,</a:t>
            </a:r>
          </a:p>
          <a:p>
            <a:pPr marL="0" indent="0">
              <a:buFontTx/>
              <a:buNone/>
            </a:pPr>
            <a:r>
              <a:rPr lang="en-US" sz="1200" baseline="0" dirty="0" smtClean="0"/>
              <a:t>such as pattern repetitions for instance.</a:t>
            </a:r>
          </a:p>
          <a:p>
            <a:pPr marL="0" indent="0">
              <a:buFontTx/>
              <a:buNone/>
            </a:pPr>
            <a:endParaRPr lang="en-US" sz="1200" baseline="0" dirty="0" smtClean="0"/>
          </a:p>
          <a:p>
            <a:pPr marL="0" indent="0">
              <a:buFontTx/>
              <a:buNone/>
            </a:pPr>
            <a:r>
              <a:rPr lang="en-US" sz="1200" baseline="0" dirty="0" smtClean="0"/>
              <a:t>(click) In this video, you have a rugby player kicking a ball.</a:t>
            </a:r>
          </a:p>
          <a:p>
            <a:pPr marL="0" indent="0">
              <a:buFontTx/>
              <a:buNone/>
            </a:pPr>
            <a:r>
              <a:rPr lang="en-US" sz="1200" baseline="0" dirty="0" smtClean="0"/>
              <a:t>The action involves fast motions that are difficult to relate to each other.</a:t>
            </a:r>
          </a:p>
          <a:p>
            <a:pPr marL="0" indent="0">
              <a:buFontTx/>
              <a:buNone/>
            </a:pPr>
            <a:r>
              <a:rPr lang="en-US" sz="1200" baseline="0" dirty="0" smtClean="0"/>
              <a:t>This results in a low norm of the corresponding auto-correlation.</a:t>
            </a:r>
          </a:p>
          <a:p>
            <a:pPr marL="0" indent="0">
              <a:buFontTx/>
              <a:buNone/>
            </a:pPr>
            <a:endParaRPr lang="en-US" sz="1200" baseline="0" dirty="0" smtClean="0"/>
          </a:p>
          <a:p>
            <a:pPr marL="0" indent="0">
              <a:buFontTx/>
              <a:buNone/>
            </a:pPr>
            <a:r>
              <a:rPr lang="en-US" sz="1200" baseline="0" dirty="0" smtClean="0"/>
              <a:t>(click) In contrast, this second video of a man walking his dogs</a:t>
            </a:r>
          </a:p>
          <a:p>
            <a:pPr marL="0" indent="0">
              <a:buFontTx/>
              <a:buNone/>
            </a:pPr>
            <a:r>
              <a:rPr lang="en-US" sz="1200" baseline="0" dirty="0" smtClean="0"/>
              <a:t>has much clearer temporal dependencies, resulting in a high norm.</a:t>
            </a:r>
          </a:p>
          <a:p>
            <a:pPr marL="0" indent="0">
              <a:buFontTx/>
              <a:buNone/>
            </a:pPr>
            <a:endParaRPr lang="en-US" sz="1200" dirty="0" smtClean="0"/>
          </a:p>
          <a:p>
            <a:pPr marL="0" indent="0">
              <a:buFontTx/>
              <a:buNone/>
            </a:pPr>
            <a:r>
              <a:rPr lang="en-US" sz="1200" dirty="0" smtClean="0"/>
              <a:t>(TRANSITION)</a:t>
            </a:r>
          </a:p>
          <a:p>
            <a:pPr marL="0" indent="0">
              <a:buFontTx/>
              <a:buNone/>
            </a:pPr>
            <a:r>
              <a:rPr lang="en-US" dirty="0" smtClean="0"/>
              <a:t>So we</a:t>
            </a:r>
            <a:r>
              <a:rPr lang="en-US" baseline="0" dirty="0" smtClean="0"/>
              <a:t> can represent an action using its auto-correlation.</a:t>
            </a:r>
          </a:p>
          <a:p>
            <a:pPr marL="0" indent="0">
              <a:buFontTx/>
              <a:buNone/>
            </a:pPr>
            <a:endParaRPr lang="en-US" sz="1200" dirty="0" smtClean="0"/>
          </a:p>
          <a:p>
            <a:pPr marL="0" indent="0">
              <a:buFontTx/>
              <a:buNone/>
            </a:pPr>
            <a:endParaRPr lang="en-US" sz="1200" dirty="0" smtClean="0"/>
          </a:p>
          <a:p>
            <a:endParaRPr lang="en-US" sz="1200" dirty="0" smtClean="0"/>
          </a:p>
          <a:p>
            <a:r>
              <a:rPr lang="en-US" sz="1200" dirty="0" smtClean="0"/>
              <a:t>HSIC: HS norm of cross-</a:t>
            </a:r>
            <a:r>
              <a:rPr lang="en-US" sz="1200" dirty="0" err="1" smtClean="0"/>
              <a:t>cov</a:t>
            </a:r>
            <a:r>
              <a:rPr lang="en-US" sz="1200" dirty="0" smtClean="0"/>
              <a:t> of x, y is 0 </a:t>
            </a:r>
            <a:r>
              <a:rPr lang="en-US" sz="1200" dirty="0" err="1" smtClean="0"/>
              <a:t>iff</a:t>
            </a:r>
            <a:r>
              <a:rPr lang="en-US" sz="1200" dirty="0" smtClean="0"/>
              <a:t> x, y are</a:t>
            </a:r>
            <a:r>
              <a:rPr lang="en-US" sz="1200" baseline="0" dirty="0" smtClean="0"/>
              <a:t> </a:t>
            </a:r>
            <a:r>
              <a:rPr lang="en-US" sz="1200" baseline="0" dirty="0" err="1" smtClean="0"/>
              <a:t>indep</a:t>
            </a:r>
            <a:endParaRPr lang="en-US" sz="1200" baseline="0" dirty="0" smtClean="0"/>
          </a:p>
          <a:p>
            <a:endParaRPr lang="en-US" sz="1200" baseline="0" dirty="0" smtClean="0"/>
          </a:p>
          <a:p>
            <a:r>
              <a:rPr lang="en-US" sz="1200" baseline="0" dirty="0" smtClean="0"/>
              <a:t>Q: Impact of duration on HS norm?</a:t>
            </a:r>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40</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sz="2800" baseline="0" dirty="0" smtClean="0"/>
              <a:t>We propose therefore a kernel that compares two videos</a:t>
            </a:r>
          </a:p>
          <a:p>
            <a:pPr marL="0" indent="0">
              <a:buFontTx/>
              <a:buNone/>
            </a:pPr>
            <a:r>
              <a:rPr lang="en-US" sz="2800" baseline="0" dirty="0" smtClean="0"/>
              <a:t>by comparing their auto-correlations.</a:t>
            </a:r>
            <a:endParaRPr lang="en-US" sz="2800" dirty="0" smtClean="0"/>
          </a:p>
          <a:p>
            <a:pPr marL="0" indent="0">
              <a:buFontTx/>
              <a:buNone/>
            </a:pPr>
            <a:endParaRPr lang="en-US" sz="2800" dirty="0" smtClean="0"/>
          </a:p>
          <a:p>
            <a:pPr marL="0" indent="0">
              <a:buFontTx/>
              <a:buNone/>
            </a:pPr>
            <a:r>
              <a:rPr lang="en-US" sz="2800" dirty="0" smtClean="0"/>
              <a:t>We introduce the kernel called the</a:t>
            </a:r>
          </a:p>
          <a:p>
            <a:pPr marL="0" indent="0">
              <a:buFontTx/>
              <a:buNone/>
            </a:pPr>
            <a:r>
              <a:rPr lang="en-US" sz="2800" dirty="0" smtClean="0"/>
              <a:t>Difference of Auto-Correlation Operators,</a:t>
            </a:r>
            <a:r>
              <a:rPr lang="en-US" sz="2800" baseline="0" dirty="0" smtClean="0"/>
              <a:t> DACO in short.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(click) It c</a:t>
            </a:r>
            <a:r>
              <a:rPr lang="en-US" sz="2800" dirty="0" smtClean="0"/>
              <a:t>ompares the dynamics of two time-series,</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two videos x</a:t>
            </a:r>
            <a:r>
              <a:rPr lang="en-US" sz="2800" baseline="0" dirty="0" smtClean="0"/>
              <a:t> and y,</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using the norm of the difference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between their respective auto-correlations.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(click) We can transform the DACO distance</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into a similarity like this (laser).</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And the great thing about this kernel</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is that it w</a:t>
            </a:r>
            <a:r>
              <a:rPr lang="en-US" sz="2800" dirty="0" smtClean="0"/>
              <a:t>orks for series with different durations, periodic or not,</a:t>
            </a:r>
            <a:r>
              <a:rPr lang="en-US" sz="2800" baseline="0" dirty="0" smtClean="0"/>
              <a:t>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But evaluating it *directly* like this is not feasible.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(click) Its computational complexity is indeed cubic</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in the dimension of the frame feature space,</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which might be infinite!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However, (click) we can use the kernel trick to come up with</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t>a more practical formulation of DACO.</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41</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The</a:t>
            </a:r>
            <a:r>
              <a:rPr lang="en-US" baseline="0" noProof="0" dirty="0" smtClean="0"/>
              <a:t> kernel trick consists in (click) rewriting DACO</a:t>
            </a:r>
          </a:p>
          <a:p>
            <a:pPr marL="0" indent="0">
              <a:buFontTx/>
              <a:buNone/>
            </a:pPr>
            <a:r>
              <a:rPr lang="en-US" baseline="0" noProof="0" dirty="0" smtClean="0"/>
              <a:t>using only kernel evaluations between frames.</a:t>
            </a:r>
          </a:p>
          <a:p>
            <a:pPr marL="0" indent="0">
              <a:buFontTx/>
              <a:buNone/>
            </a:pPr>
            <a:endParaRPr lang="en-US" baseline="0" noProof="0" dirty="0" smtClean="0"/>
          </a:p>
          <a:p>
            <a:pPr marL="0" indent="0">
              <a:buFontTx/>
              <a:buNone/>
            </a:pPr>
            <a:r>
              <a:rPr lang="en-US" baseline="0" noProof="0" dirty="0" smtClean="0"/>
              <a:t>Here, the K matrix contains the pairwise similarities between</a:t>
            </a:r>
          </a:p>
          <a:p>
            <a:pPr marL="0" indent="0">
              <a:buFontTx/>
              <a:buNone/>
            </a:pPr>
            <a:r>
              <a:rPr lang="en-US" baseline="0" noProof="0" dirty="0" smtClean="0"/>
              <a:t>the frames of video x (laser),</a:t>
            </a:r>
          </a:p>
          <a:p>
            <a:pPr marL="0" indent="0">
              <a:buFontTx/>
              <a:buNone/>
            </a:pPr>
            <a:r>
              <a:rPr lang="en-US" baseline="0" noProof="0" dirty="0" smtClean="0"/>
              <a:t>the frames of video y (laser),</a:t>
            </a:r>
          </a:p>
          <a:p>
            <a:pPr marL="0" indent="0">
              <a:buFontTx/>
              <a:buNone/>
            </a:pPr>
            <a:r>
              <a:rPr lang="en-US" baseline="0" noProof="0" dirty="0" smtClean="0"/>
              <a:t>and between the frames of x versus y (laser).</a:t>
            </a:r>
          </a:p>
          <a:p>
            <a:pPr marL="0" indent="0">
              <a:buFontTx/>
              <a:buNone/>
            </a:pPr>
            <a:endParaRPr lang="en-US" baseline="0" noProof="0" dirty="0" smtClean="0"/>
          </a:p>
          <a:p>
            <a:pPr marL="0" indent="0">
              <a:buFontTx/>
              <a:buNone/>
            </a:pPr>
            <a:r>
              <a:rPr lang="en-US" baseline="0" noProof="0" dirty="0" smtClean="0"/>
              <a:t>(click) In the manuscript, we show how we can rewrite DACO</a:t>
            </a:r>
          </a:p>
          <a:p>
            <a:pPr marL="0" indent="0">
              <a:buFontTx/>
              <a:buNone/>
            </a:pPr>
            <a:r>
              <a:rPr lang="en-US" baseline="0" noProof="0" dirty="0" smtClean="0"/>
              <a:t>using only this kernel matrix K (laser).</a:t>
            </a:r>
          </a:p>
          <a:p>
            <a:pPr marL="0" indent="0">
              <a:buFontTx/>
              <a:buNone/>
            </a:pPr>
            <a:r>
              <a:rPr lang="en-US" baseline="0" noProof="0" dirty="0" smtClean="0"/>
              <a:t>Here (laser), the matrix N also only depends on K.</a:t>
            </a:r>
          </a:p>
          <a:p>
            <a:pPr marL="0" indent="0">
              <a:buFontTx/>
              <a:buNone/>
            </a:pPr>
            <a:endParaRPr lang="en-US" baseline="0" noProof="0" dirty="0" smtClean="0"/>
          </a:p>
          <a:p>
            <a:pPr marL="0" indent="0">
              <a:buFontTx/>
              <a:buNone/>
            </a:pPr>
            <a:r>
              <a:rPr lang="en-US" baseline="0" noProof="0" dirty="0" smtClean="0"/>
              <a:t>(click) What’s great is that we can use this expression in practice.</a:t>
            </a:r>
          </a:p>
          <a:p>
            <a:pPr marL="0" indent="0">
              <a:buFontTx/>
              <a:buNone/>
            </a:pPr>
            <a:r>
              <a:rPr lang="en-US" baseline="0" noProof="0" dirty="0" smtClean="0"/>
              <a:t>Its complexity is much smaller now:</a:t>
            </a:r>
          </a:p>
          <a:p>
            <a:pPr marL="0" indent="0">
              <a:buFontTx/>
              <a:buNone/>
            </a:pPr>
            <a:r>
              <a:rPr lang="en-US" baseline="0" noProof="0" dirty="0" smtClean="0"/>
              <a:t>it’s just cubic in the number of frames,</a:t>
            </a:r>
          </a:p>
          <a:p>
            <a:pPr marL="0" indent="0">
              <a:buFontTx/>
              <a:buNone/>
            </a:pPr>
            <a:r>
              <a:rPr lang="en-US" baseline="0" noProof="0" dirty="0" smtClean="0"/>
              <a:t>so it takes a just few milliseconds to compare two videos.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42</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baseline="0" noProof="0" dirty="0" smtClean="0"/>
              <a:t>Another advantage of this dual expression is that it allows for a new interpretation of DACO.</a:t>
            </a:r>
          </a:p>
          <a:p>
            <a:pPr marL="0" indent="0">
              <a:buFontTx/>
              <a:buNone/>
            </a:pPr>
            <a:endParaRPr lang="en-US" baseline="0" noProof="0" dirty="0" smtClean="0"/>
          </a:p>
          <a:p>
            <a:pPr marL="0" indent="0">
              <a:buFontTx/>
              <a:buNone/>
            </a:pPr>
            <a:r>
              <a:rPr lang="en-US" baseline="0" noProof="0" dirty="0" smtClean="0"/>
              <a:t>(click) Indeed, it shows that comparing auto-correlations is a way to</a:t>
            </a:r>
          </a:p>
          <a:p>
            <a:pPr marL="0" indent="0">
              <a:buFontTx/>
              <a:buNone/>
            </a:pPr>
            <a:r>
              <a:rPr lang="en-US" baseline="0" noProof="0" dirty="0" smtClean="0"/>
              <a:t>extract structure information from the temporal self-similarity matrix</a:t>
            </a:r>
          </a:p>
          <a:p>
            <a:pPr marL="0" indent="0">
              <a:buFontTx/>
              <a:buNone/>
            </a:pPr>
            <a:r>
              <a:rPr lang="en-US" baseline="0" noProof="0" dirty="0" smtClean="0"/>
              <a:t>that I called K on the previous slide.</a:t>
            </a:r>
          </a:p>
          <a:p>
            <a:pPr marL="0" indent="0">
              <a:buFontTx/>
              <a:buNone/>
            </a:pPr>
            <a:endParaRPr lang="en-US" baseline="0" noProof="0" dirty="0" smtClean="0"/>
          </a:p>
          <a:p>
            <a:pPr marL="0" indent="0">
              <a:buFontTx/>
              <a:buNone/>
            </a:pPr>
            <a:r>
              <a:rPr lang="en-US" baseline="0" noProof="0" dirty="0" smtClean="0"/>
              <a:t>(click) Here you can see the K matrix for two ball kicking actions with a high DACO similarity.</a:t>
            </a:r>
          </a:p>
          <a:p>
            <a:pPr marL="0" indent="0">
              <a:buFontTx/>
              <a:buNone/>
            </a:pPr>
            <a:endParaRPr lang="en-US" baseline="0" noProof="0" dirty="0" smtClean="0"/>
          </a:p>
          <a:p>
            <a:pPr marL="0" indent="0">
              <a:buFontTx/>
              <a:buNone/>
            </a:pPr>
            <a:r>
              <a:rPr lang="en-US" baseline="0" noProof="0" dirty="0" smtClean="0"/>
              <a:t>Other researchers had already observed</a:t>
            </a:r>
          </a:p>
          <a:p>
            <a:pPr marL="0" indent="0">
              <a:buFontTx/>
              <a:buNone/>
            </a:pPr>
            <a:r>
              <a:rPr lang="en-US" baseline="0" noProof="0" dirty="0" smtClean="0"/>
              <a:t>that the diagonal blocks of this matrix share common structures.</a:t>
            </a:r>
          </a:p>
          <a:p>
            <a:pPr marL="0" indent="0">
              <a:buFontTx/>
              <a:buNone/>
            </a:pPr>
            <a:endParaRPr lang="en-US" baseline="0" noProof="0" dirty="0" smtClean="0"/>
          </a:p>
          <a:p>
            <a:pPr marL="0" indent="0">
              <a:buFontTx/>
              <a:buNone/>
            </a:pPr>
            <a:r>
              <a:rPr lang="en-US" baseline="0" noProof="0" dirty="0" smtClean="0"/>
              <a:t>Here the kernel trick allowed us to show that</a:t>
            </a:r>
          </a:p>
          <a:p>
            <a:pPr marL="0" indent="0">
              <a:buFontTx/>
              <a:buNone/>
            </a:pPr>
            <a:r>
              <a:rPr lang="en-US" baseline="0" noProof="0" dirty="0" smtClean="0"/>
              <a:t>extracting information from the whole K matrix</a:t>
            </a:r>
          </a:p>
          <a:p>
            <a:pPr marL="0" indent="0">
              <a:buFontTx/>
              <a:buNone/>
            </a:pPr>
            <a:r>
              <a:rPr lang="en-US" baseline="0" noProof="0" dirty="0" smtClean="0"/>
              <a:t>is equivalent to comparing the auto-correlations of the videos. </a:t>
            </a:r>
          </a:p>
          <a:p>
            <a:pPr marL="0" indent="0">
              <a:buFontTx/>
              <a:buNone/>
            </a:pPr>
            <a:endParaRPr lang="en-US" baseline="0" noProof="0" dirty="0" smtClean="0"/>
          </a:p>
          <a:p>
            <a:r>
              <a:rPr lang="en-US" dirty="0" smtClean="0"/>
              <a:t>We conducted several action</a:t>
            </a:r>
            <a:r>
              <a:rPr lang="en-US" baseline="0" dirty="0" smtClean="0"/>
              <a:t> classification experiments</a:t>
            </a:r>
          </a:p>
          <a:p>
            <a:r>
              <a:rPr lang="en-US" baseline="0" dirty="0" smtClean="0"/>
              <a:t>i</a:t>
            </a:r>
            <a:r>
              <a:rPr lang="en-US" dirty="0" smtClean="0"/>
              <a:t>n</a:t>
            </a:r>
            <a:r>
              <a:rPr lang="en-US" baseline="0" dirty="0" smtClean="0"/>
              <a:t> order to test our DACO kernel.</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43</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The</a:t>
            </a:r>
            <a:r>
              <a:rPr lang="en-US" baseline="0" noProof="0" dirty="0" smtClean="0"/>
              <a:t> first dataset w</a:t>
            </a:r>
            <a:r>
              <a:rPr lang="en-US" noProof="0" dirty="0" smtClean="0"/>
              <a:t>e use</a:t>
            </a:r>
            <a:r>
              <a:rPr lang="en-US" baseline="0" noProof="0" dirty="0" smtClean="0"/>
              <a:t> is the standard KTH dataset,</a:t>
            </a:r>
          </a:p>
          <a:p>
            <a:r>
              <a:rPr lang="en-US" baseline="0" noProof="0" dirty="0" smtClean="0"/>
              <a:t>which contains a large number of video</a:t>
            </a:r>
          </a:p>
          <a:p>
            <a:r>
              <a:rPr lang="en-US" baseline="0" noProof="0" dirty="0" smtClean="0"/>
              <a:t>but only simple periodic actions.</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44</a:t>
            </a:fld>
            <a:endParaRPr lang="fr-FR"/>
          </a:p>
        </p:txBody>
      </p:sp>
    </p:spTree>
    <p:extLst>
      <p:ext uri="{BB962C8B-B14F-4D97-AF65-F5344CB8AC3E}">
        <p14:creationId xmlns:p14="http://schemas.microsoft.com/office/powerpoint/2010/main" val="719376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We also used the more complex UCF Sports dataset,</a:t>
            </a:r>
          </a:p>
          <a:p>
            <a:r>
              <a:rPr lang="en-US" noProof="0" dirty="0" smtClean="0"/>
              <a:t>which</a:t>
            </a:r>
            <a:r>
              <a:rPr lang="en-US" baseline="0" noProof="0" dirty="0" smtClean="0"/>
              <a:t> contains ten different sports action categories.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45</a:t>
            </a:fld>
            <a:endParaRPr lang="fr-FR"/>
          </a:p>
        </p:txBody>
      </p:sp>
    </p:spTree>
    <p:extLst>
      <p:ext uri="{BB962C8B-B14F-4D97-AF65-F5344CB8AC3E}">
        <p14:creationId xmlns:p14="http://schemas.microsoft.com/office/powerpoint/2010/main" val="719376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Finally,</a:t>
            </a:r>
            <a:r>
              <a:rPr lang="en-US" baseline="0" noProof="0" dirty="0" smtClean="0"/>
              <a:t> we also used the challenging YouTube videos</a:t>
            </a:r>
          </a:p>
          <a:p>
            <a:r>
              <a:rPr lang="en-US" baseline="0" noProof="0" dirty="0" smtClean="0"/>
              <a:t>from the dataset of Liu et al.</a:t>
            </a:r>
          </a:p>
          <a:p>
            <a:endParaRPr lang="en-US" baseline="0" noProof="0" dirty="0" smtClean="0"/>
          </a:p>
          <a:p>
            <a:r>
              <a:rPr lang="en-US" baseline="0" noProof="0" dirty="0" smtClean="0"/>
              <a:t>This dataset is the most challenging of the three.</a:t>
            </a:r>
            <a:endParaRPr lang="en-US" noProof="0" dirty="0" smtClean="0"/>
          </a:p>
          <a:p>
            <a:endParaRPr lang="en-US" noProof="0" dirty="0" smtClean="0"/>
          </a:p>
          <a:p>
            <a:endParaRPr lang="en-US" noProof="0" dirty="0" smtClean="0"/>
          </a:p>
          <a:p>
            <a:endParaRPr lang="en-US" noProof="0" dirty="0" smtClean="0"/>
          </a:p>
          <a:p>
            <a:r>
              <a:rPr lang="en-US" noProof="0" dirty="0" smtClean="0"/>
              <a:t>(not</a:t>
            </a:r>
            <a:r>
              <a:rPr lang="en-US" baseline="0" noProof="0" dirty="0" smtClean="0"/>
              <a:t> pictured: walking with a dog)</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46</a:t>
            </a:fld>
            <a:endParaRPr lang="fr-FR"/>
          </a:p>
        </p:txBody>
      </p:sp>
    </p:spTree>
    <p:extLst>
      <p:ext uri="{BB962C8B-B14F-4D97-AF65-F5344CB8AC3E}">
        <p14:creationId xmlns:p14="http://schemas.microsoft.com/office/powerpoint/2010/main" val="719376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noProof="0" dirty="0" smtClean="0"/>
              <a:t>As I said in the beginning of this section,</a:t>
            </a:r>
            <a:endParaRPr lang="en-US" baseline="0" noProof="0" dirty="0" smtClean="0"/>
          </a:p>
          <a:p>
            <a:pPr marL="0" indent="0">
              <a:buFontTx/>
              <a:buNone/>
            </a:pPr>
            <a:r>
              <a:rPr lang="en-US" baseline="0" noProof="0" dirty="0" smtClean="0"/>
              <a:t>We don’t want to replace the efficient</a:t>
            </a:r>
          </a:p>
          <a:p>
            <a:pPr marL="0" indent="0">
              <a:buFontTx/>
              <a:buNone/>
            </a:pPr>
            <a:r>
              <a:rPr lang="en-US" baseline="0" noProof="0" dirty="0" smtClean="0"/>
              <a:t>averaging approaches that already exist.</a:t>
            </a:r>
          </a:p>
          <a:p>
            <a:pPr marL="0" indent="0">
              <a:buFontTx/>
              <a:buNone/>
            </a:pPr>
            <a:endParaRPr lang="en-US" baseline="0" noProof="0" dirty="0" smtClean="0"/>
          </a:p>
          <a:p>
            <a:pPr marL="0" indent="0">
              <a:buFontTx/>
              <a:buNone/>
            </a:pPr>
            <a:r>
              <a:rPr lang="en-US" baseline="0" noProof="0" dirty="0" smtClean="0"/>
              <a:t>(click) Our goal is instead to combine average statistics</a:t>
            </a:r>
          </a:p>
          <a:p>
            <a:pPr marL="0" indent="0">
              <a:buFontTx/>
              <a:buNone/>
            </a:pPr>
            <a:r>
              <a:rPr lang="en-US" baseline="0" noProof="0" dirty="0" smtClean="0"/>
              <a:t>with our kernel on temporal dependencies.</a:t>
            </a:r>
          </a:p>
          <a:p>
            <a:pPr marL="0" indent="0">
              <a:buFontTx/>
              <a:buNone/>
            </a:pPr>
            <a:endParaRPr lang="en-US" baseline="0" noProof="0" dirty="0" smtClean="0"/>
          </a:p>
          <a:p>
            <a:pPr marL="0" indent="0">
              <a:buFontTx/>
              <a:buNone/>
            </a:pPr>
            <a:r>
              <a:rPr lang="en-US" baseline="0" noProof="0" dirty="0" smtClean="0"/>
              <a:t>(click) As averaging kernel,</a:t>
            </a:r>
          </a:p>
          <a:p>
            <a:pPr marL="0" indent="0">
              <a:buFontTx/>
              <a:buNone/>
            </a:pPr>
            <a:r>
              <a:rPr lang="en-US" baseline="0" noProof="0" dirty="0" smtClean="0"/>
              <a:t>we use the Difference between Mean Elements,</a:t>
            </a:r>
          </a:p>
          <a:p>
            <a:pPr marL="0" indent="0">
              <a:buFontTx/>
              <a:buNone/>
            </a:pPr>
            <a:r>
              <a:rPr lang="en-US" baseline="0" noProof="0" dirty="0" smtClean="0"/>
              <a:t>DME in short.</a:t>
            </a:r>
          </a:p>
          <a:p>
            <a:pPr marL="0" indent="0">
              <a:buFontTx/>
              <a:buNone/>
            </a:pPr>
            <a:r>
              <a:rPr lang="en-US" baseline="0" noProof="0" dirty="0" smtClean="0"/>
              <a:t>It consists in comparing the means of the frames,</a:t>
            </a:r>
          </a:p>
          <a:p>
            <a:pPr marL="0" indent="0">
              <a:buFontTx/>
              <a:buNone/>
            </a:pPr>
            <a:r>
              <a:rPr lang="en-US" baseline="0" noProof="0" dirty="0" smtClean="0"/>
              <a:t>but in the frame feature space.</a:t>
            </a:r>
          </a:p>
          <a:p>
            <a:pPr marL="0" indent="0">
              <a:buFontTx/>
              <a:buNone/>
            </a:pPr>
            <a:endParaRPr lang="en-US" baseline="0" noProof="0" dirty="0" smtClean="0"/>
          </a:p>
          <a:p>
            <a:pPr marL="0" indent="0">
              <a:buFontTx/>
              <a:buNone/>
            </a:pPr>
            <a:r>
              <a:rPr lang="en-US" baseline="0" noProof="0" dirty="0" smtClean="0"/>
              <a:t>(click) We use this kernel, because it can also be expressed</a:t>
            </a:r>
          </a:p>
          <a:p>
            <a:pPr marL="0" indent="0">
              <a:buFontTx/>
              <a:buNone/>
            </a:pPr>
            <a:r>
              <a:rPr lang="en-US" baseline="0" noProof="0" dirty="0" smtClean="0"/>
              <a:t>as a simple function of the kernel matrix K, just like DACO,</a:t>
            </a:r>
          </a:p>
          <a:p>
            <a:pPr marL="0" indent="0">
              <a:buFontTx/>
              <a:buNone/>
            </a:pPr>
            <a:r>
              <a:rPr lang="en-US" baseline="0" noProof="0" dirty="0" smtClean="0"/>
              <a:t>and it tends to work a bit better than bag-of-features.</a:t>
            </a:r>
          </a:p>
          <a:p>
            <a:pPr marL="0" indent="0">
              <a:buFontTx/>
              <a:buNone/>
            </a:pPr>
            <a:endParaRPr lang="en-US" baseline="0" noProof="0" dirty="0" smtClean="0"/>
          </a:p>
          <a:p>
            <a:pPr marL="0" indent="0">
              <a:buFontTx/>
              <a:buNone/>
            </a:pPr>
            <a:r>
              <a:rPr lang="en-US" baseline="0" noProof="0" dirty="0" smtClean="0"/>
              <a:t>(click) Our goal is to find out if</a:t>
            </a:r>
          </a:p>
          <a:p>
            <a:pPr marL="0" indent="0">
              <a:buFontTx/>
              <a:buNone/>
            </a:pPr>
            <a:r>
              <a:rPr lang="en-US" baseline="0" noProof="0" dirty="0" smtClean="0"/>
              <a:t>the linear combination of DME and DACO,</a:t>
            </a:r>
          </a:p>
          <a:p>
            <a:pPr marL="0" indent="0">
              <a:buFontTx/>
              <a:buNone/>
            </a:pPr>
            <a:r>
              <a:rPr lang="en-US" baseline="0" noProof="0" dirty="0" smtClean="0"/>
              <a:t>noted DME + DACO,</a:t>
            </a:r>
          </a:p>
          <a:p>
            <a:pPr marL="0" indent="0">
              <a:buFontTx/>
              <a:buNone/>
            </a:pPr>
            <a:r>
              <a:rPr lang="en-US" baseline="0" noProof="0" dirty="0" smtClean="0"/>
              <a:t>improves over any kernel taken alone.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47</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Here</a:t>
            </a:r>
            <a:r>
              <a:rPr lang="en-US" baseline="0" noProof="0" dirty="0" smtClean="0"/>
              <a:t> are</a:t>
            </a:r>
            <a:r>
              <a:rPr lang="en-US" noProof="0" dirty="0" smtClean="0"/>
              <a:t> the</a:t>
            </a:r>
            <a:r>
              <a:rPr lang="en-US" baseline="0" noProof="0" dirty="0" smtClean="0"/>
              <a:t> classification result</a:t>
            </a:r>
          </a:p>
          <a:p>
            <a:r>
              <a:rPr lang="en-US" baseline="0" noProof="0" dirty="0" smtClean="0"/>
              <a:t>when </a:t>
            </a:r>
            <a:r>
              <a:rPr lang="en-US" noProof="0" dirty="0" smtClean="0"/>
              <a:t>we use these</a:t>
            </a:r>
            <a:r>
              <a:rPr lang="en-US" baseline="0" noProof="0" dirty="0" smtClean="0"/>
              <a:t> kernels</a:t>
            </a:r>
          </a:p>
          <a:p>
            <a:r>
              <a:rPr lang="en-US" baseline="0" noProof="0" dirty="0" smtClean="0"/>
              <a:t>in conjunction </a:t>
            </a:r>
            <a:r>
              <a:rPr lang="en-US" noProof="0" dirty="0" smtClean="0"/>
              <a:t>with a SVM classifier.</a:t>
            </a:r>
          </a:p>
          <a:p>
            <a:endParaRPr lang="en-US" noProof="0" dirty="0" smtClean="0"/>
          </a:p>
          <a:p>
            <a:r>
              <a:rPr lang="en-US" noProof="0" dirty="0" smtClean="0"/>
              <a:t>The</a:t>
            </a:r>
            <a:r>
              <a:rPr lang="en-US" baseline="0" noProof="0" dirty="0" smtClean="0"/>
              <a:t> c</a:t>
            </a:r>
            <a:r>
              <a:rPr lang="en-US" noProof="0" dirty="0" smtClean="0"/>
              <a:t>ombination, </a:t>
            </a:r>
            <a:r>
              <a:rPr lang="en-US" baseline="0" noProof="0" dirty="0" smtClean="0"/>
              <a:t>(click) in red here,</a:t>
            </a:r>
          </a:p>
          <a:p>
            <a:r>
              <a:rPr lang="en-US" noProof="0" dirty="0" smtClean="0"/>
              <a:t>improves over any kernel taken alone, (click) in yellow.</a:t>
            </a:r>
          </a:p>
          <a:p>
            <a:endParaRPr lang="en-US" noProof="0" dirty="0" smtClean="0"/>
          </a:p>
          <a:p>
            <a:r>
              <a:rPr lang="en-US" noProof="0" dirty="0" smtClean="0"/>
              <a:t>This shows that average statistics and temporal dependencies</a:t>
            </a:r>
          </a:p>
          <a:p>
            <a:r>
              <a:rPr lang="en-US" noProof="0" dirty="0" smtClean="0"/>
              <a:t>are indeed complementary for action recognition.</a:t>
            </a:r>
          </a:p>
          <a:p>
            <a:endParaRPr lang="en-US" noProof="0" dirty="0" smtClean="0"/>
          </a:p>
          <a:p>
            <a:r>
              <a:rPr lang="en-US" noProof="0" dirty="0" smtClean="0"/>
              <a:t>(click) Note that the performance of DME+DACO</a:t>
            </a:r>
          </a:p>
          <a:p>
            <a:r>
              <a:rPr lang="en-US" noProof="0" dirty="0" smtClean="0"/>
              <a:t>also</a:t>
            </a:r>
            <a:r>
              <a:rPr lang="en-US" baseline="0" noProof="0" dirty="0" smtClean="0"/>
              <a:t> compares favorably to the state of the art.</a:t>
            </a:r>
            <a:endParaRPr lang="en-US"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48</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49</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As I mentioned before, our focus is on real-world videos.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raises several interesting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First, real-world videos display a high degree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visual variety and complexity.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Therefore, we need to be able to recognize 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performed by any kind of actor in any kind of scene.</a:t>
            </a:r>
          </a:p>
          <a:p>
            <a:pPr marL="0" indent="0">
              <a:buFontTx/>
              <a:buNone/>
            </a:pPr>
            <a:endParaRPr lang="en-US" sz="1200" baseline="0" dirty="0" smtClean="0"/>
          </a:p>
          <a:p>
            <a:pPr marL="0" indent="0">
              <a:buFontTx/>
              <a:buNone/>
            </a:pPr>
            <a:r>
              <a:rPr lang="en-US" sz="1200" baseline="0" dirty="0" smtClean="0"/>
              <a:t>We also need to be able to deal with actions involving</a:t>
            </a:r>
          </a:p>
          <a:p>
            <a:pPr marL="0" indent="0">
              <a:buFontTx/>
              <a:buNone/>
            </a:pPr>
            <a:r>
              <a:rPr lang="en-US" sz="1200" baseline="0" dirty="0" smtClean="0"/>
              <a:t>complex motions of multiple limbs, people, objects,</a:t>
            </a:r>
          </a:p>
          <a:p>
            <a:pPr marL="0" indent="0">
              <a:buFontTx/>
              <a:buNone/>
            </a:pPr>
            <a:r>
              <a:rPr lang="en-US" sz="1200" baseline="0" dirty="0" smtClean="0"/>
              <a:t>and the camera itself.</a:t>
            </a:r>
          </a:p>
          <a:p>
            <a:pPr marL="0" indent="0">
              <a:buFontTx/>
              <a:buNone/>
            </a:pPr>
            <a:endParaRPr lang="en-US" sz="1200" baseline="0" dirty="0" smtClean="0"/>
          </a:p>
          <a:p>
            <a:pPr marL="0" indent="0">
              <a:buFontTx/>
              <a:buNone/>
            </a:pPr>
            <a:r>
              <a:rPr lang="en-US" sz="1200" baseline="0" dirty="0" smtClean="0"/>
              <a:t>Finally, we must also be able to recognize</a:t>
            </a:r>
          </a:p>
          <a:p>
            <a:pPr marL="0" indent="0">
              <a:buFontTx/>
              <a:buNone/>
            </a:pPr>
            <a:r>
              <a:rPr lang="en-US" sz="1200" baseline="0" dirty="0" smtClean="0"/>
              <a:t>many different action categories in a large number of videos.</a:t>
            </a:r>
          </a:p>
          <a:p>
            <a:pPr marL="0" indent="0">
              <a:buFontTx/>
              <a:buNone/>
            </a:pPr>
            <a:endParaRPr lang="en-US" sz="1200" baseline="0" dirty="0" smtClean="0"/>
          </a:p>
          <a:p>
            <a:pPr marL="0" indent="0">
              <a:buFontTx/>
              <a:buNone/>
            </a:pPr>
            <a:r>
              <a:rPr lang="en-US" sz="1200" baseline="0" dirty="0" smtClean="0"/>
              <a:t>Researchers have introduced several video benchmarks</a:t>
            </a:r>
          </a:p>
          <a:p>
            <a:pPr marL="0" indent="0">
              <a:buFontTx/>
              <a:buNone/>
            </a:pPr>
            <a:r>
              <a:rPr lang="en-US" sz="1200" baseline="0" dirty="0" smtClean="0"/>
              <a:t>in order to quantitatively evaluate action recognition methods</a:t>
            </a:r>
          </a:p>
          <a:p>
            <a:pPr marL="0" indent="0">
              <a:buFontTx/>
              <a:buNone/>
            </a:pPr>
            <a:r>
              <a:rPr lang="en-US" sz="1200" baseline="0" dirty="0" smtClean="0"/>
              <a:t>with respect to these challenges.</a:t>
            </a:r>
            <a:endParaRPr lang="en-US" sz="120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Until now, I discussed</a:t>
            </a:r>
            <a:r>
              <a:rPr lang="en-US" baseline="0" noProof="0" dirty="0" smtClean="0"/>
              <a:t> </a:t>
            </a:r>
            <a:r>
              <a:rPr lang="en-US" noProof="0" dirty="0" smtClean="0"/>
              <a:t>only</a:t>
            </a:r>
            <a:r>
              <a:rPr lang="en-US" baseline="0" noProof="0" dirty="0" smtClean="0"/>
              <a:t> temporal aspects of simple actions.</a:t>
            </a:r>
          </a:p>
          <a:p>
            <a:endParaRPr lang="en-US" baseline="0" noProof="0" dirty="0" smtClean="0"/>
          </a:p>
          <a:p>
            <a:r>
              <a:rPr lang="en-US" baseline="0" noProof="0" dirty="0" smtClean="0"/>
              <a:t>In this third part, I will talk about the more complicated hierarchical structure of activities.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50</a:t>
            </a:fld>
            <a:endParaRPr lang="fr-FR"/>
          </a:p>
        </p:txBody>
      </p:sp>
    </p:spTree>
    <p:extLst>
      <p:ext uri="{BB962C8B-B14F-4D97-AF65-F5344CB8AC3E}">
        <p14:creationId xmlns:p14="http://schemas.microsoft.com/office/powerpoint/2010/main" val="1615812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(click)</a:t>
            </a:r>
            <a:r>
              <a:rPr lang="en-US" baseline="0" dirty="0" smtClean="0"/>
              <a:t> The problem is still about learning a supervised classifier of videos.</a:t>
            </a:r>
          </a:p>
          <a:p>
            <a:endParaRPr lang="en-US" baseline="0" dirty="0" smtClean="0"/>
          </a:p>
          <a:p>
            <a:r>
              <a:rPr lang="en-US" baseline="0" dirty="0" smtClean="0"/>
              <a:t>(click) However, this time we are interested in activities.</a:t>
            </a:r>
          </a:p>
          <a:p>
            <a:r>
              <a:rPr lang="en-US" baseline="0" dirty="0" smtClean="0"/>
              <a:t>By that, I mean more complex actions characterized by </a:t>
            </a:r>
            <a:r>
              <a:rPr lang="en-US" baseline="0" dirty="0" err="1" smtClean="0"/>
              <a:t>spatio</a:t>
            </a:r>
            <a:r>
              <a:rPr lang="en-US" baseline="0" dirty="0" smtClean="0"/>
              <a:t>-temporal relations between a variable number of parts.</a:t>
            </a:r>
          </a:p>
          <a:p>
            <a:endParaRPr lang="en-US" baseline="0" dirty="0" smtClean="0"/>
          </a:p>
          <a:p>
            <a:r>
              <a:rPr lang="en-US" baseline="0" dirty="0" smtClean="0"/>
              <a:t>(click) Our goal here, is to automatically identify these motion parts,</a:t>
            </a:r>
          </a:p>
          <a:p>
            <a:r>
              <a:rPr lang="en-US" baseline="0" dirty="0" smtClean="0"/>
              <a:t>And exploit both the contents and relations to improve recognition.</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51</a:t>
            </a:fld>
            <a:endParaRPr lang="fr-FR"/>
          </a:p>
        </p:txBody>
      </p:sp>
    </p:spTree>
    <p:extLst>
      <p:ext uri="{BB962C8B-B14F-4D97-AF65-F5344CB8AC3E}">
        <p14:creationId xmlns:p14="http://schemas.microsoft.com/office/powerpoint/2010/main" val="3137401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(click) The first step of our approach</a:t>
            </a:r>
            <a:r>
              <a:rPr lang="en-US" baseline="0" dirty="0" smtClean="0"/>
              <a:t> consists in representing the motion content of a video</a:t>
            </a:r>
          </a:p>
          <a:p>
            <a:r>
              <a:rPr lang="en-US" baseline="0" dirty="0" smtClean="0"/>
              <a:t>by extracting its dense </a:t>
            </a:r>
            <a:r>
              <a:rPr lang="en-US" baseline="0" dirty="0" err="1" smtClean="0"/>
              <a:t>tracklets</a:t>
            </a:r>
            <a:r>
              <a:rPr lang="en-US" baseline="0" dirty="0" smtClean="0"/>
              <a:t>, the same local point trajectories I described in the previous section.</a:t>
            </a:r>
          </a:p>
          <a:p>
            <a:endParaRPr lang="en-US" baseline="0" dirty="0" smtClean="0"/>
          </a:p>
          <a:p>
            <a:r>
              <a:rPr lang="en-US" baseline="0" dirty="0" smtClean="0"/>
              <a:t>(click) Then we introduce a hierarchical clustering algorithm in order to organize the set of </a:t>
            </a:r>
            <a:r>
              <a:rPr lang="en-US" baseline="0" dirty="0" err="1" smtClean="0"/>
              <a:t>tracklets</a:t>
            </a:r>
            <a:r>
              <a:rPr lang="en-US" baseline="0" dirty="0" smtClean="0"/>
              <a:t> of a video.</a:t>
            </a:r>
          </a:p>
          <a:p>
            <a:endParaRPr lang="en-US" baseline="0" dirty="0" smtClean="0"/>
          </a:p>
          <a:p>
            <a:r>
              <a:rPr lang="en-US" baseline="0" dirty="0" smtClean="0"/>
              <a:t>(click) Finally, we propose a kernel on tree-structured activity models</a:t>
            </a:r>
          </a:p>
          <a:p>
            <a:r>
              <a:rPr lang="en-US" baseline="0" dirty="0" smtClean="0"/>
              <a:t>that can be used in conjunction with standard classifiers.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52</a:t>
            </a:fld>
            <a:endParaRPr lang="fr-FR"/>
          </a:p>
        </p:txBody>
      </p:sp>
    </p:spTree>
    <p:extLst>
      <p:ext uri="{BB962C8B-B14F-4D97-AF65-F5344CB8AC3E}">
        <p14:creationId xmlns:p14="http://schemas.microsoft.com/office/powerpoint/2010/main" val="18762851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(click)</a:t>
            </a:r>
            <a:r>
              <a:rPr lang="en-US" baseline="0" noProof="0" dirty="0" smtClean="0"/>
              <a:t> Just like a lot of prior work, we rely on short trajectories and their relations in order to build better action models.</a:t>
            </a:r>
          </a:p>
          <a:p>
            <a:endParaRPr lang="en-US" baseline="0" noProof="0" dirty="0" smtClean="0"/>
          </a:p>
          <a:p>
            <a:r>
              <a:rPr lang="en-US" baseline="0" noProof="0" dirty="0" smtClean="0"/>
              <a:t>(click) Contrary to probabilistic graphical models,</a:t>
            </a:r>
          </a:p>
          <a:p>
            <a:r>
              <a:rPr lang="en-US" baseline="0" noProof="0" dirty="0" smtClean="0"/>
              <a:t>we use a more direct discriminative approach based on kernels.</a:t>
            </a:r>
          </a:p>
          <a:p>
            <a:endParaRPr lang="en-US" baseline="0" noProof="0" dirty="0" smtClean="0"/>
          </a:p>
          <a:p>
            <a:r>
              <a:rPr lang="en-US" baseline="0" noProof="0" dirty="0" smtClean="0"/>
              <a:t>(click) Finally, we also differ from existing latent part-based models</a:t>
            </a:r>
          </a:p>
          <a:p>
            <a:r>
              <a:rPr lang="en-US" baseline="0" noProof="0" dirty="0" smtClean="0"/>
              <a:t>in that we allow for a variable number of video-specific parts.</a:t>
            </a:r>
          </a:p>
          <a:p>
            <a:endParaRPr lang="en-US" baseline="0" noProof="0" dirty="0" smtClean="0"/>
          </a:p>
          <a:p>
            <a:r>
              <a:rPr lang="en-US" baseline="0" noProof="0" dirty="0" smtClean="0"/>
              <a:t>In our experiments, we are going to compare our approach with these different methods.</a:t>
            </a:r>
            <a:endParaRPr lang="en-US" noProof="0"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53</a:t>
            </a:fld>
            <a:endParaRPr lang="fr-FR"/>
          </a:p>
        </p:txBody>
      </p:sp>
    </p:spTree>
    <p:extLst>
      <p:ext uri="{BB962C8B-B14F-4D97-AF65-F5344CB8AC3E}">
        <p14:creationId xmlns:p14="http://schemas.microsoft.com/office/powerpoint/2010/main" val="3152522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 step of our method is the extraction</a:t>
            </a:r>
            <a:r>
              <a:rPr lang="en-US" baseline="0" dirty="0" smtClean="0"/>
              <a:t> of motion features.</a:t>
            </a:r>
            <a:endParaRPr lang="en-US" dirty="0" smtClean="0"/>
          </a:p>
          <a:p>
            <a:endParaRPr lang="en-US" dirty="0" smtClean="0"/>
          </a:p>
          <a:p>
            <a:r>
              <a:rPr lang="en-US" dirty="0" smtClean="0"/>
              <a:t>(click) Here</a:t>
            </a:r>
            <a:r>
              <a:rPr lang="en-US" baseline="0" dirty="0" smtClean="0"/>
              <a:t> is an example of a pole-vaulting video from the Olympic Sports dataset.</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54</a:t>
            </a:fld>
            <a:endParaRPr lang="fr-FR"/>
          </a:p>
        </p:txBody>
      </p:sp>
    </p:spTree>
    <p:extLst>
      <p:ext uri="{BB962C8B-B14F-4D97-AF65-F5344CB8AC3E}">
        <p14:creationId xmlns:p14="http://schemas.microsoft.com/office/powerpoint/2010/main" val="2492104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Here</a:t>
            </a:r>
            <a:r>
              <a:rPr lang="en-US" baseline="0" dirty="0" smtClean="0"/>
              <a:t> are the dense </a:t>
            </a:r>
            <a:r>
              <a:rPr lang="en-US" baseline="0" dirty="0" err="1" smtClean="0"/>
              <a:t>tracklets</a:t>
            </a:r>
            <a:r>
              <a:rPr lang="en-US" baseline="0" dirty="0" smtClean="0"/>
              <a:t> that we use to represent the motion content of this video.</a:t>
            </a:r>
          </a:p>
          <a:p>
            <a:endParaRPr lang="en-US" baseline="0" dirty="0" smtClean="0"/>
          </a:p>
          <a:p>
            <a:r>
              <a:rPr lang="en-US" baseline="0" dirty="0" smtClean="0"/>
              <a:t>(replay) As you can see, many trajectories lie on the background and correspond only to the camera movement,</a:t>
            </a:r>
          </a:p>
          <a:p>
            <a:r>
              <a:rPr lang="en-US" baseline="0" dirty="0" smtClean="0"/>
              <a:t>Not the movement of the athlete.</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55</a:t>
            </a:fld>
            <a:endParaRPr lang="fr-FR"/>
          </a:p>
        </p:txBody>
      </p:sp>
    </p:spTree>
    <p:extLst>
      <p:ext uri="{BB962C8B-B14F-4D97-AF65-F5344CB8AC3E}">
        <p14:creationId xmlns:p14="http://schemas.microsoft.com/office/powerpoint/2010/main" val="3914374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Therefore,</a:t>
            </a:r>
            <a:r>
              <a:rPr lang="en-US" baseline="0" dirty="0" smtClean="0"/>
              <a:t> we apply a first pre-processing step,</a:t>
            </a:r>
          </a:p>
          <a:p>
            <a:r>
              <a:rPr lang="en-US" baseline="0" dirty="0" smtClean="0"/>
              <a:t>which consists in compensating the motion of the camera.</a:t>
            </a:r>
          </a:p>
          <a:p>
            <a:endParaRPr lang="en-US" baseline="0" dirty="0" smtClean="0"/>
          </a:p>
          <a:p>
            <a:r>
              <a:rPr lang="en-US" baseline="0" dirty="0" smtClean="0"/>
              <a:t>This is done automatically using stitching techniques.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(replay) In this transformed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moving objects in the 2D image plane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correspond only to the moving objects in the real 3D world.</a:t>
            </a:r>
            <a:endParaRPr lang="en-US"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56</a:t>
            </a:fld>
            <a:endParaRPr lang="fr-FR"/>
          </a:p>
        </p:txBody>
      </p:sp>
    </p:spTree>
    <p:extLst>
      <p:ext uri="{BB962C8B-B14F-4D97-AF65-F5344CB8AC3E}">
        <p14:creationId xmlns:p14="http://schemas.microsoft.com/office/powerpoint/2010/main" val="3244755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Consequently,</a:t>
            </a:r>
            <a:r>
              <a:rPr lang="en-US" baseline="0" dirty="0" smtClean="0"/>
              <a:t> when we extract our dense </a:t>
            </a:r>
            <a:r>
              <a:rPr lang="en-US" baseline="0" dirty="0" err="1" smtClean="0"/>
              <a:t>tracklets</a:t>
            </a:r>
            <a:r>
              <a:rPr lang="en-US" baseline="0" dirty="0" smtClean="0"/>
              <a:t> on this video,</a:t>
            </a:r>
          </a:p>
          <a:p>
            <a:r>
              <a:rPr lang="en-US" baseline="0" dirty="0" smtClean="0"/>
              <a:t>we describe only the “true motion” of the actors in the video.</a:t>
            </a:r>
          </a:p>
          <a:p>
            <a:endParaRPr lang="en-US" baseline="0" dirty="0" smtClean="0"/>
          </a:p>
          <a:p>
            <a:r>
              <a:rPr lang="en-US" baseline="0" dirty="0" smtClean="0"/>
              <a:t>(TRANSITION)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I said, our goal is to organize the set of all </a:t>
            </a:r>
            <a:r>
              <a:rPr lang="en-US" dirty="0" err="1" smtClean="0"/>
              <a:t>tracklets</a:t>
            </a:r>
            <a:r>
              <a:rPr lang="en-US" dirty="0" smtClean="0"/>
              <a:t> of a video.</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57</a:t>
            </a:fld>
            <a:endParaRPr lang="fr-FR"/>
          </a:p>
        </p:txBody>
      </p:sp>
    </p:spTree>
    <p:extLst>
      <p:ext uri="{BB962C8B-B14F-4D97-AF65-F5344CB8AC3E}">
        <p14:creationId xmlns:p14="http://schemas.microsoft.com/office/powerpoint/2010/main" val="3307473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We propose a hierarchical divisive clustering algorithm</a:t>
            </a:r>
            <a:endParaRPr lang="en-US" baseline="0" dirty="0" smtClean="0"/>
          </a:p>
          <a:p>
            <a:r>
              <a:rPr lang="en-US" baseline="0" dirty="0" smtClean="0"/>
              <a:t>that works by recursively bi-partitioning</a:t>
            </a:r>
          </a:p>
          <a:p>
            <a:r>
              <a:rPr lang="en-US" baseline="0" dirty="0" smtClean="0"/>
              <a:t>the set of </a:t>
            </a:r>
            <a:r>
              <a:rPr lang="en-US" baseline="0" dirty="0" err="1" smtClean="0"/>
              <a:t>tracklets</a:t>
            </a:r>
            <a:r>
              <a:rPr lang="en-US" baseline="0" dirty="0" smtClean="0"/>
              <a:t> of a video.</a:t>
            </a:r>
          </a:p>
          <a:p>
            <a:endParaRPr lang="en-US" baseline="0" dirty="0" smtClean="0"/>
          </a:p>
          <a:p>
            <a:r>
              <a:rPr lang="en-US" baseline="0" dirty="0" smtClean="0"/>
              <a:t>We use a greedy top-down approach</a:t>
            </a:r>
          </a:p>
          <a:p>
            <a:r>
              <a:rPr lang="en-US" baseline="0" dirty="0" smtClean="0"/>
              <a:t>that starts from the set of all </a:t>
            </a:r>
            <a:r>
              <a:rPr lang="en-US" baseline="0" dirty="0" err="1" smtClean="0"/>
              <a:t>tracklets</a:t>
            </a:r>
            <a:r>
              <a:rPr lang="en-US" baseline="0" dirty="0" smtClean="0"/>
              <a:t>,</a:t>
            </a:r>
          </a:p>
          <a:p>
            <a:r>
              <a:rPr lang="en-US" baseline="0" dirty="0" smtClean="0"/>
              <a:t>and stops when splitting a sub-set of </a:t>
            </a:r>
            <a:r>
              <a:rPr lang="en-US" baseline="0" dirty="0" err="1" smtClean="0"/>
              <a:t>tracklets</a:t>
            </a:r>
            <a:endParaRPr lang="en-US" baseline="0" dirty="0" smtClean="0"/>
          </a:p>
          <a:p>
            <a:r>
              <a:rPr lang="en-US" baseline="0" dirty="0" smtClean="0"/>
              <a:t>does not yield a lower cost,</a:t>
            </a:r>
          </a:p>
          <a:p>
            <a:r>
              <a:rPr lang="en-US" baseline="0" dirty="0" smtClean="0"/>
              <a:t>which I will describe later.</a:t>
            </a:r>
          </a:p>
          <a:p>
            <a:endParaRPr lang="en-US" baseline="0" dirty="0" smtClean="0"/>
          </a:p>
          <a:p>
            <a:r>
              <a:rPr lang="en-US" baseline="0" dirty="0" smtClean="0"/>
              <a:t>The hierarchical structure we obtain is called</a:t>
            </a:r>
          </a:p>
          <a:p>
            <a:r>
              <a:rPr lang="en-US" baseline="0" dirty="0" smtClean="0"/>
              <a:t>a cluster-tree.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58</a:t>
            </a:fld>
            <a:endParaRPr lang="fr-FR"/>
          </a:p>
        </p:txBody>
      </p:sp>
    </p:spTree>
    <p:extLst>
      <p:ext uri="{BB962C8B-B14F-4D97-AF65-F5344CB8AC3E}">
        <p14:creationId xmlns:p14="http://schemas.microsoft.com/office/powerpoint/2010/main" val="4139963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Our</a:t>
            </a:r>
            <a:r>
              <a:rPr lang="en-US" baseline="0" dirty="0" smtClean="0"/>
              <a:t> algorithm is based on spectral clustering.</a:t>
            </a:r>
          </a:p>
          <a:p>
            <a:endParaRPr lang="en-US" baseline="0" dirty="0" smtClean="0"/>
          </a:p>
          <a:p>
            <a:r>
              <a:rPr lang="en-US" baseline="0" dirty="0" smtClean="0"/>
              <a:t>(click) First, we project all the </a:t>
            </a:r>
            <a:r>
              <a:rPr lang="en-US" baseline="0" dirty="0" err="1" smtClean="0"/>
              <a:t>tracklets</a:t>
            </a:r>
            <a:r>
              <a:rPr lang="en-US" baseline="0" dirty="0" smtClean="0"/>
              <a:t> of a video</a:t>
            </a:r>
          </a:p>
          <a:p>
            <a:r>
              <a:rPr lang="en-US" baseline="0" dirty="0" smtClean="0"/>
              <a:t>on a spectral embedding E (laser).</a:t>
            </a:r>
          </a:p>
          <a:p>
            <a:r>
              <a:rPr lang="en-US" baseline="0" dirty="0" smtClean="0"/>
              <a:t>Here each row is a </a:t>
            </a:r>
            <a:r>
              <a:rPr lang="en-US" baseline="0" dirty="0" err="1" smtClean="0"/>
              <a:t>tracklet</a:t>
            </a:r>
            <a:r>
              <a:rPr lang="en-US" baseline="0" dirty="0" smtClean="0"/>
              <a:t>.</a:t>
            </a:r>
          </a:p>
          <a:p>
            <a:endParaRPr lang="en-US" baseline="0" dirty="0" smtClean="0"/>
          </a:p>
          <a:p>
            <a:r>
              <a:rPr lang="en-US" baseline="0" dirty="0" smtClean="0"/>
              <a:t>As the number of </a:t>
            </a:r>
            <a:r>
              <a:rPr lang="en-US" baseline="0" dirty="0" err="1" smtClean="0"/>
              <a:t>tracklets</a:t>
            </a:r>
            <a:r>
              <a:rPr lang="en-US" baseline="0" dirty="0" smtClean="0"/>
              <a:t> can be as high</a:t>
            </a:r>
          </a:p>
          <a:p>
            <a:r>
              <a:rPr lang="en-US" baseline="0" dirty="0" smtClean="0"/>
              <a:t>as 1 million per video, we need an efficient solution to compute E.</a:t>
            </a:r>
          </a:p>
          <a:p>
            <a:endParaRPr lang="en-US" baseline="0" dirty="0" smtClean="0"/>
          </a:p>
          <a:p>
            <a:r>
              <a:rPr lang="en-US" baseline="0" dirty="0" smtClean="0"/>
              <a:t>In practice, we rely on the Nystrom approximation.</a:t>
            </a:r>
          </a:p>
          <a:p>
            <a:r>
              <a:rPr lang="en-US" baseline="0" dirty="0" smtClean="0"/>
              <a:t>It allows us to compute an approximate embedding E</a:t>
            </a:r>
          </a:p>
          <a:p>
            <a:r>
              <a:rPr lang="en-US" baseline="0" dirty="0" smtClean="0"/>
              <a:t>using only a small subset of the </a:t>
            </a:r>
            <a:r>
              <a:rPr lang="en-US" baseline="0" dirty="0" err="1" smtClean="0"/>
              <a:t>tracklets</a:t>
            </a:r>
            <a:r>
              <a:rPr lang="en-US" baseline="0" dirty="0" smtClean="0"/>
              <a:t>.</a:t>
            </a:r>
          </a:p>
          <a:p>
            <a:endParaRPr lang="en-US" baseline="0" dirty="0" smtClean="0"/>
          </a:p>
          <a:p>
            <a:r>
              <a:rPr lang="en-US" baseline="0" dirty="0" smtClean="0"/>
              <a:t>(click) As Shi and Malik showed,</a:t>
            </a:r>
          </a:p>
          <a:p>
            <a:r>
              <a:rPr lang="en-US" baseline="0" dirty="0" err="1" smtClean="0"/>
              <a:t>thresholding</a:t>
            </a:r>
            <a:r>
              <a:rPr lang="en-US" baseline="0" dirty="0" smtClean="0"/>
              <a:t> along the dimensions of this embedding,</a:t>
            </a:r>
          </a:p>
          <a:p>
            <a:r>
              <a:rPr lang="en-US" baseline="0" dirty="0" smtClean="0"/>
              <a:t>is a principled way to bi-partition the data,</a:t>
            </a:r>
          </a:p>
          <a:p>
            <a:r>
              <a:rPr lang="en-US" baseline="0" dirty="0" smtClean="0"/>
              <a:t>as it solves a relaxation of the normalized cut problem.</a:t>
            </a:r>
          </a:p>
          <a:p>
            <a:endParaRPr lang="en-US" baseline="0" dirty="0" smtClean="0"/>
          </a:p>
          <a:p>
            <a:r>
              <a:rPr lang="en-US" baseline="0" dirty="0" smtClean="0"/>
              <a:t>So we can recursively threshold the data</a:t>
            </a:r>
          </a:p>
          <a:p>
            <a:r>
              <a:rPr lang="en-US" baseline="0" dirty="0" smtClean="0"/>
              <a:t>in order to create our hierarchical decomposition.</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59</a:t>
            </a:fld>
            <a:endParaRPr lang="fr-FR"/>
          </a:p>
        </p:txBody>
      </p:sp>
    </p:spTree>
    <p:extLst>
      <p:ext uri="{BB962C8B-B14F-4D97-AF65-F5344CB8AC3E}">
        <p14:creationId xmlns:p14="http://schemas.microsoft.com/office/powerpoint/2010/main" val="64859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t>One of the earliest recognition</a:t>
            </a:r>
            <a:r>
              <a:rPr lang="en-US" sz="1200" baseline="0" dirty="0" smtClean="0"/>
              <a:t> benchmarks is</a:t>
            </a:r>
            <a:r>
              <a:rPr lang="en-US" sz="1200" dirty="0" smtClean="0"/>
              <a:t> the KTH dataset.</a:t>
            </a:r>
          </a:p>
          <a:p>
            <a:endParaRPr lang="en-US" sz="1200" dirty="0" smtClean="0"/>
          </a:p>
          <a:p>
            <a:r>
              <a:rPr lang="en-US" sz="1200" dirty="0" smtClean="0"/>
              <a:t>(click) It consists of a small</a:t>
            </a:r>
            <a:r>
              <a:rPr lang="en-US" sz="1200" baseline="0" dirty="0" smtClean="0"/>
              <a:t> number of action categories</a:t>
            </a:r>
          </a:p>
          <a:p>
            <a:r>
              <a:rPr lang="en-US" sz="1200" baseline="0" dirty="0" smtClean="0"/>
              <a:t>and controlled video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Note that the colored area measures the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overall complexity of the dataset.</a:t>
            </a:r>
          </a:p>
          <a:p>
            <a:endParaRPr lang="en-US" sz="1200" baseline="0" dirty="0" smtClean="0"/>
          </a:p>
          <a:p>
            <a:r>
              <a:rPr lang="en-US" sz="1200" baseline="0" dirty="0" smtClean="0"/>
              <a:t>Other similar benchmarks were proposed,</a:t>
            </a:r>
          </a:p>
          <a:p>
            <a:r>
              <a:rPr lang="en-US" sz="1200" baseline="0" dirty="0" smtClean="0"/>
              <a:t>but performance on these simple datasets has now reached its peak.</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(click)</a:t>
            </a:r>
            <a:r>
              <a:rPr lang="en-US" baseline="0" dirty="0" smtClean="0"/>
              <a:t> However, the choice of the threshold is often</a:t>
            </a:r>
          </a:p>
          <a:p>
            <a:r>
              <a:rPr lang="en-US" baseline="0" dirty="0" smtClean="0"/>
              <a:t>ambiguous and unstable.</a:t>
            </a:r>
          </a:p>
          <a:p>
            <a:endParaRPr lang="en-US" baseline="0" dirty="0" smtClean="0"/>
          </a:p>
          <a:p>
            <a:r>
              <a:rPr lang="en-US" baseline="0" dirty="0" smtClean="0"/>
              <a:t>(click) So we propose to use additional </a:t>
            </a:r>
            <a:r>
              <a:rPr lang="en-US" baseline="0" dirty="0" err="1" smtClean="0"/>
              <a:t>spatio</a:t>
            </a:r>
            <a:r>
              <a:rPr lang="en-US" baseline="0" dirty="0" smtClean="0"/>
              <a:t>-temporal information</a:t>
            </a:r>
          </a:p>
          <a:p>
            <a:r>
              <a:rPr lang="en-US" baseline="0" dirty="0" smtClean="0"/>
              <a:t>in order to find the best bi-partition among a set of candidate thresholds.</a:t>
            </a:r>
          </a:p>
          <a:p>
            <a:endParaRPr lang="en-US" baseline="0" dirty="0" smtClean="0"/>
          </a:p>
          <a:p>
            <a:r>
              <a:rPr lang="en-US" baseline="0" dirty="0" smtClean="0"/>
              <a:t>We measure the </a:t>
            </a:r>
            <a:r>
              <a:rPr lang="en-US" baseline="0" dirty="0" err="1" smtClean="0"/>
              <a:t>spatio</a:t>
            </a:r>
            <a:r>
              <a:rPr lang="en-US" baseline="0" dirty="0" smtClean="0"/>
              <a:t>-temporal inconsistency</a:t>
            </a:r>
          </a:p>
          <a:p>
            <a:r>
              <a:rPr lang="en-US" baseline="0" dirty="0" smtClean="0"/>
              <a:t>of a candidate bi-partition using a connectedness cost.</a:t>
            </a:r>
          </a:p>
          <a:p>
            <a:endParaRPr lang="en-US" baseline="0" dirty="0" smtClean="0"/>
          </a:p>
          <a:p>
            <a:r>
              <a:rPr lang="en-US" baseline="0" dirty="0" smtClean="0"/>
              <a:t>This cost is computed from the </a:t>
            </a:r>
            <a:r>
              <a:rPr lang="en-US" baseline="0" dirty="0" err="1" smtClean="0"/>
              <a:t>spatio</a:t>
            </a:r>
            <a:r>
              <a:rPr lang="en-US" baseline="0" dirty="0" smtClean="0"/>
              <a:t>-temporal</a:t>
            </a:r>
          </a:p>
          <a:p>
            <a:r>
              <a:rPr lang="en-US" baseline="0" dirty="0" smtClean="0"/>
              <a:t>k nearest neighbor graph of the </a:t>
            </a:r>
            <a:r>
              <a:rPr lang="en-US" baseline="0" dirty="0" err="1" smtClean="0"/>
              <a:t>tracklets</a:t>
            </a:r>
            <a:r>
              <a:rPr lang="en-US" baseline="0" dirty="0" smtClean="0"/>
              <a:t> of a video.</a:t>
            </a:r>
          </a:p>
          <a:p>
            <a:endParaRPr lang="en-US" baseline="0" dirty="0" smtClean="0"/>
          </a:p>
          <a:p>
            <a:r>
              <a:rPr lang="en-US" baseline="0" dirty="0" smtClean="0"/>
              <a:t>(click) Here is an example of a 2D projection of such a graph</a:t>
            </a:r>
          </a:p>
          <a:p>
            <a:r>
              <a:rPr lang="en-US" baseline="0" dirty="0" smtClean="0"/>
              <a:t>of a video from the Olympic Sports dataset.</a:t>
            </a:r>
          </a:p>
          <a:p>
            <a:endParaRPr lang="en-US" baseline="0" dirty="0"/>
          </a:p>
          <a:p>
            <a:r>
              <a:rPr lang="en-US" baseline="0" dirty="0" smtClean="0"/>
              <a:t>A point represents a </a:t>
            </a:r>
            <a:r>
              <a:rPr lang="en-US" baseline="0" dirty="0" err="1" smtClean="0"/>
              <a:t>tracklet</a:t>
            </a:r>
            <a:r>
              <a:rPr lang="en-US" baseline="0" dirty="0" smtClean="0"/>
              <a:t>,</a:t>
            </a:r>
          </a:p>
          <a:p>
            <a:r>
              <a:rPr lang="en-US" baseline="0" dirty="0" smtClean="0"/>
              <a:t>and two </a:t>
            </a:r>
            <a:r>
              <a:rPr lang="en-US" baseline="0" dirty="0" err="1" smtClean="0"/>
              <a:t>tracklets</a:t>
            </a:r>
            <a:r>
              <a:rPr lang="en-US" baseline="0" dirty="0" smtClean="0"/>
              <a:t> are linked together</a:t>
            </a:r>
          </a:p>
          <a:p>
            <a:r>
              <a:rPr lang="en-US" baseline="0" dirty="0" smtClean="0"/>
              <a:t>if they are neighbors in space-time.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60</a:t>
            </a:fld>
            <a:endParaRPr lang="fr-FR"/>
          </a:p>
        </p:txBody>
      </p:sp>
    </p:spTree>
    <p:extLst>
      <p:ext uri="{BB962C8B-B14F-4D97-AF65-F5344CB8AC3E}">
        <p14:creationId xmlns:p14="http://schemas.microsoft.com/office/powerpoint/2010/main" val="648597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Here is a bi-partition obtained by one</a:t>
            </a:r>
            <a:r>
              <a:rPr lang="en-US" baseline="0" dirty="0" smtClean="0"/>
              <a:t> of the candidate thresholds.</a:t>
            </a:r>
          </a:p>
          <a:p>
            <a:endParaRPr lang="en-US" baseline="0" dirty="0" smtClean="0"/>
          </a:p>
          <a:p>
            <a:r>
              <a:rPr lang="en-US" baseline="0" dirty="0" smtClean="0"/>
              <a:t>It’s a relatively bad bi-partition</a:t>
            </a:r>
          </a:p>
          <a:p>
            <a:r>
              <a:rPr lang="en-US" baseline="0" dirty="0" smtClean="0"/>
              <a:t>because the blue dots live in clearly disconnected areas</a:t>
            </a:r>
          </a:p>
          <a:p>
            <a:r>
              <a:rPr lang="en-US" baseline="0" dirty="0" smtClean="0"/>
              <a:t>of this </a:t>
            </a:r>
            <a:r>
              <a:rPr lang="en-US" baseline="0" dirty="0" err="1" smtClean="0"/>
              <a:t>spatio</a:t>
            </a:r>
            <a:r>
              <a:rPr lang="en-US" baseline="0" dirty="0" smtClean="0"/>
              <a:t>-temporal graph.</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61</a:t>
            </a:fld>
            <a:endParaRPr lang="fr-FR"/>
          </a:p>
        </p:txBody>
      </p:sp>
    </p:spTree>
    <p:extLst>
      <p:ext uri="{BB962C8B-B14F-4D97-AF65-F5344CB8AC3E}">
        <p14:creationId xmlns:p14="http://schemas.microsoft.com/office/powerpoint/2010/main" val="6485974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is captured by a high connectedness cost,</a:t>
            </a:r>
          </a:p>
          <a:p>
            <a:r>
              <a:rPr lang="en-US" dirty="0" smtClean="0"/>
              <a:t>which counts the number of connected components</a:t>
            </a:r>
          </a:p>
          <a:p>
            <a:r>
              <a:rPr lang="en-US" baseline="0" dirty="0" smtClean="0"/>
              <a:t>here, here … (point them out)</a:t>
            </a:r>
          </a:p>
          <a:p>
            <a:r>
              <a:rPr lang="en-US" baseline="0" dirty="0" smtClean="0"/>
              <a:t>in both the sub-graph of the blue </a:t>
            </a:r>
            <a:r>
              <a:rPr lang="en-US" baseline="0" dirty="0" err="1" smtClean="0"/>
              <a:t>tracklets</a:t>
            </a:r>
            <a:endParaRPr lang="en-US" baseline="0" dirty="0" smtClean="0"/>
          </a:p>
          <a:p>
            <a:r>
              <a:rPr lang="en-US" baseline="0" dirty="0" smtClean="0"/>
              <a:t>and the sub-graph of the red </a:t>
            </a:r>
            <a:r>
              <a:rPr lang="en-US" baseline="0" dirty="0" err="1" smtClean="0"/>
              <a:t>tracklets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62</a:t>
            </a:fld>
            <a:endParaRPr lang="fr-FR"/>
          </a:p>
        </p:txBody>
      </p:sp>
    </p:spTree>
    <p:extLst>
      <p:ext uri="{BB962C8B-B14F-4D97-AF65-F5344CB8AC3E}">
        <p14:creationId xmlns:p14="http://schemas.microsoft.com/office/powerpoint/2010/main" val="6485974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Here is the</a:t>
            </a:r>
            <a:r>
              <a:rPr lang="en-US" baseline="0" dirty="0" smtClean="0"/>
              <a:t> best</a:t>
            </a:r>
            <a:r>
              <a:rPr lang="en-US" dirty="0" smtClean="0"/>
              <a:t> bi-partition according to our algorithm.</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63</a:t>
            </a:fld>
            <a:endParaRPr lang="fr-FR"/>
          </a:p>
        </p:txBody>
      </p:sp>
    </p:spTree>
    <p:extLst>
      <p:ext uri="{BB962C8B-B14F-4D97-AF65-F5344CB8AC3E}">
        <p14:creationId xmlns:p14="http://schemas.microsoft.com/office/powerpoint/2010/main" val="6485974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Clearly, the cost is much lower here,</a:t>
            </a:r>
          </a:p>
          <a:p>
            <a:r>
              <a:rPr lang="en-US" dirty="0" smtClean="0"/>
              <a:t>as each partition has exactly one connected component.</a:t>
            </a:r>
          </a:p>
          <a:p>
            <a:endParaRPr lang="en-US" dirty="0" smtClean="0"/>
          </a:p>
          <a:p>
            <a:r>
              <a:rPr lang="en-US" baseline="0" dirty="0" smtClean="0"/>
              <a:t>(TRANSITION)</a:t>
            </a:r>
          </a:p>
          <a:p>
            <a:r>
              <a:rPr lang="en-US" dirty="0" smtClean="0"/>
              <a:t>So we use this clustering algorithm</a:t>
            </a:r>
            <a:r>
              <a:rPr lang="en-US" baseline="0" dirty="0" smtClean="0"/>
              <a:t> to obtain</a:t>
            </a:r>
          </a:p>
          <a:p>
            <a:r>
              <a:rPr lang="en-US" baseline="0" dirty="0" smtClean="0"/>
              <a:t>a</a:t>
            </a:r>
            <a:r>
              <a:rPr lang="en-US" dirty="0" smtClean="0"/>
              <a:t> hierarchical motion</a:t>
            </a:r>
            <a:r>
              <a:rPr lang="en-US" baseline="0" dirty="0" smtClean="0"/>
              <a:t> decomposition, our cluster tree.</a:t>
            </a:r>
          </a:p>
          <a:p>
            <a:endParaRPr lang="en-US" baseline="0" dirty="0" smtClean="0"/>
          </a:p>
          <a:p>
            <a:r>
              <a:rPr lang="en-US" baseline="0" dirty="0" smtClean="0"/>
              <a:t>How can we leverage this structure</a:t>
            </a:r>
          </a:p>
          <a:p>
            <a:r>
              <a:rPr lang="en-US" baseline="0" dirty="0" smtClean="0"/>
              <a:t>to represent activities?</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64</a:t>
            </a:fld>
            <a:endParaRPr lang="fr-FR"/>
          </a:p>
        </p:txBody>
      </p:sp>
    </p:spTree>
    <p:extLst>
      <p:ext uri="{BB962C8B-B14F-4D97-AF65-F5344CB8AC3E}">
        <p14:creationId xmlns:p14="http://schemas.microsoft.com/office/powerpoint/2010/main" val="648597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(click) First of all, we want to use the full hierarchy,</a:t>
            </a:r>
          </a:p>
          <a:p>
            <a:r>
              <a:rPr lang="en-US" dirty="0" smtClean="0"/>
              <a:t>the</a:t>
            </a:r>
            <a:r>
              <a:rPr lang="en-US" baseline="0" dirty="0" smtClean="0"/>
              <a:t> entire cluster-tree obtained with our algorithm:</a:t>
            </a:r>
          </a:p>
          <a:p>
            <a:r>
              <a:rPr lang="en-US" baseline="0" dirty="0" smtClean="0"/>
              <a:t>Both content, the nodes, and the relations, the edges.</a:t>
            </a:r>
            <a:endParaRPr lang="en-US" dirty="0" smtClean="0"/>
          </a:p>
          <a:p>
            <a:endParaRPr lang="en-US" dirty="0" smtClean="0"/>
          </a:p>
          <a:p>
            <a:r>
              <a:rPr lang="en-US" dirty="0" smtClean="0"/>
              <a:t>(click)</a:t>
            </a:r>
            <a:r>
              <a:rPr lang="en-US" baseline="0" dirty="0" smtClean="0"/>
              <a:t> </a:t>
            </a:r>
            <a:r>
              <a:rPr lang="en-US" dirty="0" smtClean="0"/>
              <a:t>not just the leaves,</a:t>
            </a:r>
          </a:p>
          <a:p>
            <a:r>
              <a:rPr lang="en-US" baseline="0" dirty="0" smtClean="0"/>
              <a:t>which often correspond to too small unrelated parts.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65</a:t>
            </a:fld>
            <a:endParaRPr lang="fr-FR"/>
          </a:p>
        </p:txBody>
      </p:sp>
    </p:spTree>
    <p:extLst>
      <p:ext uri="{BB962C8B-B14F-4D97-AF65-F5344CB8AC3E}">
        <p14:creationId xmlns:p14="http://schemas.microsoft.com/office/powerpoint/2010/main" val="30585400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(click) starting from the cluster-tree obtained</a:t>
            </a:r>
          </a:p>
          <a:p>
            <a:r>
              <a:rPr lang="en-US" dirty="0" smtClean="0"/>
              <a:t>by our hierarchical clustering algorithm</a:t>
            </a:r>
          </a:p>
          <a:p>
            <a:endParaRPr lang="en-US" dirty="0" smtClean="0"/>
          </a:p>
          <a:p>
            <a:r>
              <a:rPr lang="en-US" dirty="0" smtClean="0"/>
              <a:t>(click) we propose to build an</a:t>
            </a:r>
            <a:r>
              <a:rPr lang="en-US" baseline="0" dirty="0" smtClean="0"/>
              <a:t> activity model</a:t>
            </a:r>
          </a:p>
          <a:p>
            <a:r>
              <a:rPr lang="en-US" baseline="0" dirty="0" smtClean="0"/>
              <a:t>called the BOF-Tree.</a:t>
            </a:r>
          </a:p>
          <a:p>
            <a:endParaRPr lang="en-US" baseline="0" dirty="0" smtClean="0"/>
          </a:p>
          <a:p>
            <a:r>
              <a:rPr lang="en-US" baseline="0" dirty="0" smtClean="0"/>
              <a:t>It has the same structure as the cluster-tree,</a:t>
            </a:r>
          </a:p>
          <a:p>
            <a:r>
              <a:rPr lang="en-US" baseline="0" dirty="0" smtClean="0"/>
              <a:t>and each node, a cluster of </a:t>
            </a:r>
            <a:r>
              <a:rPr lang="en-US" baseline="0" dirty="0" err="1" smtClean="0"/>
              <a:t>tracklets</a:t>
            </a:r>
            <a:r>
              <a:rPr lang="en-US" baseline="0" dirty="0" smtClean="0"/>
              <a:t>,</a:t>
            </a:r>
          </a:p>
          <a:p>
            <a:r>
              <a:rPr lang="en-US" baseline="0" dirty="0" smtClean="0"/>
              <a:t>is represented by its bag-of-features, or BOF.</a:t>
            </a:r>
          </a:p>
          <a:p>
            <a:endParaRPr lang="en-US" baseline="0" dirty="0" smtClean="0"/>
          </a:p>
          <a:p>
            <a:r>
              <a:rPr lang="en-US" baseline="0" dirty="0" smtClean="0"/>
              <a:t>This tree of nested histograms has a nice additive property:</a:t>
            </a:r>
          </a:p>
          <a:p>
            <a:r>
              <a:rPr lang="en-US" baseline="0" dirty="0" smtClean="0"/>
              <a:t>the sum of two children, is equal to the histogram of their parent.</a:t>
            </a:r>
          </a:p>
          <a:p>
            <a:endParaRPr lang="en-US" baseline="0" dirty="0" smtClean="0"/>
          </a:p>
          <a:p>
            <a:r>
              <a:rPr lang="en-US" baseline="0" dirty="0" smtClean="0"/>
              <a:t>This stems directly from our bi-partitioning strategy.</a:t>
            </a:r>
          </a:p>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66</a:t>
            </a:fld>
            <a:endParaRPr lang="fr-FR"/>
          </a:p>
        </p:txBody>
      </p:sp>
    </p:spTree>
    <p:extLst>
      <p:ext uri="{BB962C8B-B14F-4D97-AF65-F5344CB8AC3E}">
        <p14:creationId xmlns:p14="http://schemas.microsoft.com/office/powerpoint/2010/main" val="419413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smtClean="0"/>
              <a:t>Each video is decomposed independently, has its own cluster-tree</a:t>
            </a:r>
          </a:p>
          <a:p>
            <a:r>
              <a:rPr lang="en-US" baseline="0" dirty="0" smtClean="0"/>
              <a:t>and therefore, comparing two BOF-Trees is not straightforward.</a:t>
            </a:r>
          </a:p>
          <a:p>
            <a:endParaRPr lang="en-US" baseline="0" dirty="0" smtClean="0"/>
          </a:p>
          <a:p>
            <a:r>
              <a:rPr lang="en-US" baseline="0" dirty="0" smtClean="0"/>
              <a:t>Indeed, these trees have no left-to-right ordering</a:t>
            </a:r>
          </a:p>
          <a:p>
            <a:r>
              <a:rPr lang="en-US" baseline="0" dirty="0" smtClean="0"/>
              <a:t>and they have a video-specific structure, depth, and number of nodes.</a:t>
            </a:r>
          </a:p>
          <a:p>
            <a:endParaRPr lang="en-US" baseline="0" dirty="0" smtClean="0"/>
          </a:p>
          <a:p>
            <a:r>
              <a:rPr lang="en-US" baseline="0" dirty="0" smtClean="0"/>
              <a:t>So how can we compare two unordered and variable-sized BOF-trees?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67</a:t>
            </a:fld>
            <a:endParaRPr lang="fr-FR"/>
          </a:p>
        </p:txBody>
      </p:sp>
    </p:spTree>
    <p:extLst>
      <p:ext uri="{BB962C8B-B14F-4D97-AF65-F5344CB8AC3E}">
        <p14:creationId xmlns:p14="http://schemas.microsoft.com/office/powerpoint/2010/main" val="4194135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 here, (click) we propose to approximate</a:t>
            </a:r>
            <a:r>
              <a:rPr lang="en-US" baseline="0" dirty="0" smtClean="0"/>
              <a:t> BOF-Trees</a:t>
            </a:r>
          </a:p>
          <a:p>
            <a:r>
              <a:rPr lang="en-US" baseline="0" dirty="0" smtClean="0"/>
              <a:t>by decomposing them</a:t>
            </a:r>
          </a:p>
          <a:p>
            <a:r>
              <a:rPr lang="en-US" baseline="0" dirty="0" smtClean="0"/>
              <a:t>and viewing them as a bag of their edges.</a:t>
            </a:r>
          </a:p>
          <a:p>
            <a:endParaRPr lang="en-US" baseline="0" dirty="0" smtClean="0"/>
          </a:p>
          <a:p>
            <a:r>
              <a:rPr lang="en-US" baseline="0" dirty="0" smtClean="0"/>
              <a:t>(click) We do the same for each video.</a:t>
            </a:r>
          </a:p>
          <a:p>
            <a:endParaRPr lang="en-US" baseline="0" dirty="0" smtClean="0"/>
          </a:p>
          <a:p>
            <a:r>
              <a:rPr lang="en-US" baseline="0" dirty="0" smtClean="0"/>
              <a:t>Then the problem is simplified,</a:t>
            </a:r>
          </a:p>
          <a:p>
            <a:r>
              <a:rPr lang="en-US" baseline="0" dirty="0" smtClean="0"/>
              <a:t>because now we only have to compare bags of edges.</a:t>
            </a:r>
          </a:p>
          <a:p>
            <a:endParaRPr lang="en-US" baseline="0" dirty="0" smtClean="0"/>
          </a:p>
          <a:p>
            <a:r>
              <a:rPr lang="en-US" baseline="0" dirty="0" smtClean="0"/>
              <a:t>Note that an edge is simply</a:t>
            </a:r>
          </a:p>
          <a:p>
            <a:r>
              <a:rPr lang="en-US" baseline="0" dirty="0" smtClean="0"/>
              <a:t>the concatenated histograms</a:t>
            </a:r>
          </a:p>
          <a:p>
            <a:r>
              <a:rPr lang="en-US" baseline="0" dirty="0" smtClean="0"/>
              <a:t>of the child and parent nodes.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68</a:t>
            </a:fld>
            <a:endParaRPr lang="fr-FR"/>
          </a:p>
        </p:txBody>
      </p:sp>
    </p:spTree>
    <p:extLst>
      <p:ext uri="{BB962C8B-B14F-4D97-AF65-F5344CB8AC3E}">
        <p14:creationId xmlns:p14="http://schemas.microsoft.com/office/powerpoint/2010/main" val="562164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(click) So to compare two BOF-Trees,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we propose the All Tree Edge Pairs kernel (or ATEP).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It consists in just computing the average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over all pairwise edge comparisons.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This kernel uses both the content and the structure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of each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(click) What’s interesting, is that it’s actually an approximation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of depth one of the well-known all-sub-trees kernel.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This is proved in the 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by relying on the additive property of the BOF-Trees.</a:t>
            </a:r>
            <a:endParaRPr lang="en-US" sz="1100" dirty="0" smtClean="0">
              <a:solidFill>
                <a:schemeClr val="bg1">
                  <a:lumMod val="50000"/>
                </a:schemeClr>
              </a:solidFill>
            </a:endParaRP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69</a:t>
            </a:fld>
            <a:endParaRPr lang="fr-FR"/>
          </a:p>
        </p:txBody>
      </p:sp>
    </p:spTree>
    <p:extLst>
      <p:ext uri="{BB962C8B-B14F-4D97-AF65-F5344CB8AC3E}">
        <p14:creationId xmlns:p14="http://schemas.microsoft.com/office/powerpoint/2010/main" val="56216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Therefore, the</a:t>
            </a:r>
            <a:r>
              <a:rPr lang="en-US" sz="1200" baseline="0" dirty="0" smtClean="0"/>
              <a:t> research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has moved to more complex videos and actions,</a:t>
            </a:r>
          </a:p>
          <a:p>
            <a:r>
              <a:rPr lang="en-US" sz="1200" dirty="0" smtClean="0"/>
              <a:t>like</a:t>
            </a:r>
            <a:r>
              <a:rPr lang="en-US" sz="1200" baseline="0" dirty="0" smtClean="0"/>
              <a:t> YouTube videos.</a:t>
            </a:r>
          </a:p>
          <a:p>
            <a:endParaRPr lang="en-US" sz="1200" baseline="0" dirty="0" smtClean="0"/>
          </a:p>
          <a:p>
            <a:r>
              <a:rPr lang="en-US" sz="1200" baseline="0" dirty="0" smtClean="0"/>
              <a:t>(click) As you noticed, there are compression artifacts</a:t>
            </a:r>
          </a:p>
          <a:p>
            <a:r>
              <a:rPr lang="en-US" sz="1200" baseline="0" dirty="0" smtClean="0"/>
              <a:t>and other sources of visual complexity</a:t>
            </a:r>
          </a:p>
          <a:p>
            <a:r>
              <a:rPr lang="en-US" sz="1200" baseline="0" dirty="0" smtClean="0"/>
              <a:t>that makes it difficult to recognize actions in those videos.</a:t>
            </a:r>
            <a:endParaRPr lang="en-US" sz="120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conducted experiments</a:t>
            </a:r>
            <a:r>
              <a:rPr lang="en-US" baseline="0" dirty="0" smtClean="0"/>
              <a:t> on two complex activity classification datasets.</a:t>
            </a:r>
            <a:endParaRPr lang="en-US" dirty="0" smtClean="0"/>
          </a:p>
          <a:p>
            <a:endParaRPr lang="en-US" dirty="0" smtClean="0"/>
          </a:p>
          <a:p>
            <a:r>
              <a:rPr lang="en-US" dirty="0" smtClean="0"/>
              <a:t>The High Five benchmark, which contains four types of interactions</a:t>
            </a:r>
            <a:r>
              <a:rPr lang="en-US" baseline="0" dirty="0" smtClean="0"/>
              <a:t> involving multiple persons.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70</a:t>
            </a:fld>
            <a:endParaRPr lang="fr-FR"/>
          </a:p>
        </p:txBody>
      </p:sp>
    </p:spTree>
    <p:extLst>
      <p:ext uri="{BB962C8B-B14F-4D97-AF65-F5344CB8AC3E}">
        <p14:creationId xmlns:p14="http://schemas.microsoft.com/office/powerpoint/2010/main" val="3666331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Olympic Sports dataset, which contains 16 kinds of complex sport activities.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71</a:t>
            </a:fld>
            <a:endParaRPr lang="fr-FR"/>
          </a:p>
        </p:txBody>
      </p:sp>
    </p:spTree>
    <p:extLst>
      <p:ext uri="{BB962C8B-B14F-4D97-AF65-F5344CB8AC3E}">
        <p14:creationId xmlns:p14="http://schemas.microsoft.com/office/powerpoint/2010/main" val="1481120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smtClean="0"/>
              <a:t>AP for </a:t>
            </a:r>
            <a:r>
              <a:rPr lang="en-US" baseline="0" dirty="0" err="1" smtClean="0"/>
              <a:t>highfive</a:t>
            </a:r>
            <a:r>
              <a:rPr lang="en-US" baseline="0" dirty="0" smtClean="0"/>
              <a:t>, ACC for Olympics. </a:t>
            </a:r>
            <a:r>
              <a:rPr lang="en-US" dirty="0" smtClean="0"/>
              <a:t>(click) Our method is in red.</a:t>
            </a:r>
          </a:p>
          <a:p>
            <a:r>
              <a:rPr lang="en-US" dirty="0" smtClean="0"/>
              <a:t>SDT</a:t>
            </a:r>
            <a:r>
              <a:rPr lang="en-US" baseline="0" dirty="0" smtClean="0"/>
              <a:t> Tree stands for BOF-Trees obtained with our Spectral Divisive </a:t>
            </a:r>
            <a:r>
              <a:rPr lang="en-US" baseline="0" dirty="0" err="1" smtClean="0"/>
              <a:t>Thresholding</a:t>
            </a:r>
            <a:r>
              <a:rPr lang="en-US" baseline="0" dirty="0" smtClean="0"/>
              <a:t> algorithm. ATEP is our all tree edge pair kernel.</a:t>
            </a:r>
          </a:p>
          <a:p>
            <a:endParaRPr lang="en-US" baseline="0" dirty="0" smtClean="0"/>
          </a:p>
          <a:p>
            <a:r>
              <a:rPr lang="en-US" baseline="0" dirty="0" smtClean="0"/>
              <a:t>First of all, notice that we outperform the state of the art (click).</a:t>
            </a:r>
          </a:p>
          <a:p>
            <a:r>
              <a:rPr lang="en-US" baseline="0" dirty="0" smtClean="0"/>
              <a:t>Note that, in general, these methods use more structure information than we do, for instance, spatial relations between parts.</a:t>
            </a:r>
          </a:p>
          <a:p>
            <a:r>
              <a:rPr lang="en-US" baseline="0" dirty="0" smtClean="0"/>
              <a:t>However, as our method focuses only on hierarchical structure, it is more robust and does a better job at modeling intra-class variability.</a:t>
            </a:r>
          </a:p>
          <a:p>
            <a:endParaRPr lang="en-US" baseline="0" dirty="0" smtClean="0"/>
          </a:p>
          <a:p>
            <a:r>
              <a:rPr lang="en-US" baseline="0" dirty="0" smtClean="0"/>
              <a:t>(click) Our hierarchical approach also outperforms unstructured baselines based on BOF,</a:t>
            </a:r>
          </a:p>
          <a:p>
            <a:r>
              <a:rPr lang="en-US" baseline="0" dirty="0" smtClean="0"/>
              <a:t>(click) and flat structured baselines that compare sets of unrelated parts obtained by non-hierarchical clustering algorithms like k-means.</a:t>
            </a:r>
          </a:p>
          <a:p>
            <a:endParaRPr lang="en-US" baseline="0" dirty="0" smtClean="0"/>
          </a:p>
          <a:p>
            <a:r>
              <a:rPr lang="en-US" baseline="0" dirty="0" smtClean="0"/>
              <a:t>(click) Finally, we also show that the BOF-Trees obtained with our Spectral Divisive </a:t>
            </a:r>
            <a:r>
              <a:rPr lang="en-US" baseline="0" dirty="0" err="1" smtClean="0"/>
              <a:t>Thresholding</a:t>
            </a:r>
            <a:r>
              <a:rPr lang="en-US" baseline="0" dirty="0" smtClean="0"/>
              <a:t> algorithm are better activity models than BOF-Trees obtained with an alternative hierarchical clustering algorithm.</a:t>
            </a:r>
          </a:p>
          <a:p>
            <a:endParaRPr lang="en-US" baseline="0" dirty="0" smtClean="0"/>
          </a:p>
          <a:p>
            <a:endParaRPr lang="en-US" baseline="0" dirty="0" smtClean="0"/>
          </a:p>
          <a:p>
            <a:endParaRPr lang="en-US" baseline="0" dirty="0" smtClean="0"/>
          </a:p>
          <a:p>
            <a:r>
              <a:rPr lang="en-US" baseline="0" dirty="0" smtClean="0"/>
              <a:t>- Patron-Perez et al. (laser) use interaction-specific structured learning.</a:t>
            </a:r>
          </a:p>
          <a:p>
            <a:r>
              <a:rPr lang="en-US" baseline="0" dirty="0" smtClean="0"/>
              <a:t>- </a:t>
            </a:r>
            <a:r>
              <a:rPr lang="en-US" baseline="0" dirty="0" err="1" smtClean="0"/>
              <a:t>Niebles</a:t>
            </a:r>
            <a:r>
              <a:rPr lang="en-US" baseline="0" dirty="0" smtClean="0"/>
              <a:t> et al (laser) use a latent SVM approach</a:t>
            </a:r>
          </a:p>
          <a:p>
            <a:r>
              <a:rPr lang="en-US" baseline="0" dirty="0" smtClean="0"/>
              <a:t>- </a:t>
            </a:r>
            <a:r>
              <a:rPr lang="en-US" baseline="0" dirty="0" err="1" smtClean="0"/>
              <a:t>Brendel</a:t>
            </a:r>
            <a:r>
              <a:rPr lang="en-US" baseline="0" dirty="0" smtClean="0"/>
              <a:t> &amp; </a:t>
            </a:r>
            <a:r>
              <a:rPr lang="en-US" baseline="0" dirty="0" err="1" smtClean="0"/>
              <a:t>Todorovic</a:t>
            </a:r>
            <a:r>
              <a:rPr lang="en-US" baseline="0" dirty="0" smtClean="0"/>
              <a:t> (laser) use video segmentation and </a:t>
            </a:r>
            <a:r>
              <a:rPr lang="en-US" baseline="0" dirty="0" err="1" smtClean="0"/>
              <a:t>spatio</a:t>
            </a:r>
            <a:r>
              <a:rPr lang="en-US" baseline="0" dirty="0" smtClean="0"/>
              <a:t>-temporal graphical models.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72</a:t>
            </a:fld>
            <a:endParaRPr lang="fr-FR"/>
          </a:p>
        </p:txBody>
      </p:sp>
    </p:spTree>
    <p:extLst>
      <p:ext uri="{BB962C8B-B14F-4D97-AF65-F5344CB8AC3E}">
        <p14:creationId xmlns:p14="http://schemas.microsoft.com/office/powerpoint/2010/main" val="40012819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73</a:t>
            </a:fld>
            <a:endParaRPr lang="fr-FR"/>
          </a:p>
        </p:txBody>
      </p:sp>
    </p:spTree>
    <p:extLst>
      <p:ext uri="{BB962C8B-B14F-4D97-AF65-F5344CB8AC3E}">
        <p14:creationId xmlns:p14="http://schemas.microsoft.com/office/powerpoint/2010/main" val="4001281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74</a:t>
            </a:fld>
            <a:endParaRPr lang="fr-FR"/>
          </a:p>
        </p:txBody>
      </p:sp>
    </p:spTree>
    <p:extLst>
      <p:ext uri="{BB962C8B-B14F-4D97-AF65-F5344CB8AC3E}">
        <p14:creationId xmlns:p14="http://schemas.microsoft.com/office/powerpoint/2010/main" val="16158120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75</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76</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77</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smtClean="0"/>
              <a:t>So far, we’ve been mostly concerned with modeling the motion content of videos. A natural way to improve our methods would be to consider using motion together with appearance. This raises several interesting problems that are not solved yet.</a:t>
            </a:r>
          </a:p>
          <a:p>
            <a:endParaRPr lang="en-US" baseline="0" dirty="0" smtClean="0"/>
          </a:p>
          <a:p>
            <a:r>
              <a:rPr lang="en-US" baseline="0" dirty="0" smtClean="0"/>
              <a:t>(click) We could for instance build on the recent progress of 2D image interpretation and use human, object, or face detectors in order to combine motion clusters and semantic groups of local features.</a:t>
            </a:r>
          </a:p>
          <a:p>
            <a:endParaRPr lang="en-US" baseline="0" dirty="0" smtClean="0"/>
          </a:p>
          <a:p>
            <a:r>
              <a:rPr lang="en-US" baseline="0" dirty="0" smtClean="0"/>
              <a:t>(click) Also, motion clustering algorithms and pose estimation can help each other out. Indeed, if motion parts can be identified (CLICK) (for instance using actom detectors, “dynamic </a:t>
            </a:r>
            <a:r>
              <a:rPr lang="en-US" baseline="0" dirty="0" err="1" smtClean="0"/>
              <a:t>poselets</a:t>
            </a:r>
            <a:r>
              <a:rPr lang="en-US" baseline="0" dirty="0" smtClean="0"/>
              <a:t>”, clusters like in BOF-Trees) then these motion components might be good candidate for body parts (CLICK), because human bodies are articulated and limbs can move relatively independently (with some constraints).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This remark is also valid in a more general context where we want to combine heterogeneous features like pose, motion, appearance, semantic attributes, scene geometry, etc. Indeed, extracting one type information is likely to help the extraction of another type of information. This raises several interesting open questions, like should we estimate everything jointly and combine heterogeneous feature channels with kernel methods for instance, or should we estimate one information after the other and try to build on the relations between pose, motion, appearance, scene,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Finding the answer</a:t>
            </a:r>
            <a:r>
              <a:rPr lang="en-US" baseline="0" dirty="0" smtClean="0"/>
              <a:t> to those questions is a necessary step on the quest for the holy grail: global video understanding. I think that thanks to the recent progress in action recognition and other related problems like pose estimation and scene geometry, we can now really hope for higher-level video interpretation. And I believe that the way to link all those mid-level components like pose, scene, motion, and appearance is (CLICK) to go beyond learning towards reasoning. Exciting times are ahead!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(how do we weight the importance of each information at the instance level (that is at the video or even actor level maybe).)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78</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dirty="0" smtClean="0"/>
              <a:t>To compute the BOF of a video, (click) we first extract local </a:t>
            </a:r>
            <a:r>
              <a:rPr lang="en-US" dirty="0" err="1" smtClean="0"/>
              <a:t>spatio</a:t>
            </a:r>
            <a:r>
              <a:rPr lang="en-US" dirty="0" smtClean="0"/>
              <a:t>-temporal features (click),</a:t>
            </a:r>
            <a:endParaRPr lang="en-US" baseline="0" dirty="0" smtClean="0"/>
          </a:p>
          <a:p>
            <a:pPr marL="0" indent="0">
              <a:buFontTx/>
              <a:buNone/>
            </a:pPr>
            <a:r>
              <a:rPr lang="en-US" baseline="0" dirty="0" smtClean="0"/>
              <a:t>which often correspond to small video sub-volumes.</a:t>
            </a:r>
          </a:p>
          <a:p>
            <a:pPr marL="0" indent="0">
              <a:buFontTx/>
              <a:buNone/>
            </a:pPr>
            <a:endParaRPr lang="en-US" dirty="0" smtClean="0"/>
          </a:p>
          <a:p>
            <a:pPr marL="0" indent="0">
              <a:buFontTx/>
              <a:buNone/>
            </a:pPr>
            <a:r>
              <a:rPr lang="en-US" dirty="0" smtClean="0"/>
              <a:t>We then quantize them</a:t>
            </a:r>
            <a:r>
              <a:rPr lang="en-US" baseline="0" dirty="0" smtClean="0"/>
              <a:t> </a:t>
            </a:r>
            <a:r>
              <a:rPr lang="en-US" dirty="0" smtClean="0"/>
              <a:t>on a vocabulary o</a:t>
            </a:r>
            <a:r>
              <a:rPr lang="en-US" baseline="0" dirty="0" smtClean="0"/>
              <a:t>f prototypical features called “visual words”.</a:t>
            </a:r>
          </a:p>
          <a:p>
            <a:pPr marL="0" indent="0">
              <a:buFontTx/>
              <a:buNone/>
            </a:pPr>
            <a:endParaRPr lang="en-US" baseline="0" dirty="0" smtClean="0"/>
          </a:p>
          <a:p>
            <a:pPr marL="0" indent="0">
              <a:buFontTx/>
              <a:buNone/>
            </a:pPr>
            <a:r>
              <a:rPr lang="en-US" baseline="0" dirty="0" smtClean="0"/>
              <a:t>These quantized features are finally aggregated in a histogram (click), called the BOF.</a:t>
            </a:r>
          </a:p>
          <a:p>
            <a:pPr marL="0" indent="0">
              <a:buFontTx/>
              <a:buNone/>
            </a:pPr>
            <a:endParaRPr lang="en-US" baseline="0" dirty="0" smtClean="0"/>
          </a:p>
          <a:p>
            <a:pPr marL="0" indent="0">
              <a:buFontTx/>
              <a:buNone/>
            </a:pPr>
            <a:r>
              <a:rPr lang="en-US" baseline="0" dirty="0" smtClean="0"/>
              <a:t>This model only works at a local level.</a:t>
            </a:r>
          </a:p>
          <a:p>
            <a:pPr marL="0" indent="0">
              <a:buFontTx/>
              <a:buNone/>
            </a:pPr>
            <a:r>
              <a:rPr lang="en-US" baseline="0" dirty="0" smtClean="0"/>
              <a:t>Therefore it’s robust to a wide array of actions and video conditions.</a:t>
            </a:r>
          </a:p>
          <a:p>
            <a:pPr marL="0" indent="0">
              <a:buFontTx/>
              <a:buNone/>
            </a:pPr>
            <a:endParaRPr lang="en-US" baseline="0" dirty="0" smtClean="0"/>
          </a:p>
          <a:p>
            <a:pPr marL="0" indent="0">
              <a:buFontTx/>
              <a:buNone/>
            </a:pPr>
            <a:r>
              <a:rPr lang="en-US" baseline="0" dirty="0" smtClean="0"/>
              <a:t>However, the BOF representation discards important structure information.</a:t>
            </a:r>
            <a:endParaRPr lang="en-US"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82</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aseline="0" dirty="0" smtClean="0"/>
              <a:t>Sports videos, like those from the Olympic Sports dataset,</a:t>
            </a:r>
          </a:p>
          <a:p>
            <a:r>
              <a:rPr lang="en-US" sz="1200" baseline="0" dirty="0" smtClean="0"/>
              <a:t>provide another source of challenge.</a:t>
            </a:r>
          </a:p>
          <a:p>
            <a:endParaRPr lang="en-US" sz="1200" baseline="0" dirty="0" smtClean="0"/>
          </a:p>
          <a:p>
            <a:r>
              <a:rPr lang="en-US" sz="1200" baseline="0" dirty="0" smtClean="0"/>
              <a:t>(click) Indeed, the recognition difficulty here</a:t>
            </a:r>
          </a:p>
          <a:p>
            <a:r>
              <a:rPr lang="en-US" sz="1200" baseline="0" dirty="0" smtClean="0"/>
              <a:t>stems mostly from the complex motions involved in sports activities.</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83</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en-US" sz="1200" baseline="0" noProof="0" dirty="0" smtClean="0"/>
              <a:t>Only few benchmarks, like the DLSBP dataset here,</a:t>
            </a:r>
          </a:p>
          <a:p>
            <a:pPr marL="0" indent="0">
              <a:buFontTx/>
              <a:buNone/>
            </a:pPr>
            <a:r>
              <a:rPr lang="en-US" sz="1200" baseline="0" noProof="0" dirty="0" smtClean="0"/>
              <a:t>were proposed to evaluate localization approaches.</a:t>
            </a:r>
          </a:p>
          <a:p>
            <a:pPr marL="0" indent="0">
              <a:buFontTx/>
              <a:buNone/>
            </a:pPr>
            <a:endParaRPr lang="en-US" sz="1200" baseline="0" noProof="0" dirty="0" smtClean="0"/>
          </a:p>
          <a:p>
            <a:pPr marL="0" indent="0">
              <a:buFontTx/>
              <a:buNone/>
            </a:pPr>
            <a:r>
              <a:rPr lang="en-US" sz="1200" baseline="0" noProof="0" dirty="0" smtClean="0"/>
              <a:t>(click) These datasets are much harder to build because they contain much more data to annotate.</a:t>
            </a:r>
          </a:p>
          <a:p>
            <a:pPr marL="0" indent="0">
              <a:buFontTx/>
              <a:buNone/>
            </a:pPr>
            <a:endParaRPr lang="en-US" sz="1200" baseline="0" noProof="0" dirty="0" smtClean="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84</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Adding</a:t>
            </a:r>
            <a:r>
              <a:rPr lang="en-US" baseline="0" dirty="0" smtClean="0"/>
              <a:t> structure for specific type of actions</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85</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Challenging video</a:t>
            </a:r>
            <a:r>
              <a:rPr lang="en-US" baseline="0" dirty="0" smtClean="0"/>
              <a:t> conditions, large variability</a:t>
            </a:r>
            <a:endParaRPr lang="en-US"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86</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t>Central frame of actoms: manually  training videos</a:t>
            </a:r>
          </a:p>
          <a:p>
            <a:r>
              <a:rPr lang="en-US" sz="1200" smtClean="0"/>
              <a:t>Automatically detected at test time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88</a:t>
            </a:fld>
            <a:endParaRPr lang="fr-FR"/>
          </a:p>
        </p:txBody>
      </p:sp>
    </p:spTree>
    <p:extLst>
      <p:ext uri="{BB962C8B-B14F-4D97-AF65-F5344CB8AC3E}">
        <p14:creationId xmlns:p14="http://schemas.microsoft.com/office/powerpoint/2010/main" val="26286929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describe</a:t>
            </a:r>
            <a:r>
              <a:rPr lang="fr-FR" dirty="0" smtClean="0"/>
              <a:t> </a:t>
            </a:r>
            <a:r>
              <a:rPr lang="fr-FR" dirty="0" err="1" smtClean="0"/>
              <a:t>overlap</a:t>
            </a:r>
            <a:r>
              <a:rPr lang="fr-FR" dirty="0" smtClean="0"/>
              <a:t> as « </a:t>
            </a:r>
            <a:r>
              <a:rPr lang="fr-FR" dirty="0" err="1" smtClean="0"/>
              <a:t>clipping</a:t>
            </a:r>
            <a:r>
              <a:rPr lang="fr-FR" dirty="0" smtClean="0"/>
              <a:t> radius », </a:t>
            </a:r>
            <a:r>
              <a:rPr lang="fr-FR" dirty="0" err="1" smtClean="0"/>
              <a:t>peaky-</a:t>
            </a:r>
            <a:r>
              <a:rPr lang="fr-FR" baseline="0" dirty="0" err="1" smtClean="0"/>
              <a:t>ness</a:t>
            </a:r>
            <a:r>
              <a:rPr lang="fr-FR" baseline="0" dirty="0" smtClean="0"/>
              <a:t> as </a:t>
            </a:r>
            <a:r>
              <a:rPr lang="fr-FR" baseline="0" dirty="0" err="1" smtClean="0"/>
              <a:t>controlling</a:t>
            </a:r>
            <a:r>
              <a:rPr lang="fr-FR" baseline="0" dirty="0" smtClean="0"/>
              <a:t> the </a:t>
            </a:r>
            <a:r>
              <a:rPr lang="fr-FR" baseline="0" dirty="0" err="1" smtClean="0"/>
              <a:t>bandwidth</a:t>
            </a:r>
            <a:r>
              <a:rPr lang="fr-FR" baseline="0" dirty="0" smtClean="0"/>
              <a:t> (profile) + « bag of » </a:t>
            </a:r>
            <a:r>
              <a:rPr lang="fr-FR" baseline="0" dirty="0" err="1" smtClean="0"/>
              <a:t>visual</a:t>
            </a:r>
            <a:r>
              <a:rPr lang="fr-FR" baseline="0" dirty="0" smtClean="0"/>
              <a:t> </a:t>
            </a:r>
            <a:r>
              <a:rPr lang="fr-FR" baseline="0" dirty="0" err="1" smtClean="0"/>
              <a:t>words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89</a:t>
            </a:fld>
            <a:endParaRPr lang="fr-FR"/>
          </a:p>
        </p:txBody>
      </p:sp>
    </p:spTree>
    <p:extLst>
      <p:ext uri="{BB962C8B-B14F-4D97-AF65-F5344CB8AC3E}">
        <p14:creationId xmlns:p14="http://schemas.microsoft.com/office/powerpoint/2010/main" val="26286929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 </a:t>
            </a:r>
            <a:r>
              <a:rPr lang="fr-FR" baseline="0" dirty="0" err="1" smtClean="0"/>
              <a:t>Actoms</a:t>
            </a:r>
            <a:r>
              <a:rPr lang="fr-FR" baseline="0" dirty="0" smtClean="0"/>
              <a:t> for training </a:t>
            </a:r>
            <a:r>
              <a:rPr lang="fr-FR" baseline="0" dirty="0" err="1" smtClean="0"/>
              <a:t>videos</a:t>
            </a:r>
            <a:r>
              <a:rPr lang="fr-FR" baseline="0" dirty="0" smtClean="0"/>
              <a:t> are </a:t>
            </a:r>
            <a:r>
              <a:rPr lang="fr-FR" baseline="0" dirty="0" err="1" smtClean="0"/>
              <a:t>obtained</a:t>
            </a:r>
            <a:r>
              <a:rPr lang="fr-FR" baseline="0" dirty="0" smtClean="0"/>
              <a:t> </a:t>
            </a:r>
            <a:r>
              <a:rPr lang="fr-FR" baseline="0" dirty="0" err="1" smtClean="0"/>
              <a:t>manually</a:t>
            </a:r>
            <a:endParaRPr lang="fr-FR" baseline="0" dirty="0" smtClean="0"/>
          </a:p>
          <a:p>
            <a:r>
              <a:rPr lang="en-US" sz="1200" dirty="0" smtClean="0"/>
              <a:t>- Alternative supervision to beginning and end  frames</a:t>
            </a:r>
          </a:p>
          <a:p>
            <a:r>
              <a:rPr lang="en-US" sz="1200" dirty="0" smtClean="0"/>
              <a:t>- Same cost and smaller annotation variability</a:t>
            </a:r>
          </a:p>
          <a:p>
            <a:r>
              <a:rPr lang="en-US" sz="1200" dirty="0" smtClean="0"/>
              <a:t>- Automatic detection of </a:t>
            </a:r>
            <a:r>
              <a:rPr lang="en-US" sz="1200" dirty="0" err="1" smtClean="0"/>
              <a:t>actoms</a:t>
            </a:r>
            <a:r>
              <a:rPr lang="en-US" sz="1200" dirty="0" smtClean="0"/>
              <a:t> at test time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90</a:t>
            </a:fld>
            <a:endParaRPr lang="fr-FR">
              <a:solidFill>
                <a:prstClr val="black"/>
              </a:solidFill>
            </a:endParaRPr>
          </a:p>
        </p:txBody>
      </p:sp>
    </p:spTree>
    <p:extLst>
      <p:ext uri="{BB962C8B-B14F-4D97-AF65-F5344CB8AC3E}">
        <p14:creationId xmlns:p14="http://schemas.microsoft.com/office/powerpoint/2010/main" val="4879731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smtClean="0"/>
              <a:t>TODO: Add examples of annotations (cf. rapports)</a:t>
            </a:r>
            <a:endParaRPr lang="fr-FR" baseline="0" dirty="0" smtClean="0"/>
          </a:p>
          <a:p>
            <a:r>
              <a:rPr lang="fr-FR" baseline="0" dirty="0" smtClean="0"/>
              <a:t>- </a:t>
            </a:r>
            <a:r>
              <a:rPr lang="fr-FR" baseline="0" dirty="0" err="1" smtClean="0"/>
              <a:t>Actoms</a:t>
            </a:r>
            <a:r>
              <a:rPr lang="fr-FR" baseline="0" dirty="0" smtClean="0"/>
              <a:t> for training </a:t>
            </a:r>
            <a:r>
              <a:rPr lang="fr-FR" baseline="0" dirty="0" err="1" smtClean="0"/>
              <a:t>videos</a:t>
            </a:r>
            <a:r>
              <a:rPr lang="fr-FR" baseline="0" dirty="0" smtClean="0"/>
              <a:t> are </a:t>
            </a:r>
            <a:r>
              <a:rPr lang="fr-FR" baseline="0" dirty="0" err="1" smtClean="0"/>
              <a:t>obtained</a:t>
            </a:r>
            <a:r>
              <a:rPr lang="fr-FR" baseline="0" dirty="0" smtClean="0"/>
              <a:t> </a:t>
            </a:r>
            <a:r>
              <a:rPr lang="fr-FR" baseline="0" dirty="0" err="1" smtClean="0"/>
              <a:t>manually</a:t>
            </a:r>
            <a:endParaRPr lang="fr-FR" baseline="0" dirty="0" smtClean="0"/>
          </a:p>
          <a:p>
            <a:r>
              <a:rPr lang="en-US" sz="1200" dirty="0" smtClean="0"/>
              <a:t>- Alternative supervision to beginning and end  frames</a:t>
            </a:r>
          </a:p>
          <a:p>
            <a:r>
              <a:rPr lang="en-US" sz="1200" dirty="0" smtClean="0"/>
              <a:t>- Same cost and smaller annotation variability</a:t>
            </a:r>
          </a:p>
          <a:p>
            <a:r>
              <a:rPr lang="en-US" sz="1200" dirty="0" smtClean="0"/>
              <a:t>- Automatic detection of </a:t>
            </a:r>
            <a:r>
              <a:rPr lang="en-US" sz="1200" dirty="0" err="1" smtClean="0"/>
              <a:t>actoms</a:t>
            </a:r>
            <a:r>
              <a:rPr lang="en-US" sz="1200" dirty="0" smtClean="0"/>
              <a:t> at test time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91</a:t>
            </a:fld>
            <a:endParaRPr lang="fr-FR">
              <a:solidFill>
                <a:prstClr val="black"/>
              </a:solidFill>
            </a:endParaRPr>
          </a:p>
        </p:txBody>
      </p:sp>
    </p:spTree>
    <p:extLst>
      <p:ext uri="{BB962C8B-B14F-4D97-AF65-F5344CB8AC3E}">
        <p14:creationId xmlns:p14="http://schemas.microsoft.com/office/powerpoint/2010/main" val="487973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smtClean="0"/>
              <a:t>TODO: Add examples of annotations (cf. rapports)</a:t>
            </a:r>
            <a:endParaRPr lang="fr-FR" baseline="0" dirty="0" smtClean="0"/>
          </a:p>
          <a:p>
            <a:r>
              <a:rPr lang="fr-FR" baseline="0" dirty="0" smtClean="0"/>
              <a:t>- </a:t>
            </a:r>
            <a:r>
              <a:rPr lang="fr-FR" baseline="0" dirty="0" err="1" smtClean="0"/>
              <a:t>Actoms</a:t>
            </a:r>
            <a:r>
              <a:rPr lang="fr-FR" baseline="0" dirty="0" smtClean="0"/>
              <a:t> for training </a:t>
            </a:r>
            <a:r>
              <a:rPr lang="fr-FR" baseline="0" dirty="0" err="1" smtClean="0"/>
              <a:t>videos</a:t>
            </a:r>
            <a:r>
              <a:rPr lang="fr-FR" baseline="0" dirty="0" smtClean="0"/>
              <a:t> are </a:t>
            </a:r>
            <a:r>
              <a:rPr lang="fr-FR" baseline="0" dirty="0" err="1" smtClean="0"/>
              <a:t>obtained</a:t>
            </a:r>
            <a:r>
              <a:rPr lang="fr-FR" baseline="0" dirty="0" smtClean="0"/>
              <a:t> </a:t>
            </a:r>
            <a:r>
              <a:rPr lang="fr-FR" baseline="0" dirty="0" err="1" smtClean="0"/>
              <a:t>manually</a:t>
            </a:r>
            <a:endParaRPr lang="fr-FR" baseline="0" dirty="0" smtClean="0"/>
          </a:p>
          <a:p>
            <a:r>
              <a:rPr lang="en-US" sz="1200" dirty="0" smtClean="0"/>
              <a:t>- Alternative supervision to beginning and end  frames</a:t>
            </a:r>
          </a:p>
          <a:p>
            <a:r>
              <a:rPr lang="en-US" sz="1200" dirty="0" smtClean="0"/>
              <a:t>- Same cost and smaller annotation variability</a:t>
            </a:r>
          </a:p>
          <a:p>
            <a:r>
              <a:rPr lang="en-US" sz="1200" dirty="0" smtClean="0"/>
              <a:t>- Automatic detection of </a:t>
            </a:r>
            <a:r>
              <a:rPr lang="en-US" sz="1200" dirty="0" err="1" smtClean="0"/>
              <a:t>actoms</a:t>
            </a:r>
            <a:r>
              <a:rPr lang="en-US" sz="1200" dirty="0" smtClean="0"/>
              <a:t> at test time</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92</a:t>
            </a:fld>
            <a:endParaRPr lang="fr-FR">
              <a:solidFill>
                <a:prstClr val="black"/>
              </a:solidFill>
            </a:endParaRPr>
          </a:p>
        </p:txBody>
      </p:sp>
    </p:spTree>
    <p:extLst>
      <p:ext uri="{BB962C8B-B14F-4D97-AF65-F5344CB8AC3E}">
        <p14:creationId xmlns:p14="http://schemas.microsoft.com/office/powerpoint/2010/main" val="4879731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93</a:t>
            </a:fld>
            <a:endParaRPr lang="fr-FR">
              <a:solidFill>
                <a:prstClr val="black"/>
              </a:solidFill>
            </a:endParaRPr>
          </a:p>
        </p:txBody>
      </p:sp>
    </p:spTree>
    <p:extLst>
      <p:ext uri="{BB962C8B-B14F-4D97-AF65-F5344CB8AC3E}">
        <p14:creationId xmlns:p14="http://schemas.microsoft.com/office/powerpoint/2010/main" val="48797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t>Even more complex action</a:t>
            </a:r>
            <a:r>
              <a:rPr lang="en-US" sz="1200" baseline="0" dirty="0" smtClean="0"/>
              <a:t> videos can be obtained from movies,</a:t>
            </a:r>
          </a:p>
          <a:p>
            <a:r>
              <a:rPr lang="en-US" sz="1200" baseline="0" dirty="0" smtClean="0"/>
              <a:t>as is the case for the Hollywood 2 dataset.</a:t>
            </a:r>
          </a:p>
          <a:p>
            <a:endParaRPr lang="en-US" sz="1200" baseline="0" dirty="0" smtClean="0"/>
          </a:p>
          <a:p>
            <a:r>
              <a:rPr lang="en-US" sz="1200" baseline="0" dirty="0" smtClean="0"/>
              <a:t>(click) Due to the large visual variability across movies,</a:t>
            </a:r>
          </a:p>
          <a:p>
            <a:r>
              <a:rPr lang="en-US" sz="1200" baseline="0" dirty="0" smtClean="0"/>
              <a:t>recognition difficulty is even higher on such data.</a:t>
            </a:r>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9</a:t>
            </a:fld>
            <a:endParaRPr lang="fr-FR"/>
          </a:p>
        </p:txBody>
      </p:sp>
    </p:spTree>
    <p:extLst>
      <p:ext uri="{BB962C8B-B14F-4D97-AF65-F5344CB8AC3E}">
        <p14:creationId xmlns:p14="http://schemas.microsoft.com/office/powerpoint/2010/main" val="15742418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94</a:t>
            </a:fld>
            <a:endParaRPr lang="fr-FR">
              <a:solidFill>
                <a:prstClr val="black"/>
              </a:solidFill>
            </a:endParaRPr>
          </a:p>
        </p:txBody>
      </p:sp>
    </p:spTree>
    <p:extLst>
      <p:ext uri="{BB962C8B-B14F-4D97-AF65-F5344CB8AC3E}">
        <p14:creationId xmlns:p14="http://schemas.microsoft.com/office/powerpoint/2010/main" val="4879731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Capturing</a:t>
            </a:r>
            <a:r>
              <a:rPr lang="fr-FR" dirty="0" smtClean="0"/>
              <a:t> </a:t>
            </a:r>
            <a:r>
              <a:rPr lang="fr-FR" dirty="0" err="1" smtClean="0"/>
              <a:t>different</a:t>
            </a:r>
            <a:r>
              <a:rPr lang="fr-FR" dirty="0" smtClean="0"/>
              <a:t> duration</a:t>
            </a:r>
            <a:r>
              <a:rPr lang="fr-FR" baseline="0" dirty="0" smtClean="0"/>
              <a:t>s + </a:t>
            </a:r>
            <a:r>
              <a:rPr lang="fr-FR" baseline="0" dirty="0" err="1" smtClean="0"/>
              <a:t>different</a:t>
            </a:r>
            <a:r>
              <a:rPr lang="fr-FR" baseline="0" dirty="0" smtClean="0"/>
              <a:t> styles (</a:t>
            </a:r>
            <a:r>
              <a:rPr lang="fr-FR" baseline="0" dirty="0" err="1" smtClean="0"/>
              <a:t>e</a:t>
            </a:r>
            <a:r>
              <a:rPr lang="fr-FR" dirty="0" err="1" smtClean="0"/>
              <a:t>xplain</a:t>
            </a:r>
            <a:r>
              <a:rPr lang="fr-FR" baseline="0" dirty="0" smtClean="0"/>
              <a:t> </a:t>
            </a:r>
            <a:r>
              <a:rPr lang="fr-FR" baseline="0" dirty="0" err="1" smtClean="0"/>
              <a:t>number</a:t>
            </a:r>
            <a:r>
              <a:rPr lang="fr-FR" baseline="0" dirty="0" smtClean="0"/>
              <a:t> 5)</a:t>
            </a:r>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95</a:t>
            </a:fld>
            <a:endParaRPr lang="fr-FR"/>
          </a:p>
        </p:txBody>
      </p:sp>
    </p:spTree>
    <p:extLst>
      <p:ext uri="{BB962C8B-B14F-4D97-AF65-F5344CB8AC3E}">
        <p14:creationId xmlns:p14="http://schemas.microsoft.com/office/powerpoint/2010/main" val="27116756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solidFill>
                  <a:prstClr val="black"/>
                </a:solidFill>
              </a:rPr>
              <a:pPr/>
              <a:t>96</a:t>
            </a:fld>
            <a:endParaRPr lang="fr-FR">
              <a:solidFill>
                <a:prstClr val="black"/>
              </a:solidFill>
            </a:endParaRPr>
          </a:p>
        </p:txBody>
      </p:sp>
    </p:spTree>
    <p:extLst>
      <p:ext uri="{BB962C8B-B14F-4D97-AF65-F5344CB8AC3E}">
        <p14:creationId xmlns:p14="http://schemas.microsoft.com/office/powerpoint/2010/main" val="16158120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97</a:t>
            </a:fld>
            <a:endParaRPr lang="fr-FR"/>
          </a:p>
        </p:txBody>
      </p:sp>
    </p:spTree>
    <p:extLst>
      <p:ext uri="{BB962C8B-B14F-4D97-AF65-F5344CB8AC3E}">
        <p14:creationId xmlns:p14="http://schemas.microsoft.com/office/powerpoint/2010/main" val="7193760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Merge</a:t>
            </a:r>
            <a:r>
              <a:rPr lang="fr-FR" dirty="0" smtClean="0"/>
              <a:t> </a:t>
            </a:r>
            <a:r>
              <a:rPr lang="fr-FR" dirty="0" err="1" smtClean="0"/>
              <a:t>this</a:t>
            </a:r>
            <a:r>
              <a:rPr lang="fr-FR" baseline="0" dirty="0" smtClean="0"/>
              <a:t> and the </a:t>
            </a:r>
            <a:r>
              <a:rPr lang="fr-FR" baseline="0" dirty="0" err="1" smtClean="0"/>
              <a:t>next</a:t>
            </a:r>
            <a:r>
              <a:rPr lang="fr-FR" baseline="0" dirty="0" smtClean="0"/>
              <a:t> </a:t>
            </a:r>
            <a:r>
              <a:rPr lang="fr-FR" baseline="0" dirty="0" err="1" smtClean="0"/>
              <a:t>two</a:t>
            </a:r>
            <a:r>
              <a:rPr lang="fr-FR" baseline="0" dirty="0" smtClean="0"/>
              <a:t> or </a:t>
            </a:r>
            <a:r>
              <a:rPr lang="fr-FR" baseline="0" dirty="0" err="1" smtClean="0"/>
              <a:t>three</a:t>
            </a:r>
            <a:r>
              <a:rPr lang="fr-FR" baseline="0" dirty="0" smtClean="0"/>
              <a:t> </a:t>
            </a:r>
            <a:r>
              <a:rPr lang="fr-FR" baseline="0" dirty="0" err="1" smtClean="0"/>
              <a:t>slides</a:t>
            </a:r>
            <a:r>
              <a:rPr lang="fr-FR" baseline="0" dirty="0" smtClean="0"/>
              <a:t>: </a:t>
            </a:r>
            <a:r>
              <a:rPr lang="fr-FR" baseline="0" dirty="0" err="1" smtClean="0"/>
              <a:t>only</a:t>
            </a:r>
            <a:r>
              <a:rPr lang="fr-FR" baseline="0" dirty="0" smtClean="0"/>
              <a:t> one </a:t>
            </a:r>
            <a:r>
              <a:rPr lang="fr-FR" baseline="0" dirty="0" err="1" smtClean="0"/>
              <a:t>slide</a:t>
            </a:r>
            <a:r>
              <a:rPr lang="fr-FR" baseline="0" dirty="0" smtClean="0"/>
              <a:t> on qualitative </a:t>
            </a:r>
            <a:r>
              <a:rPr lang="fr-FR" baseline="0" dirty="0" err="1" smtClean="0"/>
              <a:t>eval</a:t>
            </a:r>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98</a:t>
            </a:fld>
            <a:endParaRPr lang="fr-FR"/>
          </a:p>
        </p:txBody>
      </p:sp>
    </p:spTree>
    <p:extLst>
      <p:ext uri="{BB962C8B-B14F-4D97-AF65-F5344CB8AC3E}">
        <p14:creationId xmlns:p14="http://schemas.microsoft.com/office/powerpoint/2010/main" val="5702613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99</a:t>
            </a:fld>
            <a:endParaRPr lang="fr-FR"/>
          </a:p>
        </p:txBody>
      </p:sp>
    </p:spTree>
    <p:extLst>
      <p:ext uri="{BB962C8B-B14F-4D97-AF65-F5344CB8AC3E}">
        <p14:creationId xmlns:p14="http://schemas.microsoft.com/office/powerpoint/2010/main" val="9228283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Kinematics</a:t>
            </a:r>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100</a:t>
            </a:fld>
            <a:endParaRPr lang="fr-FR"/>
          </a:p>
        </p:txBody>
      </p:sp>
    </p:spTree>
    <p:extLst>
      <p:ext uri="{BB962C8B-B14F-4D97-AF65-F5344CB8AC3E}">
        <p14:creationId xmlns:p14="http://schemas.microsoft.com/office/powerpoint/2010/main" val="5702613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101</a:t>
            </a:fld>
            <a:endParaRPr lang="fr-FR"/>
          </a:p>
        </p:txBody>
      </p:sp>
    </p:spTree>
    <p:extLst>
      <p:ext uri="{BB962C8B-B14F-4D97-AF65-F5344CB8AC3E}">
        <p14:creationId xmlns:p14="http://schemas.microsoft.com/office/powerpoint/2010/main" val="33269297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102</a:t>
            </a:fld>
            <a:endParaRPr lang="fr-FR"/>
          </a:p>
        </p:txBody>
      </p:sp>
    </p:spTree>
    <p:extLst>
      <p:ext uri="{BB962C8B-B14F-4D97-AF65-F5344CB8AC3E}">
        <p14:creationId xmlns:p14="http://schemas.microsoft.com/office/powerpoint/2010/main" val="2067905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D34D89-0F75-4483-BDC7-0241CE54BC68}" type="slidenum">
              <a:rPr lang="fr-FR" smtClean="0"/>
              <a:t>103</a:t>
            </a:fld>
            <a:endParaRPr lang="fr-FR"/>
          </a:p>
        </p:txBody>
      </p:sp>
    </p:spTree>
    <p:extLst>
      <p:ext uri="{BB962C8B-B14F-4D97-AF65-F5344CB8AC3E}">
        <p14:creationId xmlns:p14="http://schemas.microsoft.com/office/powerpoint/2010/main" val="2067905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21304B0F-5074-4037-9D98-5AEB8F5407CC}" type="datetime1">
              <a:rPr lang="fr-FR" smtClean="0"/>
              <a:t>14/03/2013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367F3407-E224-43BC-B28F-0BCA05942699}" type="datetime1">
              <a:rPr lang="fr-FR" smtClean="0"/>
              <a:t>14/03/2013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1C6E47F3-F0AF-4D36-99C8-68A8328602A5}" type="datetime1">
              <a:rPr lang="fr-FR" smtClean="0"/>
              <a:t>14/03/2013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2C6F19C2-70C0-41E2-941F-3B8198882F97}" type="datetime1">
              <a:rPr lang="fr-FR" smtClean="0"/>
              <a:t>14/03/2013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832DFA7-6419-4184-A253-2CDAE11792F9}" type="datetime1">
              <a:rPr lang="fr-FR" smtClean="0"/>
              <a:t>14/03/2013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3E35A977-B952-46C7-A2A8-C3E221F20248}" type="datetime1">
              <a:rPr lang="fr-FR" smtClean="0"/>
              <a:t>14/03/2013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F952C742-06B2-4D0F-BF47-2A47B3FD2BFD}" type="datetime1">
              <a:rPr lang="fr-FR" smtClean="0"/>
              <a:t>14/03/2013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9FAC0DA2-2C0E-476A-AC75-D86776EBAD64}" type="datetime1">
              <a:rPr lang="fr-FR" smtClean="0"/>
              <a:t>14/03/2013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02EE895-63BA-45C1-99B3-9F371C52E8FD}" type="datetime1">
              <a:rPr lang="fr-FR" smtClean="0"/>
              <a:t>14/03/2013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C8F4629-7EEF-4233-94C2-2771F41E4324}" type="datetime1">
              <a:rPr lang="fr-FR" smtClean="0"/>
              <a:t>14/03/2013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190CDE1-CA46-436F-AC18-A40BA8F00246}" type="datetime1">
              <a:rPr lang="fr-FR" smtClean="0"/>
              <a:t>14/03/2013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3B302-02AF-42AF-BE51-734BA21F7609}" type="datetime1">
              <a:rPr lang="fr-FR" smtClean="0"/>
              <a:t>14/03/2013</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avi"/><Relationship Id="rId1" Type="http://schemas.microsoft.com/office/2007/relationships/media" Target="../media/media22.avi"/><Relationship Id="rId5" Type="http://schemas.openxmlformats.org/officeDocument/2006/relationships/image" Target="../media/image138.png"/><Relationship Id="rId4"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4.png"/><Relationship Id="rId7" Type="http://schemas.openxmlformats.org/officeDocument/2006/relationships/image" Target="../media/image53.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51.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59.png"/></Relationships>
</file>

<file path=ppt/slides/_rels/slide10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68.png"/><Relationship Id="rId4" Type="http://schemas.openxmlformats.org/officeDocument/2006/relationships/image" Target="../media/image67.png"/></Relationships>
</file>

<file path=ppt/slides/_rels/slide11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1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0.avi"/><Relationship Id="rId7" Type="http://schemas.openxmlformats.org/officeDocument/2006/relationships/image" Target="../media/image17.png"/><Relationship Id="rId2" Type="http://schemas.openxmlformats.org/officeDocument/2006/relationships/video" Target="../media/media9.avi"/><Relationship Id="rId1" Type="http://schemas.microsoft.com/office/2007/relationships/media" Target="../media/media9.avi"/><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video" Target="../media/media10.avi"/><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avi"/><Relationship Id="rId7"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4.png"/><Relationship Id="rId5" Type="http://schemas.microsoft.com/office/2007/relationships/media" Target="../media/media3.avi"/><Relationship Id="rId10" Type="http://schemas.openxmlformats.org/officeDocument/2006/relationships/image" Target="../media/image3.png"/><Relationship Id="rId4" Type="http://schemas.openxmlformats.org/officeDocument/2006/relationships/video" Target="../media/media2.avi"/><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avi"/><Relationship Id="rId1" Type="http://schemas.microsoft.com/office/2007/relationships/media" Target="../media/media11.avi"/><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13.avi"/><Relationship Id="rId7" Type="http://schemas.openxmlformats.org/officeDocument/2006/relationships/image" Target="../media/image5.png"/><Relationship Id="rId2" Type="http://schemas.openxmlformats.org/officeDocument/2006/relationships/video" Target="../media/media12.avi"/><Relationship Id="rId1" Type="http://schemas.microsoft.com/office/2007/relationships/media" Target="../media/media12.avi"/><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video" Target="../media/media13.avi"/><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15.avi"/><Relationship Id="rId7" Type="http://schemas.openxmlformats.org/officeDocument/2006/relationships/image" Target="../media/image54.png"/><Relationship Id="rId2" Type="http://schemas.openxmlformats.org/officeDocument/2006/relationships/video" Target="../media/media14.avi"/><Relationship Id="rId1" Type="http://schemas.microsoft.com/office/2007/relationships/media" Target="../media/media14.avi"/><Relationship Id="rId6" Type="http://schemas.openxmlformats.org/officeDocument/2006/relationships/notesSlide" Target="../notesSlides/notesSlide40.xml"/><Relationship Id="rId5" Type="http://schemas.openxmlformats.org/officeDocument/2006/relationships/slideLayout" Target="../slideLayouts/slideLayout2.xml"/><Relationship Id="rId10" Type="http://schemas.openxmlformats.org/officeDocument/2006/relationships/image" Target="../media/image57.png"/><Relationship Id="rId4" Type="http://schemas.openxmlformats.org/officeDocument/2006/relationships/video" Target="../media/media15.avi"/><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0.png"/><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avi"/><Relationship Id="rId1" Type="http://schemas.microsoft.com/office/2007/relationships/media" Target="../media/media16.avi"/><Relationship Id="rId5" Type="http://schemas.openxmlformats.org/officeDocument/2006/relationships/image" Target="../media/image7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avi"/><Relationship Id="rId1" Type="http://schemas.microsoft.com/office/2007/relationships/media" Target="../media/media17.avi"/><Relationship Id="rId5" Type="http://schemas.openxmlformats.org/officeDocument/2006/relationships/image" Target="../media/image7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avi"/><Relationship Id="rId1" Type="http://schemas.microsoft.com/office/2007/relationships/media" Target="../media/media18.avi"/><Relationship Id="rId5" Type="http://schemas.openxmlformats.org/officeDocument/2006/relationships/image" Target="../media/image7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avi"/><Relationship Id="rId1" Type="http://schemas.microsoft.com/office/2007/relationships/media" Target="../media/media19.avi"/><Relationship Id="rId5" Type="http://schemas.openxmlformats.org/officeDocument/2006/relationships/image" Target="../media/image74.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avi"/><Relationship Id="rId1" Type="http://schemas.microsoft.com/office/2007/relationships/media" Target="../media/media20.avi"/><Relationship Id="rId5" Type="http://schemas.openxmlformats.org/officeDocument/2006/relationships/image" Target="../media/image74.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4.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85.png"/><Relationship Id="rId4" Type="http://schemas.openxmlformats.org/officeDocument/2006/relationships/image" Target="../media/image86.png"/><Relationship Id="rId9"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97.png"/><Relationship Id="rId4" Type="http://schemas.microsoft.com/office/2007/relationships/hdphoto" Target="../media/hdphoto7.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avi"/><Relationship Id="rId1" Type="http://schemas.microsoft.com/office/2007/relationships/media" Target="../media/media21.avi"/><Relationship Id="rId5" Type="http://schemas.openxmlformats.org/officeDocument/2006/relationships/image" Target="../media/image121.png"/><Relationship Id="rId4" Type="http://schemas.openxmlformats.org/officeDocument/2006/relationships/notesSlide" Target="../notesSlides/notesSlide86.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avi"/><Relationship Id="rId1" Type="http://schemas.microsoft.com/office/2007/relationships/media" Target="../media/media9.avi"/><Relationship Id="rId5" Type="http://schemas.openxmlformats.org/officeDocument/2006/relationships/image" Target="../media/image19.png"/><Relationship Id="rId4" Type="http://schemas.openxmlformats.org/officeDocument/2006/relationships/notesSlide" Target="../notesSlides/notesSlide90.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24950" cy="6858000"/>
          </a:xfrm>
          <a:prstGeom prst="rect">
            <a:avLst/>
          </a:prstGeom>
        </p:spPr>
      </p:pic>
      <p:sp>
        <p:nvSpPr>
          <p:cNvPr id="2" name="Titre 1"/>
          <p:cNvSpPr>
            <a:spLocks noGrp="1"/>
          </p:cNvSpPr>
          <p:nvPr>
            <p:ph type="ctrTitle"/>
          </p:nvPr>
        </p:nvSpPr>
        <p:spPr>
          <a:xfrm>
            <a:off x="685800" y="1628800"/>
            <a:ext cx="7772400" cy="1614041"/>
          </a:xfrm>
        </p:spPr>
        <p:txBody>
          <a:bodyPr>
            <a:normAutofit fontScale="90000"/>
          </a:bodyPr>
          <a:lstStyle/>
          <a:p>
            <a:r>
              <a:rPr lang="en-US" b="1" dirty="0"/>
              <a:t>Structured </a:t>
            </a:r>
            <a:r>
              <a:rPr lang="en-US" b="1" dirty="0" smtClean="0"/>
              <a:t>Models</a:t>
            </a:r>
            <a:br>
              <a:rPr lang="en-US" b="1" dirty="0" smtClean="0"/>
            </a:br>
            <a:r>
              <a:rPr lang="en-US" b="1" dirty="0" smtClean="0"/>
              <a:t>for </a:t>
            </a:r>
            <a:r>
              <a:rPr lang="en-US" b="1" dirty="0"/>
              <a:t>Action Recognition</a:t>
            </a:r>
            <a:br>
              <a:rPr lang="en-US" b="1" dirty="0"/>
            </a:br>
            <a:r>
              <a:rPr lang="en-US" b="1" dirty="0"/>
              <a:t>in Real-world Videos</a:t>
            </a:r>
            <a:endParaRPr lang="fr-FR" b="1" dirty="0"/>
          </a:p>
        </p:txBody>
      </p:sp>
      <p:sp>
        <p:nvSpPr>
          <p:cNvPr id="3" name="Sous-titre 2"/>
          <p:cNvSpPr>
            <a:spLocks noGrp="1"/>
          </p:cNvSpPr>
          <p:nvPr>
            <p:ph type="subTitle" idx="1"/>
          </p:nvPr>
        </p:nvSpPr>
        <p:spPr>
          <a:xfrm>
            <a:off x="1371600" y="3595464"/>
            <a:ext cx="6400800" cy="2713856"/>
          </a:xfrm>
        </p:spPr>
        <p:txBody>
          <a:bodyPr>
            <a:normAutofit/>
          </a:bodyPr>
          <a:lstStyle/>
          <a:p>
            <a:r>
              <a:rPr lang="en-US" sz="2800" b="1" dirty="0" err="1" smtClean="0">
                <a:solidFill>
                  <a:schemeClr val="tx1"/>
                </a:solidFill>
              </a:rPr>
              <a:t>Adrien</a:t>
            </a:r>
            <a:r>
              <a:rPr lang="en-US" sz="2800" b="1" dirty="0" smtClean="0">
                <a:solidFill>
                  <a:schemeClr val="tx1"/>
                </a:solidFill>
              </a:rPr>
              <a:t> </a:t>
            </a:r>
            <a:r>
              <a:rPr lang="en-US" sz="2800" b="1" dirty="0" err="1" smtClean="0">
                <a:solidFill>
                  <a:schemeClr val="tx1"/>
                </a:solidFill>
              </a:rPr>
              <a:t>Gaidon</a:t>
            </a:r>
            <a:endParaRPr lang="en-US" sz="2400" b="1" dirty="0" smtClean="0">
              <a:solidFill>
                <a:schemeClr val="tx1"/>
              </a:solidFill>
            </a:endParaRPr>
          </a:p>
          <a:p>
            <a:r>
              <a:rPr lang="en-US" sz="2400" b="1" dirty="0" smtClean="0">
                <a:solidFill>
                  <a:schemeClr val="tx1">
                    <a:lumMod val="65000"/>
                    <a:lumOff val="35000"/>
                  </a:schemeClr>
                </a:solidFill>
              </a:rPr>
              <a:t>TVPA – XRCE</a:t>
            </a:r>
            <a:endParaRPr lang="en-US" sz="2400" b="1" dirty="0" smtClean="0">
              <a:solidFill>
                <a:schemeClr val="tx1">
                  <a:lumMod val="65000"/>
                  <a:lumOff val="35000"/>
                </a:schemeClr>
              </a:solidFill>
            </a:endParaRPr>
          </a:p>
          <a:p>
            <a:r>
              <a:rPr lang="en-US" sz="2400" b="1" dirty="0" smtClean="0">
                <a:solidFill>
                  <a:schemeClr val="tx1">
                    <a:lumMod val="65000"/>
                    <a:lumOff val="35000"/>
                  </a:schemeClr>
                </a:solidFill>
              </a:rPr>
              <a:t> work done @ LEAR</a:t>
            </a:r>
            <a:r>
              <a:rPr lang="en-US" sz="2400" b="1" dirty="0" smtClean="0">
                <a:solidFill>
                  <a:schemeClr val="tx1">
                    <a:lumMod val="65000"/>
                    <a:lumOff val="35000"/>
                  </a:schemeClr>
                </a:solidFill>
              </a:rPr>
              <a:t>, </a:t>
            </a:r>
            <a:r>
              <a:rPr lang="en-US" sz="2400" b="1" dirty="0" err="1" smtClean="0">
                <a:solidFill>
                  <a:schemeClr val="tx1">
                    <a:lumMod val="65000"/>
                    <a:lumOff val="35000"/>
                  </a:schemeClr>
                </a:solidFill>
              </a:rPr>
              <a:t>Inria</a:t>
            </a:r>
            <a:r>
              <a:rPr lang="en-US" sz="2400" b="1" dirty="0" smtClean="0">
                <a:solidFill>
                  <a:schemeClr val="tx1">
                    <a:lumMod val="65000"/>
                    <a:lumOff val="35000"/>
                  </a:schemeClr>
                </a:solidFill>
              </a:rPr>
              <a:t> Grenoble, 2008 - 2012</a:t>
            </a:r>
            <a:endParaRPr lang="en-US" sz="2400" b="1" dirty="0" smtClean="0">
              <a:solidFill>
                <a:schemeClr val="tx1">
                  <a:lumMod val="65000"/>
                  <a:lumOff val="35000"/>
                </a:schemeClr>
              </a:solidFill>
            </a:endParaRPr>
          </a:p>
          <a:p>
            <a:r>
              <a:rPr lang="en-US" sz="2400" b="1" dirty="0">
                <a:solidFill>
                  <a:schemeClr val="tx1">
                    <a:lumMod val="65000"/>
                    <a:lumOff val="35000"/>
                  </a:schemeClr>
                </a:solidFill>
              </a:rPr>
              <a:t>w</a:t>
            </a:r>
            <a:r>
              <a:rPr lang="en-US" sz="2400" b="1" dirty="0" smtClean="0">
                <a:solidFill>
                  <a:schemeClr val="tx1">
                    <a:lumMod val="65000"/>
                    <a:lumOff val="35000"/>
                  </a:schemeClr>
                </a:solidFill>
              </a:rPr>
              <a:t>ith Pr. </a:t>
            </a:r>
            <a:r>
              <a:rPr lang="en-US" sz="2400" b="1" dirty="0" err="1" smtClean="0">
                <a:solidFill>
                  <a:schemeClr val="tx1">
                    <a:lumMod val="65000"/>
                    <a:lumOff val="35000"/>
                  </a:schemeClr>
                </a:solidFill>
              </a:rPr>
              <a:t>Cordelia</a:t>
            </a:r>
            <a:r>
              <a:rPr lang="en-US" sz="2400" b="1" dirty="0" smtClean="0">
                <a:solidFill>
                  <a:schemeClr val="tx1">
                    <a:lumMod val="65000"/>
                    <a:lumOff val="35000"/>
                  </a:schemeClr>
                </a:solidFill>
              </a:rPr>
              <a:t> </a:t>
            </a:r>
            <a:r>
              <a:rPr lang="en-US" sz="2400" b="1" dirty="0" err="1" smtClean="0">
                <a:solidFill>
                  <a:schemeClr val="tx1">
                    <a:lumMod val="65000"/>
                    <a:lumOff val="35000"/>
                  </a:schemeClr>
                </a:solidFill>
              </a:rPr>
              <a:t>Schmid</a:t>
            </a:r>
            <a:r>
              <a:rPr lang="en-US" sz="2400" b="1" dirty="0" smtClean="0">
                <a:solidFill>
                  <a:schemeClr val="tx1">
                    <a:lumMod val="65000"/>
                    <a:lumOff val="35000"/>
                  </a:schemeClr>
                </a:solidFill>
              </a:rPr>
              <a:t> and Dr. </a:t>
            </a:r>
            <a:r>
              <a:rPr lang="en-US" sz="2400" b="1" dirty="0" err="1" smtClean="0">
                <a:solidFill>
                  <a:schemeClr val="tx1">
                    <a:lumMod val="65000"/>
                    <a:lumOff val="35000"/>
                  </a:schemeClr>
                </a:solidFill>
              </a:rPr>
              <a:t>Zaid</a:t>
            </a:r>
            <a:r>
              <a:rPr lang="en-US" sz="2400" b="1" dirty="0" smtClean="0">
                <a:solidFill>
                  <a:schemeClr val="tx1">
                    <a:lumMod val="65000"/>
                    <a:lumOff val="35000"/>
                  </a:schemeClr>
                </a:solidFill>
              </a:rPr>
              <a:t> </a:t>
            </a:r>
            <a:r>
              <a:rPr lang="en-US" sz="2400" b="1" dirty="0" err="1" smtClean="0">
                <a:solidFill>
                  <a:schemeClr val="tx1">
                    <a:lumMod val="65000"/>
                    <a:lumOff val="35000"/>
                  </a:schemeClr>
                </a:solidFill>
              </a:rPr>
              <a:t>Harchaoui</a:t>
            </a:r>
            <a:endParaRPr lang="en-US" sz="2400" b="1" dirty="0" smtClean="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a:t>S</a:t>
              </a:r>
              <a:r>
                <a:rPr lang="en-US" sz="2400" b="1" dirty="0" smtClean="0"/>
                <a:t>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sp>
        <p:nvSpPr>
          <p:cNvPr id="13" name="ZoneTexte 12"/>
          <p:cNvSpPr txBox="1"/>
          <p:nvPr/>
        </p:nvSpPr>
        <p:spPr>
          <a:xfrm>
            <a:off x="7293821" y="4283506"/>
            <a:ext cx="904109" cy="400110"/>
          </a:xfrm>
          <a:prstGeom prst="rect">
            <a:avLst/>
          </a:prstGeom>
          <a:noFill/>
        </p:spPr>
        <p:txBody>
          <a:bodyPr wrap="square" rtlCol="0">
            <a:spAutoFit/>
          </a:bodyPr>
          <a:lstStyle/>
          <a:p>
            <a:pPr algn="ctr"/>
            <a:r>
              <a:rPr lang="en-US" sz="2000" b="1" dirty="0" smtClean="0">
                <a:solidFill>
                  <a:srgbClr val="2406A6"/>
                </a:solidFill>
              </a:rPr>
              <a:t>HMDB</a:t>
            </a:r>
            <a:endParaRPr lang="en-US" sz="2000" b="1" dirty="0">
              <a:solidFill>
                <a:srgbClr val="2406A6"/>
              </a:solidFill>
            </a:endParaRPr>
          </a:p>
        </p:txBody>
      </p:sp>
      <p:pic>
        <p:nvPicPr>
          <p:cNvPr id="23" name="hmdb_ex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0" y="3121124"/>
            <a:ext cx="3048000" cy="2286000"/>
          </a:xfrm>
          <a:prstGeom prst="rect">
            <a:avLst/>
          </a:prstGeom>
        </p:spPr>
      </p:pic>
      <p:grpSp>
        <p:nvGrpSpPr>
          <p:cNvPr id="5" name="Groupe 4"/>
          <p:cNvGrpSpPr/>
          <p:nvPr/>
        </p:nvGrpSpPr>
        <p:grpSpPr>
          <a:xfrm>
            <a:off x="2777327" y="2314575"/>
            <a:ext cx="3569498" cy="3629025"/>
            <a:chOff x="2777327" y="2314575"/>
            <a:chExt cx="3569498" cy="3629025"/>
          </a:xfrm>
        </p:grpSpPr>
        <p:sp>
          <p:nvSpPr>
            <p:cNvPr id="14" name="Forme libre 13"/>
            <p:cNvSpPr/>
            <p:nvPr/>
          </p:nvSpPr>
          <p:spPr>
            <a:xfrm>
              <a:off x="3162300" y="2314575"/>
              <a:ext cx="3184525" cy="3629025"/>
            </a:xfrm>
            <a:custGeom>
              <a:avLst/>
              <a:gdLst>
                <a:gd name="connsiteX0" fmla="*/ 1409700 w 2419350"/>
                <a:gd name="connsiteY0" fmla="*/ 0 h 3629025"/>
                <a:gd name="connsiteX1" fmla="*/ 2409825 w 2419350"/>
                <a:gd name="connsiteY1" fmla="*/ 1476375 h 3629025"/>
                <a:gd name="connsiteX2" fmla="*/ 2419350 w 2419350"/>
                <a:gd name="connsiteY2" fmla="*/ 3152775 h 3629025"/>
                <a:gd name="connsiteX3" fmla="*/ 0 w 2419350"/>
                <a:gd name="connsiteY3" fmla="*/ 3629025 h 3629025"/>
                <a:gd name="connsiteX4" fmla="*/ 76200 w 2419350"/>
                <a:gd name="connsiteY4" fmla="*/ 1390650 h 3629025"/>
                <a:gd name="connsiteX5" fmla="*/ 1409700 w 2419350"/>
                <a:gd name="connsiteY5" fmla="*/ 0 h 3629025"/>
                <a:gd name="connsiteX0" fmla="*/ 1409700 w 2508250"/>
                <a:gd name="connsiteY0" fmla="*/ 0 h 3629025"/>
                <a:gd name="connsiteX1" fmla="*/ 2409825 w 2508250"/>
                <a:gd name="connsiteY1" fmla="*/ 1476375 h 3629025"/>
                <a:gd name="connsiteX2" fmla="*/ 2508250 w 2508250"/>
                <a:gd name="connsiteY2" fmla="*/ 3305175 h 3629025"/>
                <a:gd name="connsiteX3" fmla="*/ 0 w 2508250"/>
                <a:gd name="connsiteY3" fmla="*/ 3629025 h 3629025"/>
                <a:gd name="connsiteX4" fmla="*/ 76200 w 2508250"/>
                <a:gd name="connsiteY4" fmla="*/ 1390650 h 3629025"/>
                <a:gd name="connsiteX5" fmla="*/ 1409700 w 2508250"/>
                <a:gd name="connsiteY5" fmla="*/ 0 h 3629025"/>
                <a:gd name="connsiteX0" fmla="*/ 1409700 w 2495550"/>
                <a:gd name="connsiteY0" fmla="*/ 0 h 3629025"/>
                <a:gd name="connsiteX1" fmla="*/ 2409825 w 2495550"/>
                <a:gd name="connsiteY1" fmla="*/ 1476375 h 3629025"/>
                <a:gd name="connsiteX2" fmla="*/ 2495550 w 2495550"/>
                <a:gd name="connsiteY2" fmla="*/ 3241675 h 3629025"/>
                <a:gd name="connsiteX3" fmla="*/ 0 w 2495550"/>
                <a:gd name="connsiteY3" fmla="*/ 3629025 h 3629025"/>
                <a:gd name="connsiteX4" fmla="*/ 76200 w 2495550"/>
                <a:gd name="connsiteY4" fmla="*/ 1390650 h 3629025"/>
                <a:gd name="connsiteX5" fmla="*/ 1409700 w 2495550"/>
                <a:gd name="connsiteY5" fmla="*/ 0 h 3629025"/>
                <a:gd name="connsiteX0" fmla="*/ 1409700 w 2587625"/>
                <a:gd name="connsiteY0" fmla="*/ 0 h 3629025"/>
                <a:gd name="connsiteX1" fmla="*/ 2587625 w 2587625"/>
                <a:gd name="connsiteY1" fmla="*/ 1412875 h 3629025"/>
                <a:gd name="connsiteX2" fmla="*/ 2495550 w 2587625"/>
                <a:gd name="connsiteY2" fmla="*/ 3241675 h 3629025"/>
                <a:gd name="connsiteX3" fmla="*/ 0 w 2587625"/>
                <a:gd name="connsiteY3" fmla="*/ 3629025 h 3629025"/>
                <a:gd name="connsiteX4" fmla="*/ 76200 w 2587625"/>
                <a:gd name="connsiteY4" fmla="*/ 1390650 h 3629025"/>
                <a:gd name="connsiteX5" fmla="*/ 1409700 w 2587625"/>
                <a:gd name="connsiteY5" fmla="*/ 0 h 3629025"/>
                <a:gd name="connsiteX0" fmla="*/ 1409700 w 2676525"/>
                <a:gd name="connsiteY0" fmla="*/ 0 h 3629025"/>
                <a:gd name="connsiteX1" fmla="*/ 2676525 w 2676525"/>
                <a:gd name="connsiteY1" fmla="*/ 1400175 h 3629025"/>
                <a:gd name="connsiteX2" fmla="*/ 2495550 w 2676525"/>
                <a:gd name="connsiteY2" fmla="*/ 3241675 h 3629025"/>
                <a:gd name="connsiteX3" fmla="*/ 0 w 2676525"/>
                <a:gd name="connsiteY3" fmla="*/ 3629025 h 3629025"/>
                <a:gd name="connsiteX4" fmla="*/ 76200 w 2676525"/>
                <a:gd name="connsiteY4" fmla="*/ 1390650 h 3629025"/>
                <a:gd name="connsiteX5" fmla="*/ 1409700 w 2676525"/>
                <a:gd name="connsiteY5" fmla="*/ 0 h 3629025"/>
                <a:gd name="connsiteX0" fmla="*/ 1409700 w 2511425"/>
                <a:gd name="connsiteY0" fmla="*/ 0 h 3629025"/>
                <a:gd name="connsiteX1" fmla="*/ 2511425 w 2511425"/>
                <a:gd name="connsiteY1" fmla="*/ 1450975 h 3629025"/>
                <a:gd name="connsiteX2" fmla="*/ 2495550 w 2511425"/>
                <a:gd name="connsiteY2" fmla="*/ 3241675 h 3629025"/>
                <a:gd name="connsiteX3" fmla="*/ 0 w 2511425"/>
                <a:gd name="connsiteY3" fmla="*/ 3629025 h 3629025"/>
                <a:gd name="connsiteX4" fmla="*/ 76200 w 2511425"/>
                <a:gd name="connsiteY4" fmla="*/ 1390650 h 3629025"/>
                <a:gd name="connsiteX5" fmla="*/ 1409700 w 2511425"/>
                <a:gd name="connsiteY5" fmla="*/ 0 h 3629025"/>
                <a:gd name="connsiteX0" fmla="*/ 1409700 w 3108325"/>
                <a:gd name="connsiteY0" fmla="*/ 0 h 3629025"/>
                <a:gd name="connsiteX1" fmla="*/ 3108325 w 3108325"/>
                <a:gd name="connsiteY1" fmla="*/ 1323975 h 3629025"/>
                <a:gd name="connsiteX2" fmla="*/ 2495550 w 3108325"/>
                <a:gd name="connsiteY2" fmla="*/ 3241675 h 3629025"/>
                <a:gd name="connsiteX3" fmla="*/ 0 w 3108325"/>
                <a:gd name="connsiteY3" fmla="*/ 3629025 h 3629025"/>
                <a:gd name="connsiteX4" fmla="*/ 76200 w 3108325"/>
                <a:gd name="connsiteY4" fmla="*/ 1390650 h 3629025"/>
                <a:gd name="connsiteX5" fmla="*/ 1409700 w 3108325"/>
                <a:gd name="connsiteY5" fmla="*/ 0 h 3629025"/>
                <a:gd name="connsiteX0" fmla="*/ 1409700 w 3171825"/>
                <a:gd name="connsiteY0" fmla="*/ 0 h 3629025"/>
                <a:gd name="connsiteX1" fmla="*/ 3171825 w 3171825"/>
                <a:gd name="connsiteY1" fmla="*/ 1323975 h 3629025"/>
                <a:gd name="connsiteX2" fmla="*/ 2495550 w 3171825"/>
                <a:gd name="connsiteY2" fmla="*/ 3241675 h 3629025"/>
                <a:gd name="connsiteX3" fmla="*/ 0 w 3171825"/>
                <a:gd name="connsiteY3" fmla="*/ 3629025 h 3629025"/>
                <a:gd name="connsiteX4" fmla="*/ 76200 w 3171825"/>
                <a:gd name="connsiteY4" fmla="*/ 1390650 h 3629025"/>
                <a:gd name="connsiteX5" fmla="*/ 1409700 w 3171825"/>
                <a:gd name="connsiteY5" fmla="*/ 0 h 3629025"/>
                <a:gd name="connsiteX0" fmla="*/ 1409700 w 3184525"/>
                <a:gd name="connsiteY0" fmla="*/ 0 h 3629025"/>
                <a:gd name="connsiteX1" fmla="*/ 3184525 w 3184525"/>
                <a:gd name="connsiteY1" fmla="*/ 1311275 h 3629025"/>
                <a:gd name="connsiteX2" fmla="*/ 2495550 w 3184525"/>
                <a:gd name="connsiteY2" fmla="*/ 3241675 h 3629025"/>
                <a:gd name="connsiteX3" fmla="*/ 0 w 3184525"/>
                <a:gd name="connsiteY3" fmla="*/ 3629025 h 3629025"/>
                <a:gd name="connsiteX4" fmla="*/ 76200 w 3184525"/>
                <a:gd name="connsiteY4" fmla="*/ 1390650 h 3629025"/>
                <a:gd name="connsiteX5" fmla="*/ 1409700 w 3184525"/>
                <a:gd name="connsiteY5" fmla="*/ 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4525" h="3629025">
                  <a:moveTo>
                    <a:pt x="1409700" y="0"/>
                  </a:moveTo>
                  <a:lnTo>
                    <a:pt x="3184525" y="1311275"/>
                  </a:lnTo>
                  <a:lnTo>
                    <a:pt x="2495550" y="3241675"/>
                  </a:lnTo>
                  <a:lnTo>
                    <a:pt x="0" y="3629025"/>
                  </a:lnTo>
                  <a:lnTo>
                    <a:pt x="76200" y="1390650"/>
                  </a:lnTo>
                  <a:lnTo>
                    <a:pt x="1409700" y="0"/>
                  </a:lnTo>
                  <a:close/>
                </a:path>
              </a:pathLst>
            </a:custGeom>
            <a:solidFill>
              <a:srgbClr val="2406A6">
                <a:alpha val="67059"/>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e 14"/>
            <p:cNvGrpSpPr/>
            <p:nvPr/>
          </p:nvGrpSpPr>
          <p:grpSpPr>
            <a:xfrm>
              <a:off x="2777327" y="2771636"/>
              <a:ext cx="3185518" cy="3105636"/>
              <a:chOff x="3451687" y="2339588"/>
              <a:chExt cx="3185518" cy="3105636"/>
            </a:xfrm>
          </p:grpSpPr>
          <p:sp>
            <p:nvSpPr>
              <p:cNvPr id="16" name="ZoneTexte 15"/>
              <p:cNvSpPr txBox="1"/>
              <p:nvPr/>
            </p:nvSpPr>
            <p:spPr>
              <a:xfrm>
                <a:off x="3451687" y="5075892"/>
                <a:ext cx="1203369" cy="369332"/>
              </a:xfrm>
              <a:prstGeom prst="rect">
                <a:avLst/>
              </a:prstGeom>
              <a:noFill/>
            </p:spPr>
            <p:txBody>
              <a:bodyPr wrap="square" rtlCol="0">
                <a:spAutoFit/>
              </a:bodyPr>
              <a:lstStyle/>
              <a:p>
                <a:pPr algn="ctr"/>
                <a:r>
                  <a:rPr lang="en-US" b="1" dirty="0" smtClean="0">
                    <a:solidFill>
                      <a:schemeClr val="bg1"/>
                    </a:solidFill>
                  </a:rPr>
                  <a:t>51</a:t>
                </a:r>
                <a:endParaRPr lang="en-US" b="1" dirty="0">
                  <a:solidFill>
                    <a:schemeClr val="bg1"/>
                  </a:solidFill>
                </a:endParaRPr>
              </a:p>
            </p:txBody>
          </p:sp>
          <p:sp>
            <p:nvSpPr>
              <p:cNvPr id="17" name="ZoneTexte 16"/>
              <p:cNvSpPr txBox="1"/>
              <p:nvPr/>
            </p:nvSpPr>
            <p:spPr>
              <a:xfrm>
                <a:off x="4598288" y="2339588"/>
                <a:ext cx="1203369" cy="369332"/>
              </a:xfrm>
              <a:prstGeom prst="rect">
                <a:avLst/>
              </a:prstGeom>
              <a:noFill/>
            </p:spPr>
            <p:txBody>
              <a:bodyPr wrap="square" rtlCol="0">
                <a:spAutoFit/>
              </a:bodyPr>
              <a:lstStyle/>
              <a:p>
                <a:pPr algn="ctr"/>
                <a:r>
                  <a:rPr lang="en-US" b="1" dirty="0" smtClean="0">
                    <a:solidFill>
                      <a:schemeClr val="bg1"/>
                    </a:solidFill>
                  </a:rPr>
                  <a:t>26% ACC</a:t>
                </a:r>
                <a:endParaRPr lang="en-US" b="1" dirty="0">
                  <a:solidFill>
                    <a:schemeClr val="bg1"/>
                  </a:solidFill>
                </a:endParaRPr>
              </a:p>
            </p:txBody>
          </p:sp>
          <p:sp>
            <p:nvSpPr>
              <p:cNvPr id="18" name="ZoneTexte 17"/>
              <p:cNvSpPr txBox="1"/>
              <p:nvPr/>
            </p:nvSpPr>
            <p:spPr>
              <a:xfrm>
                <a:off x="5271760" y="4498161"/>
                <a:ext cx="1365445" cy="646331"/>
              </a:xfrm>
              <a:prstGeom prst="rect">
                <a:avLst/>
              </a:prstGeom>
              <a:noFill/>
            </p:spPr>
            <p:txBody>
              <a:bodyPr wrap="square" rtlCol="0">
                <a:spAutoFit/>
              </a:bodyPr>
              <a:lstStyle/>
              <a:p>
                <a:pPr algn="ctr"/>
                <a:r>
                  <a:rPr lang="en-US" b="1" dirty="0" smtClean="0">
                    <a:solidFill>
                      <a:schemeClr val="bg1"/>
                    </a:solidFill>
                  </a:rPr>
                  <a:t>6783</a:t>
                </a:r>
              </a:p>
              <a:p>
                <a:pPr algn="ctr"/>
                <a:r>
                  <a:rPr lang="en-US" b="1" dirty="0" smtClean="0">
                    <a:solidFill>
                      <a:schemeClr val="bg1"/>
                    </a:solidFill>
                  </a:rPr>
                  <a:t>videos</a:t>
                </a:r>
                <a:endParaRPr lang="en-US" b="1" dirty="0">
                  <a:solidFill>
                    <a:schemeClr val="bg1"/>
                  </a:solidFill>
                </a:endParaRPr>
              </a:p>
            </p:txBody>
          </p:sp>
        </p:grpSp>
      </p:grpSp>
      <p:sp>
        <p:nvSpPr>
          <p:cNvPr id="19" name="ZoneTexte 18"/>
          <p:cNvSpPr txBox="1"/>
          <p:nvPr/>
        </p:nvSpPr>
        <p:spPr>
          <a:xfrm>
            <a:off x="6487221" y="4697849"/>
            <a:ext cx="2477267" cy="1169551"/>
          </a:xfrm>
          <a:prstGeom prst="rect">
            <a:avLst/>
          </a:prstGeom>
          <a:noFill/>
        </p:spPr>
        <p:txBody>
          <a:bodyPr wrap="square" rtlCol="0">
            <a:spAutoFit/>
          </a:bodyPr>
          <a:lstStyle/>
          <a:p>
            <a:pPr algn="ctr"/>
            <a:r>
              <a:rPr lang="en-US" sz="1400" dirty="0">
                <a:solidFill>
                  <a:schemeClr val="bg1">
                    <a:lumMod val="65000"/>
                  </a:schemeClr>
                </a:solidFill>
              </a:rPr>
              <a:t>H. </a:t>
            </a:r>
            <a:r>
              <a:rPr lang="en-US" sz="1400" dirty="0" err="1">
                <a:solidFill>
                  <a:schemeClr val="bg1">
                    <a:lumMod val="65000"/>
                  </a:schemeClr>
                </a:solidFill>
              </a:rPr>
              <a:t>Kuehne</a:t>
            </a:r>
            <a:r>
              <a:rPr lang="en-US" sz="1400" dirty="0">
                <a:solidFill>
                  <a:schemeClr val="bg1">
                    <a:lumMod val="65000"/>
                  </a:schemeClr>
                </a:solidFill>
              </a:rPr>
              <a:t>, H. </a:t>
            </a:r>
            <a:r>
              <a:rPr lang="en-US" sz="1400" dirty="0" err="1">
                <a:solidFill>
                  <a:schemeClr val="bg1">
                    <a:lumMod val="65000"/>
                  </a:schemeClr>
                </a:solidFill>
              </a:rPr>
              <a:t>Jhuang</a:t>
            </a:r>
            <a:r>
              <a:rPr lang="en-US" sz="1400" dirty="0">
                <a:solidFill>
                  <a:schemeClr val="bg1">
                    <a:lumMod val="65000"/>
                  </a:schemeClr>
                </a:solidFill>
              </a:rPr>
              <a:t>, E. Garrote, T. </a:t>
            </a:r>
            <a:r>
              <a:rPr lang="en-US" sz="1400" dirty="0" err="1">
                <a:solidFill>
                  <a:schemeClr val="bg1">
                    <a:lumMod val="65000"/>
                  </a:schemeClr>
                </a:solidFill>
              </a:rPr>
              <a:t>Poggio</a:t>
            </a:r>
            <a:r>
              <a:rPr lang="en-US" sz="1400" dirty="0">
                <a:solidFill>
                  <a:schemeClr val="bg1">
                    <a:lumMod val="65000"/>
                  </a:schemeClr>
                </a:solidFill>
              </a:rPr>
              <a:t>, and T. </a:t>
            </a:r>
            <a:r>
              <a:rPr lang="en-US" sz="1400" dirty="0" err="1" smtClean="0">
                <a:solidFill>
                  <a:schemeClr val="bg1">
                    <a:lumMod val="65000"/>
                  </a:schemeClr>
                </a:solidFill>
              </a:rPr>
              <a:t>Serre</a:t>
            </a:r>
            <a:r>
              <a:rPr lang="en-US" sz="1400" dirty="0" smtClean="0">
                <a:solidFill>
                  <a:schemeClr val="bg1">
                    <a:lumMod val="65000"/>
                  </a:schemeClr>
                </a:solidFill>
              </a:rPr>
              <a:t>.</a:t>
            </a:r>
          </a:p>
          <a:p>
            <a:pPr algn="ctr"/>
            <a:r>
              <a:rPr lang="en-US" sz="1400" i="1" dirty="0" smtClean="0">
                <a:solidFill>
                  <a:schemeClr val="bg1">
                    <a:lumMod val="65000"/>
                  </a:schemeClr>
                </a:solidFill>
              </a:rPr>
              <a:t>HMDB</a:t>
            </a:r>
            <a:r>
              <a:rPr lang="en-US" sz="1400" i="1" dirty="0">
                <a:solidFill>
                  <a:schemeClr val="bg1">
                    <a:lumMod val="65000"/>
                  </a:schemeClr>
                </a:solidFill>
              </a:rPr>
              <a:t>: a </a:t>
            </a:r>
            <a:r>
              <a:rPr lang="en-US" sz="1400" i="1" dirty="0" smtClean="0">
                <a:solidFill>
                  <a:schemeClr val="bg1">
                    <a:lumMod val="65000"/>
                  </a:schemeClr>
                </a:solidFill>
              </a:rPr>
              <a:t>large video </a:t>
            </a:r>
            <a:r>
              <a:rPr lang="en-US" sz="1400" i="1" dirty="0">
                <a:solidFill>
                  <a:schemeClr val="bg1">
                    <a:lumMod val="65000"/>
                  </a:schemeClr>
                </a:solidFill>
              </a:rPr>
              <a:t>database for human motion </a:t>
            </a:r>
            <a:r>
              <a:rPr lang="en-US" sz="1400" i="1" dirty="0" smtClean="0">
                <a:solidFill>
                  <a:schemeClr val="bg1">
                    <a:lumMod val="65000"/>
                  </a:schemeClr>
                </a:solidFill>
              </a:rPr>
              <a:t>recognition.</a:t>
            </a:r>
          </a:p>
          <a:p>
            <a:pPr algn="ctr"/>
            <a:r>
              <a:rPr lang="en-US" sz="1400" dirty="0" smtClean="0">
                <a:solidFill>
                  <a:schemeClr val="bg1">
                    <a:lumMod val="65000"/>
                  </a:schemeClr>
                </a:solidFill>
              </a:rPr>
              <a:t>In </a:t>
            </a:r>
            <a:r>
              <a:rPr lang="en-US" sz="1400" dirty="0">
                <a:solidFill>
                  <a:schemeClr val="bg1">
                    <a:lumMod val="65000"/>
                  </a:schemeClr>
                </a:solidFill>
              </a:rPr>
              <a:t>ICCV, 2011</a:t>
            </a:r>
          </a:p>
        </p:txBody>
      </p:sp>
      <p:sp>
        <p:nvSpPr>
          <p:cNvPr id="21" name="ZoneTexte 20"/>
          <p:cNvSpPr txBox="1"/>
          <p:nvPr/>
        </p:nvSpPr>
        <p:spPr>
          <a:xfrm>
            <a:off x="6724452" y="2420888"/>
            <a:ext cx="2103806" cy="338554"/>
          </a:xfrm>
          <a:prstGeom prst="rect">
            <a:avLst/>
          </a:prstGeom>
          <a:noFill/>
        </p:spPr>
        <p:txBody>
          <a:bodyPr wrap="square" rtlCol="0">
            <a:spAutoFit/>
          </a:bodyPr>
          <a:lstStyle/>
          <a:p>
            <a:pPr algn="ctr"/>
            <a:r>
              <a:rPr lang="en-US" sz="1600" b="1" dirty="0" smtClean="0">
                <a:solidFill>
                  <a:schemeClr val="bg1">
                    <a:lumMod val="65000"/>
                  </a:schemeClr>
                </a:solidFill>
              </a:rPr>
              <a:t>ACC</a:t>
            </a:r>
            <a:r>
              <a:rPr lang="en-US" sz="1600" dirty="0" smtClean="0">
                <a:solidFill>
                  <a:schemeClr val="bg1">
                    <a:lumMod val="65000"/>
                  </a:schemeClr>
                </a:solidFill>
              </a:rPr>
              <a:t> = Accuracy </a:t>
            </a:r>
            <a:endParaRPr lang="en-US" sz="1600" dirty="0">
              <a:solidFill>
                <a:schemeClr val="bg1">
                  <a:lumMod val="65000"/>
                </a:schemeClr>
              </a:solidFill>
            </a:endParaRPr>
          </a:p>
        </p:txBody>
      </p:sp>
    </p:spTree>
    <p:extLst>
      <p:ext uri="{BB962C8B-B14F-4D97-AF65-F5344CB8AC3E}">
        <p14:creationId xmlns:p14="http://schemas.microsoft.com/office/powerpoint/2010/main" val="284399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3"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md type="call" cmd="stop">
                                      <p:cBhvr>
                                        <p:cTn id="11" dur="1">
                                          <p:stCondLst>
                                            <p:cond delay="0"/>
                                          </p:stCondLst>
                                        </p:cTn>
                                        <p:tgtEl>
                                          <p:spTgt spid="23"/>
                                        </p:tgtEl>
                                      </p:cBhvr>
                                    </p:cmd>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3"/>
                </p:tgtEl>
              </p:cMediaNode>
            </p:video>
          </p:childTnLst>
        </p:cTn>
      </p:par>
    </p:tnLst>
    <p:bldLst>
      <p:bldP spid="2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Qualitative Results</a:t>
            </a:r>
            <a:br>
              <a:rPr lang="en-US" dirty="0" smtClean="0"/>
            </a:br>
            <a:r>
              <a:rPr lang="en-US" sz="3600" dirty="0" smtClean="0">
                <a:solidFill>
                  <a:schemeClr val="accent1"/>
                </a:solidFill>
              </a:rPr>
              <a:t>ASM</a:t>
            </a:r>
            <a:endParaRPr lang="en-US" sz="3600" dirty="0"/>
          </a:p>
        </p:txBody>
      </p:sp>
      <p:sp>
        <p:nvSpPr>
          <p:cNvPr id="5" name="Espace réservé du contenu 4"/>
          <p:cNvSpPr>
            <a:spLocks noGrp="1"/>
          </p:cNvSpPr>
          <p:nvPr>
            <p:ph idx="1"/>
          </p:nvPr>
        </p:nvSpPr>
        <p:spPr>
          <a:xfrm>
            <a:off x="457200" y="1556792"/>
            <a:ext cx="8229600" cy="4525963"/>
          </a:xfrm>
        </p:spPr>
        <p:txBody>
          <a:bodyPr>
            <a:normAutofit/>
          </a:bodyPr>
          <a:lstStyle/>
          <a:p>
            <a:pPr algn="ctr">
              <a:buNone/>
            </a:pPr>
            <a:r>
              <a:rPr lang="en-US" sz="2400" dirty="0" smtClean="0"/>
              <a:t>Automatically detected actom sequences</a:t>
            </a:r>
            <a:endParaRPr lang="en-US" sz="2000" dirty="0" smtClean="0">
              <a:solidFill>
                <a:schemeClr val="bg1">
                  <a:lumMod val="50000"/>
                </a:schemeClr>
              </a:solidFill>
            </a:endParaRPr>
          </a:p>
        </p:txBody>
      </p:sp>
      <p:pic>
        <p:nvPicPr>
          <p:cNvPr id="3" name="predicted_asm_Graduate-frames-26085-2614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0684" y="2204864"/>
            <a:ext cx="5282632" cy="3981491"/>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100</a:t>
            </a:fld>
            <a:endParaRPr lang="fr-BE"/>
          </a:p>
        </p:txBody>
      </p:sp>
    </p:spTree>
    <p:extLst>
      <p:ext uri="{BB962C8B-B14F-4D97-AF65-F5344CB8AC3E}">
        <p14:creationId xmlns:p14="http://schemas.microsoft.com/office/powerpoint/2010/main" val="2693283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4000" dirty="0" smtClean="0"/>
              <a:t>Quantitative results</a:t>
            </a:r>
            <a:r>
              <a:rPr lang="en-US" sz="4000" dirty="0"/>
              <a:t/>
            </a:r>
            <a:br>
              <a:rPr lang="en-US" sz="4000" dirty="0"/>
            </a:br>
            <a:r>
              <a:rPr lang="en-US" sz="3200" dirty="0" smtClean="0">
                <a:solidFill>
                  <a:schemeClr val="accent1"/>
                </a:solidFill>
              </a:rPr>
              <a:t>Extension to classification by detection</a:t>
            </a:r>
            <a:endParaRPr lang="en-US" sz="4000" dirty="0"/>
          </a:p>
        </p:txBody>
      </p:sp>
      <p:sp>
        <p:nvSpPr>
          <p:cNvPr id="3" name="Espace réservé du contenu 2"/>
          <p:cNvSpPr>
            <a:spLocks noGrp="1"/>
          </p:cNvSpPr>
          <p:nvPr>
            <p:ph idx="1"/>
          </p:nvPr>
        </p:nvSpPr>
        <p:spPr>
          <a:xfrm>
            <a:off x="457200" y="1495325"/>
            <a:ext cx="8229600" cy="4525963"/>
          </a:xfrm>
        </p:spPr>
        <p:txBody>
          <a:bodyPr>
            <a:noAutofit/>
          </a:bodyPr>
          <a:lstStyle/>
          <a:p>
            <a:r>
              <a:rPr lang="en-US" sz="2400" dirty="0" smtClean="0"/>
              <a:t>Classification by pooling detection scores in video clips</a:t>
            </a:r>
          </a:p>
          <a:p>
            <a:r>
              <a:rPr lang="en-US" sz="2400" dirty="0" smtClean="0"/>
              <a:t>Experiments on the Hollywood 2 dataset </a:t>
            </a:r>
            <a:r>
              <a:rPr lang="en-US" sz="2000" dirty="0" smtClean="0">
                <a:solidFill>
                  <a:prstClr val="white">
                    <a:lumMod val="50000"/>
                  </a:prstClr>
                </a:solidFill>
              </a:rPr>
              <a:t>[</a:t>
            </a:r>
            <a:r>
              <a:rPr lang="en-US" sz="2000" dirty="0" err="1" smtClean="0">
                <a:solidFill>
                  <a:prstClr val="white">
                    <a:lumMod val="50000"/>
                  </a:prstClr>
                </a:solidFill>
              </a:rPr>
              <a:t>Marszalek</a:t>
            </a:r>
            <a:r>
              <a:rPr lang="en-US" sz="2000" dirty="0" smtClean="0">
                <a:solidFill>
                  <a:prstClr val="white">
                    <a:lumMod val="50000"/>
                  </a:prstClr>
                </a:solidFill>
              </a:rPr>
              <a:t>, CVPR’09]</a:t>
            </a:r>
            <a:r>
              <a:rPr lang="en-US" sz="2000" dirty="0">
                <a:solidFill>
                  <a:prstClr val="white">
                    <a:lumMod val="50000"/>
                  </a:prstClr>
                </a:solidFill>
              </a:rPr>
              <a:t/>
            </a:r>
            <a:br>
              <a:rPr lang="en-US" sz="2000" dirty="0">
                <a:solidFill>
                  <a:prstClr val="white">
                    <a:lumMod val="50000"/>
                  </a:prstClr>
                </a:solidFill>
              </a:rPr>
            </a:br>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pPr lvl="0"/>
            <a:r>
              <a:rPr lang="en-US" sz="2400" dirty="0" smtClean="0"/>
              <a:t>ASM: +12% mean AP </a:t>
            </a:r>
            <a:r>
              <a:rPr lang="en-US" sz="2000" dirty="0" smtClean="0">
                <a:solidFill>
                  <a:prstClr val="black">
                    <a:tint val="75000"/>
                  </a:prstClr>
                </a:solidFill>
              </a:rPr>
              <a:t>(+3% w.r.t. classification with global models)</a:t>
            </a:r>
            <a:endParaRPr lang="en-US" sz="2000" dirty="0">
              <a:solidFill>
                <a:prstClr val="black">
                  <a:tint val="75000"/>
                </a:prstClr>
              </a:solidFill>
            </a:endParaRPr>
          </a:p>
          <a:p>
            <a:endParaRPr lang="en-US" dirty="0"/>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101</a:t>
            </a:fld>
            <a:endParaRPr lang="fr-BE"/>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446288"/>
            <a:ext cx="8676456" cy="2892152"/>
          </a:xfrm>
          <a:prstGeom prst="rect">
            <a:avLst/>
          </a:prstGeom>
        </p:spPr>
      </p:pic>
    </p:spTree>
    <p:extLst>
      <p:ext uri="{BB962C8B-B14F-4D97-AF65-F5344CB8AC3E}">
        <p14:creationId xmlns:p14="http://schemas.microsoft.com/office/powerpoint/2010/main" val="41029245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4000" dirty="0" smtClean="0"/>
              <a:t>Parameter study</a:t>
            </a:r>
            <a:r>
              <a:rPr lang="en-US" sz="4000" dirty="0"/>
              <a:t/>
            </a:r>
            <a:br>
              <a:rPr lang="en-US" sz="4000" dirty="0"/>
            </a:br>
            <a:r>
              <a:rPr lang="en-US" sz="3200" dirty="0" smtClean="0">
                <a:solidFill>
                  <a:schemeClr val="accent1"/>
                </a:solidFill>
              </a:rPr>
              <a:t>Observations</a:t>
            </a:r>
            <a:endParaRPr lang="fr-FR" sz="4000" dirty="0"/>
          </a:p>
        </p:txBody>
      </p:sp>
      <p:sp>
        <p:nvSpPr>
          <p:cNvPr id="3" name="Espace réservé du contenu 2"/>
          <p:cNvSpPr>
            <a:spLocks noGrp="1"/>
          </p:cNvSpPr>
          <p:nvPr>
            <p:ph idx="1"/>
          </p:nvPr>
        </p:nvSpPr>
        <p:spPr>
          <a:xfrm>
            <a:off x="457200" y="1423317"/>
            <a:ext cx="8229600" cy="4525963"/>
          </a:xfrm>
        </p:spPr>
        <p:txBody>
          <a:bodyPr>
            <a:normAutofit/>
          </a:bodyPr>
          <a:lstStyle/>
          <a:p>
            <a:r>
              <a:rPr lang="en-US" sz="2400" dirty="0" smtClean="0"/>
              <a:t>Sliding central frame &gt; sliding window</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102</a:t>
            </a:fld>
            <a:endParaRPr lang="fr-B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16" y="2329859"/>
            <a:ext cx="7134768" cy="340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2200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850" y="2302535"/>
            <a:ext cx="7221331" cy="341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noAutofit/>
          </a:bodyPr>
          <a:lstStyle/>
          <a:p>
            <a:r>
              <a:rPr lang="en-US" sz="4000" dirty="0" smtClean="0"/>
              <a:t>Parameter study</a:t>
            </a:r>
            <a:r>
              <a:rPr lang="en-US" sz="4000" dirty="0"/>
              <a:t/>
            </a:r>
            <a:br>
              <a:rPr lang="en-US" sz="4000" dirty="0"/>
            </a:br>
            <a:r>
              <a:rPr lang="en-US" sz="3200" dirty="0" smtClean="0">
                <a:solidFill>
                  <a:schemeClr val="accent1"/>
                </a:solidFill>
              </a:rPr>
              <a:t>Observations</a:t>
            </a:r>
            <a:endParaRPr lang="fr-FR" sz="4000" dirty="0"/>
          </a:p>
        </p:txBody>
      </p:sp>
      <p:sp>
        <p:nvSpPr>
          <p:cNvPr id="3" name="Espace réservé du contenu 2"/>
          <p:cNvSpPr>
            <a:spLocks noGrp="1"/>
          </p:cNvSpPr>
          <p:nvPr>
            <p:ph idx="1"/>
          </p:nvPr>
        </p:nvSpPr>
        <p:spPr>
          <a:xfrm>
            <a:off x="457200" y="1423317"/>
            <a:ext cx="8229600" cy="4525963"/>
          </a:xfrm>
        </p:spPr>
        <p:txBody>
          <a:bodyPr>
            <a:normAutofit/>
          </a:bodyPr>
          <a:lstStyle/>
          <a:p>
            <a:r>
              <a:rPr lang="en-US" sz="2400" dirty="0" smtClean="0"/>
              <a:t>Impact of ASM parameters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103</a:t>
            </a:fld>
            <a:endParaRPr lang="fr-BE"/>
          </a:p>
        </p:txBody>
      </p:sp>
    </p:spTree>
    <p:extLst>
      <p:ext uri="{BB962C8B-B14F-4D97-AF65-F5344CB8AC3E}">
        <p14:creationId xmlns:p14="http://schemas.microsoft.com/office/powerpoint/2010/main" val="34313602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4000" dirty="0" smtClean="0"/>
              <a:t>Parameter study</a:t>
            </a:r>
            <a:r>
              <a:rPr lang="en-US" sz="4000" dirty="0"/>
              <a:t/>
            </a:r>
            <a:br>
              <a:rPr lang="en-US" sz="4000" dirty="0"/>
            </a:br>
            <a:r>
              <a:rPr lang="en-US" sz="3200" dirty="0" smtClean="0">
                <a:solidFill>
                  <a:schemeClr val="accent1"/>
                </a:solidFill>
              </a:rPr>
              <a:t>Observations</a:t>
            </a:r>
            <a:endParaRPr lang="fr-FR" sz="4000" dirty="0"/>
          </a:p>
        </p:txBody>
      </p:sp>
      <p:sp>
        <p:nvSpPr>
          <p:cNvPr id="3" name="Espace réservé du contenu 2"/>
          <p:cNvSpPr>
            <a:spLocks noGrp="1"/>
          </p:cNvSpPr>
          <p:nvPr>
            <p:ph idx="1"/>
          </p:nvPr>
        </p:nvSpPr>
        <p:spPr>
          <a:xfrm>
            <a:off x="457200" y="1423317"/>
            <a:ext cx="8229600" cy="4525963"/>
          </a:xfrm>
        </p:spPr>
        <p:txBody>
          <a:bodyPr>
            <a:normAutofit/>
          </a:bodyPr>
          <a:lstStyle/>
          <a:p>
            <a:r>
              <a:rPr lang="en-US" sz="2400" dirty="0" smtClean="0"/>
              <a:t>Number of training negatives: 1 – 10 times #positives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Manual </a:t>
            </a:r>
            <a:r>
              <a:rPr lang="en-US" sz="2400" dirty="0"/>
              <a:t>training actoms &gt; uniform in temporal </a:t>
            </a:r>
            <a:r>
              <a:rPr lang="en-US" sz="2400" dirty="0" smtClean="0"/>
              <a:t>boundaries</a:t>
            </a:r>
          </a:p>
          <a:p>
            <a:r>
              <a:rPr lang="en-US" sz="2400" dirty="0"/>
              <a:t>Impact of temporal structure complexity, ASM parameters, </a:t>
            </a:r>
            <a:r>
              <a:rPr lang="en-US" sz="2400" dirty="0" smtClean="0"/>
              <a:t>…</a:t>
            </a:r>
            <a:endParaRPr lang="en-US" sz="24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104</a:t>
            </a:fld>
            <a:endParaRPr lang="fr-BE"/>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301" y="1916832"/>
            <a:ext cx="5662870" cy="2452929"/>
          </a:xfrm>
          <a:prstGeom prst="rect">
            <a:avLst/>
          </a:prstGeom>
        </p:spPr>
      </p:pic>
    </p:spTree>
    <p:extLst>
      <p:ext uri="{BB962C8B-B14F-4D97-AF65-F5344CB8AC3E}">
        <p14:creationId xmlns:p14="http://schemas.microsoft.com/office/powerpoint/2010/main" val="25699983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4000" dirty="0" smtClean="0"/>
              <a:t>Parameter study</a:t>
            </a:r>
            <a:r>
              <a:rPr lang="en-US" sz="4000" dirty="0"/>
              <a:t/>
            </a:r>
            <a:br>
              <a:rPr lang="en-US" sz="4000" dirty="0"/>
            </a:br>
            <a:r>
              <a:rPr lang="en-US" sz="3200" dirty="0" smtClean="0">
                <a:solidFill>
                  <a:schemeClr val="accent1"/>
                </a:solidFill>
              </a:rPr>
              <a:t>Observations</a:t>
            </a:r>
            <a:endParaRPr lang="fr-FR" sz="40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105</a:t>
            </a:fld>
            <a:endParaRPr lang="fr-BE"/>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05" y="1932742"/>
            <a:ext cx="7179930" cy="36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8632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Supplementary slides</a:t>
            </a:r>
            <a:endParaRPr lang="en-US" dirty="0"/>
          </a:p>
        </p:txBody>
      </p:sp>
      <p:sp>
        <p:nvSpPr>
          <p:cNvPr id="3" name="Sous-titre 2"/>
          <p:cNvSpPr>
            <a:spLocks noGrp="1"/>
          </p:cNvSpPr>
          <p:nvPr>
            <p:ph type="subTitle" idx="1"/>
          </p:nvPr>
        </p:nvSpPr>
        <p:spPr/>
        <p:txBody>
          <a:bodyPr/>
          <a:lstStyle/>
          <a:p>
            <a:r>
              <a:rPr lang="en-US" dirty="0" smtClean="0"/>
              <a:t>DACO</a:t>
            </a:r>
            <a:endParaRPr lang="en-US" dirty="0"/>
          </a:p>
        </p:txBody>
      </p:sp>
    </p:spTree>
    <p:extLst>
      <p:ext uri="{BB962C8B-B14F-4D97-AF65-F5344CB8AC3E}">
        <p14:creationId xmlns:p14="http://schemas.microsoft.com/office/powerpoint/2010/main" val="4861408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Auto-correlation operator</a:t>
            </a:r>
            <a:br>
              <a:rPr lang="en-US" dirty="0" smtClean="0"/>
            </a:br>
            <a:r>
              <a:rPr lang="en-US" sz="3600" dirty="0" smtClean="0">
                <a:solidFill>
                  <a:schemeClr val="accent1"/>
                </a:solidFill>
              </a:rPr>
              <a:t>Notations</a:t>
            </a:r>
            <a:endParaRPr lang="en-US" sz="3600" dirty="0">
              <a:solidFill>
                <a:schemeClr val="accent1"/>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107</a:t>
            </a:fld>
            <a:endParaRPr lang="fr-BE"/>
          </a:p>
        </p:txBody>
      </p:sp>
      <p:sp>
        <p:nvSpPr>
          <p:cNvPr id="3" name="Espace réservé du contenu 2"/>
          <p:cNvSpPr>
            <a:spLocks noGrp="1"/>
          </p:cNvSpPr>
          <p:nvPr>
            <p:ph idx="1"/>
          </p:nvPr>
        </p:nvSpPr>
        <p:spPr>
          <a:xfrm>
            <a:off x="457200" y="1484784"/>
            <a:ext cx="8229600" cy="4525963"/>
          </a:xfrm>
        </p:spPr>
        <p:txBody>
          <a:bodyPr>
            <a:normAutofit/>
          </a:bodyPr>
          <a:lstStyle/>
          <a:p>
            <a:r>
              <a:rPr lang="en-US" sz="2800" dirty="0" smtClean="0"/>
              <a:t>Video: time series </a:t>
            </a:r>
          </a:p>
          <a:p>
            <a:r>
              <a:rPr lang="en-US" sz="2800" dirty="0" smtClean="0"/>
              <a:t>Frame kernel: </a:t>
            </a:r>
          </a:p>
          <a:p>
            <a:r>
              <a:rPr lang="en-US" sz="2800" dirty="0" smtClean="0"/>
              <a:t>Time series in the frame feature space</a:t>
            </a:r>
          </a:p>
          <a:p>
            <a:endParaRPr lang="en-US" sz="2800" dirty="0" smtClean="0"/>
          </a:p>
          <a:p>
            <a:r>
              <a:rPr lang="en-US" sz="2800" dirty="0" smtClean="0"/>
              <a:t>Auto-covariance operator at time </a:t>
            </a:r>
            <a:r>
              <a:rPr lang="en-US" sz="2800" i="1" dirty="0" smtClean="0"/>
              <a:t>t </a:t>
            </a:r>
            <a:r>
              <a:rPr lang="en-US" sz="2800" dirty="0" smtClean="0"/>
              <a:t>and lag </a:t>
            </a:r>
            <a:r>
              <a:rPr lang="en-US" sz="2800" i="1" dirty="0" smtClean="0"/>
              <a:t>τ</a:t>
            </a:r>
            <a:endParaRPr lang="en-US" sz="2800" dirty="0" smtClean="0"/>
          </a:p>
          <a:p>
            <a:endParaRPr lang="en-US" sz="2800" i="1" dirty="0" smtClean="0"/>
          </a:p>
          <a:p>
            <a:r>
              <a:rPr lang="en-US" sz="2800" dirty="0" smtClean="0"/>
              <a:t>Sampled estimate assuming </a:t>
            </a:r>
            <a:r>
              <a:rPr lang="en-US" sz="2800" dirty="0" err="1" smtClean="0"/>
              <a:t>stationarity</a:t>
            </a:r>
            <a:r>
              <a:rPr lang="en-US" sz="2800" dirty="0" smtClean="0"/>
              <a:t> and</a:t>
            </a:r>
            <a:br>
              <a:rPr lang="en-US" sz="2800" dirty="0" smtClean="0"/>
            </a:br>
            <a:r>
              <a:rPr lang="en-US" sz="2800" b="1" dirty="0" smtClean="0"/>
              <a:t>X</a:t>
            </a:r>
            <a:r>
              <a:rPr lang="en-US" sz="2800" dirty="0" smtClean="0"/>
              <a:t> centered in the feature space</a:t>
            </a:r>
          </a:p>
          <a:p>
            <a:endParaRPr lang="en-US" sz="2800" dirty="0" smtClean="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1594892"/>
            <a:ext cx="1840631" cy="351103"/>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772" y="2094302"/>
            <a:ext cx="4283954" cy="433397"/>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871" y="2636912"/>
            <a:ext cx="520401" cy="329588"/>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3081660"/>
            <a:ext cx="2880320" cy="322712"/>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856" y="5481308"/>
            <a:ext cx="2088232" cy="739582"/>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4077072"/>
            <a:ext cx="6518682" cy="474287"/>
          </a:xfrm>
          <a:prstGeom prst="rect">
            <a:avLst/>
          </a:prstGeom>
        </p:spPr>
      </p:pic>
    </p:spTree>
    <p:extLst>
      <p:ext uri="{BB962C8B-B14F-4D97-AF65-F5344CB8AC3E}">
        <p14:creationId xmlns:p14="http://schemas.microsoft.com/office/powerpoint/2010/main" val="22382695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DACO kernel</a:t>
            </a:r>
            <a:br>
              <a:rPr lang="en-US" dirty="0" smtClean="0"/>
            </a:br>
            <a:r>
              <a:rPr lang="en-US" sz="3600" dirty="0">
                <a:solidFill>
                  <a:schemeClr val="accent1"/>
                </a:solidFill>
              </a:rPr>
              <a:t>Difference of Auto-Correlation Operators</a:t>
            </a:r>
          </a:p>
        </p:txBody>
      </p:sp>
      <p:sp>
        <p:nvSpPr>
          <p:cNvPr id="3" name="Espace réservé du contenu 2"/>
          <p:cNvSpPr>
            <a:spLocks noGrp="1"/>
          </p:cNvSpPr>
          <p:nvPr>
            <p:ph idx="1"/>
          </p:nvPr>
        </p:nvSpPr>
        <p:spPr>
          <a:xfrm>
            <a:off x="323528" y="1484784"/>
            <a:ext cx="8712968" cy="4824536"/>
          </a:xfrm>
        </p:spPr>
        <p:txBody>
          <a:bodyPr>
            <a:normAutofit/>
          </a:bodyPr>
          <a:lstStyle/>
          <a:p>
            <a:endParaRPr lang="en-US" sz="2800" dirty="0" smtClean="0">
              <a:solidFill>
                <a:prstClr val="black"/>
              </a:solidFill>
            </a:endParaRPr>
          </a:p>
          <a:p>
            <a:endParaRPr lang="en-US" sz="2800" dirty="0">
              <a:solidFill>
                <a:prstClr val="black"/>
              </a:solidFill>
            </a:endParaRPr>
          </a:p>
          <a:p>
            <a:endParaRPr lang="en-US" sz="2800" dirty="0" smtClean="0">
              <a:solidFill>
                <a:prstClr val="black"/>
              </a:solidFill>
            </a:endParaRPr>
          </a:p>
          <a:p>
            <a:endParaRPr lang="en-US" sz="2800" dirty="0">
              <a:solidFill>
                <a:prstClr val="black"/>
              </a:solidFill>
            </a:endParaRPr>
          </a:p>
          <a:p>
            <a:pPr marL="0" indent="0">
              <a:buNone/>
            </a:pPr>
            <a:r>
              <a:rPr lang="en-US" sz="2800" dirty="0" smtClean="0">
                <a:solidFill>
                  <a:prstClr val="black"/>
                </a:solidFill>
              </a:rPr>
              <a:t>Computational complexity:</a:t>
            </a:r>
          </a:p>
          <a:p>
            <a:pPr marL="0" indent="0" algn="ctr">
              <a:buNone/>
            </a:pPr>
            <a:r>
              <a:rPr lang="en-US" sz="2800" b="1" dirty="0" smtClean="0">
                <a:solidFill>
                  <a:prstClr val="black"/>
                </a:solidFill>
              </a:rPr>
              <a:t>cubic </a:t>
            </a:r>
            <a:r>
              <a:rPr lang="en-US" sz="2800" b="1" dirty="0">
                <a:solidFill>
                  <a:prstClr val="black"/>
                </a:solidFill>
              </a:rPr>
              <a:t>in the dimension of the frame feature </a:t>
            </a:r>
            <a:r>
              <a:rPr lang="en-US" sz="2800" b="1" dirty="0" smtClean="0">
                <a:solidFill>
                  <a:prstClr val="black"/>
                </a:solidFill>
              </a:rPr>
              <a:t>space</a:t>
            </a:r>
            <a:r>
              <a:rPr lang="en-US" sz="2800" dirty="0">
                <a:solidFill>
                  <a:prstClr val="black"/>
                </a:solidFill>
              </a:rPr>
              <a:t/>
            </a:r>
            <a:br>
              <a:rPr lang="en-US" sz="2800" dirty="0">
                <a:solidFill>
                  <a:prstClr val="black"/>
                </a:solidFill>
              </a:rPr>
            </a:br>
            <a:r>
              <a:rPr lang="en-US" sz="2400" dirty="0" smtClean="0">
                <a:solidFill>
                  <a:schemeClr val="bg1">
                    <a:lumMod val="50000"/>
                  </a:schemeClr>
                </a:solidFill>
              </a:rPr>
              <a:t>(might </a:t>
            </a:r>
            <a:r>
              <a:rPr lang="en-US" sz="2400" dirty="0">
                <a:solidFill>
                  <a:schemeClr val="bg1">
                    <a:lumMod val="50000"/>
                  </a:schemeClr>
                </a:solidFill>
              </a:rPr>
              <a:t>be infinite</a:t>
            </a:r>
            <a:r>
              <a:rPr lang="en-US" sz="2400" dirty="0" smtClean="0">
                <a:solidFill>
                  <a:schemeClr val="bg1">
                    <a:lumMod val="50000"/>
                  </a:schemeClr>
                </a:solidFill>
              </a:rPr>
              <a:t>!)</a:t>
            </a:r>
            <a:endParaRPr lang="en-US" sz="2800" dirty="0">
              <a:solidFill>
                <a:schemeClr val="bg1">
                  <a:lumMod val="50000"/>
                </a:scheme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108</a:t>
            </a:fld>
            <a:endParaRPr lang="fr-BE"/>
          </a:p>
        </p:txBody>
      </p:sp>
      <p:sp>
        <p:nvSpPr>
          <p:cNvPr id="5" name="Flèche droite 4"/>
          <p:cNvSpPr/>
          <p:nvPr/>
        </p:nvSpPr>
        <p:spPr>
          <a:xfrm>
            <a:off x="2339752" y="5301208"/>
            <a:ext cx="360040" cy="216024"/>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610199"/>
            <a:ext cx="5155414" cy="818801"/>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167" y="1727575"/>
            <a:ext cx="4048168" cy="673615"/>
          </a:xfrm>
          <a:prstGeom prst="rect">
            <a:avLst/>
          </a:prstGeom>
        </p:spPr>
      </p:pic>
      <p:sp>
        <p:nvSpPr>
          <p:cNvPr id="8" name="ZoneTexte 7"/>
          <p:cNvSpPr txBox="1"/>
          <p:nvPr/>
        </p:nvSpPr>
        <p:spPr>
          <a:xfrm>
            <a:off x="2658769" y="5147610"/>
            <a:ext cx="3826463" cy="523220"/>
          </a:xfrm>
          <a:prstGeom prst="rect">
            <a:avLst/>
          </a:prstGeom>
          <a:noFill/>
        </p:spPr>
        <p:txBody>
          <a:bodyPr wrap="square" rtlCol="0">
            <a:spAutoFit/>
          </a:bodyPr>
          <a:lstStyle/>
          <a:p>
            <a:pPr lvl="0" algn="ctr">
              <a:spcBef>
                <a:spcPct val="20000"/>
              </a:spcBef>
            </a:pPr>
            <a:r>
              <a:rPr lang="en-US" sz="2800" dirty="0">
                <a:solidFill>
                  <a:prstClr val="black"/>
                </a:solidFill>
              </a:rPr>
              <a:t>Solution: </a:t>
            </a:r>
            <a:r>
              <a:rPr lang="en-US" sz="2800" b="1" dirty="0">
                <a:solidFill>
                  <a:prstClr val="black"/>
                </a:solidFill>
              </a:rPr>
              <a:t>kernel trick</a:t>
            </a:r>
            <a:r>
              <a:rPr lang="en-US" sz="2800" b="1" dirty="0" smtClean="0">
                <a:solidFill>
                  <a:prstClr val="black"/>
                </a:solidFill>
              </a:rPr>
              <a:t>!</a:t>
            </a:r>
            <a:endParaRPr lang="en-US" sz="2800" b="1" dirty="0">
              <a:solidFill>
                <a:prstClr val="black"/>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676187"/>
            <a:ext cx="1559218" cy="218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653" y="1715289"/>
            <a:ext cx="1285500" cy="214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8639" y="1581468"/>
            <a:ext cx="964027" cy="37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2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a:t>DACO kernel</a:t>
            </a:r>
            <a:br>
              <a:rPr lang="en-US" dirty="0"/>
            </a:br>
            <a:r>
              <a:rPr lang="en-US" sz="3600" dirty="0">
                <a:solidFill>
                  <a:schemeClr val="accent1"/>
                </a:solidFill>
              </a:rPr>
              <a:t>Dual formulation</a:t>
            </a:r>
            <a:endParaRPr lang="en-US" sz="2700" dirty="0">
              <a:solidFill>
                <a:schemeClr val="accent1"/>
              </a:solidFill>
            </a:endParaRPr>
          </a:p>
        </p:txBody>
      </p:sp>
      <p:sp>
        <p:nvSpPr>
          <p:cNvPr id="3" name="Espace réservé du contenu 2"/>
          <p:cNvSpPr>
            <a:spLocks noGrp="1"/>
          </p:cNvSpPr>
          <p:nvPr>
            <p:ph idx="1"/>
          </p:nvPr>
        </p:nvSpPr>
        <p:spPr>
          <a:xfrm>
            <a:off x="323528" y="1484784"/>
            <a:ext cx="8640960" cy="4824536"/>
          </a:xfrm>
        </p:spPr>
        <p:txBody>
          <a:bodyPr>
            <a:normAutofit/>
          </a:bodyPr>
          <a:lstStyle/>
          <a:p>
            <a:r>
              <a:rPr lang="en-US" sz="2800" dirty="0" smtClean="0"/>
              <a:t>Rewrite with only kernel evaluations between frames using the Sherman-Morrison-Woodbury formula</a:t>
            </a:r>
          </a:p>
          <a:p>
            <a:endParaRPr lang="en-US" sz="2800" dirty="0" smtClean="0"/>
          </a:p>
          <a:p>
            <a:r>
              <a:rPr lang="en-US" sz="2800" dirty="0" smtClean="0"/>
              <a:t>Dual formulation:</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109</a:t>
            </a:fld>
            <a:endParaRPr lang="fr-BE"/>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412380"/>
            <a:ext cx="6696744" cy="478977"/>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392" y="2963044"/>
            <a:ext cx="4860032" cy="49592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3603964"/>
            <a:ext cx="2797531" cy="855399"/>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564" y="4759674"/>
            <a:ext cx="1589166" cy="331292"/>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255" y="3625544"/>
            <a:ext cx="2815073" cy="927052"/>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794" y="4599325"/>
            <a:ext cx="5696244" cy="784794"/>
          </a:xfrm>
          <a:prstGeom prst="rect">
            <a:avLst/>
          </a:prstGeom>
        </p:spPr>
      </p:pic>
    </p:spTree>
    <p:extLst>
      <p:ext uri="{BB962C8B-B14F-4D97-AF65-F5344CB8AC3E}">
        <p14:creationId xmlns:p14="http://schemas.microsoft.com/office/powerpoint/2010/main" val="3374859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a:t>
            </a:fld>
            <a:endParaRPr lang="fr-BE"/>
          </a:p>
        </p:txBody>
      </p:sp>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a:t>S</a:t>
            </a:r>
            <a:r>
              <a:rPr lang="en-US" sz="2400" b="1" dirty="0" smtClean="0"/>
              <a:t>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sp>
        <p:nvSpPr>
          <p:cNvPr id="17" name="Forme libre 16"/>
          <p:cNvSpPr/>
          <p:nvPr/>
        </p:nvSpPr>
        <p:spPr>
          <a:xfrm>
            <a:off x="3929063" y="3805238"/>
            <a:ext cx="1522412" cy="1444625"/>
          </a:xfrm>
          <a:custGeom>
            <a:avLst/>
            <a:gdLst>
              <a:gd name="connsiteX0" fmla="*/ 1281112 w 1281112"/>
              <a:gd name="connsiteY0" fmla="*/ 1114425 h 1114425"/>
              <a:gd name="connsiteX1" fmla="*/ 0 w 1281112"/>
              <a:gd name="connsiteY1" fmla="*/ 1104900 h 1114425"/>
              <a:gd name="connsiteX2" fmla="*/ 442912 w 1281112"/>
              <a:gd name="connsiteY2" fmla="*/ 171450 h 1114425"/>
              <a:gd name="connsiteX3" fmla="*/ 652462 w 1281112"/>
              <a:gd name="connsiteY3" fmla="*/ 0 h 1114425"/>
              <a:gd name="connsiteX4" fmla="*/ 881062 w 1281112"/>
              <a:gd name="connsiteY4" fmla="*/ 166687 h 1114425"/>
              <a:gd name="connsiteX5" fmla="*/ 1281112 w 1281112"/>
              <a:gd name="connsiteY5" fmla="*/ 1114425 h 1114425"/>
              <a:gd name="connsiteX0" fmla="*/ 1573212 w 1573212"/>
              <a:gd name="connsiteY0" fmla="*/ 1533525 h 1533525"/>
              <a:gd name="connsiteX1" fmla="*/ 0 w 1573212"/>
              <a:gd name="connsiteY1" fmla="*/ 1104900 h 1533525"/>
              <a:gd name="connsiteX2" fmla="*/ 442912 w 1573212"/>
              <a:gd name="connsiteY2" fmla="*/ 171450 h 1533525"/>
              <a:gd name="connsiteX3" fmla="*/ 652462 w 1573212"/>
              <a:gd name="connsiteY3" fmla="*/ 0 h 1533525"/>
              <a:gd name="connsiteX4" fmla="*/ 881062 w 1573212"/>
              <a:gd name="connsiteY4" fmla="*/ 166687 h 1533525"/>
              <a:gd name="connsiteX5" fmla="*/ 1573212 w 1573212"/>
              <a:gd name="connsiteY5" fmla="*/ 1533525 h 1533525"/>
              <a:gd name="connsiteX0" fmla="*/ 1522412 w 1522412"/>
              <a:gd name="connsiteY0" fmla="*/ 1444625 h 1444625"/>
              <a:gd name="connsiteX1" fmla="*/ 0 w 1522412"/>
              <a:gd name="connsiteY1" fmla="*/ 1104900 h 1444625"/>
              <a:gd name="connsiteX2" fmla="*/ 442912 w 1522412"/>
              <a:gd name="connsiteY2" fmla="*/ 171450 h 1444625"/>
              <a:gd name="connsiteX3" fmla="*/ 652462 w 1522412"/>
              <a:gd name="connsiteY3" fmla="*/ 0 h 1444625"/>
              <a:gd name="connsiteX4" fmla="*/ 881062 w 1522412"/>
              <a:gd name="connsiteY4" fmla="*/ 166687 h 1444625"/>
              <a:gd name="connsiteX5" fmla="*/ 1522412 w 1522412"/>
              <a:gd name="connsiteY5" fmla="*/ 1444625 h 144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12" h="1444625">
                <a:moveTo>
                  <a:pt x="1522412" y="1444625"/>
                </a:moveTo>
                <a:lnTo>
                  <a:pt x="0" y="1104900"/>
                </a:lnTo>
                <a:lnTo>
                  <a:pt x="442912" y="171450"/>
                </a:lnTo>
                <a:lnTo>
                  <a:pt x="652462" y="0"/>
                </a:lnTo>
                <a:lnTo>
                  <a:pt x="881062" y="166687"/>
                </a:lnTo>
                <a:lnTo>
                  <a:pt x="1522412" y="1444625"/>
                </a:lnTo>
                <a:close/>
              </a:path>
            </a:pathLst>
          </a:custGeom>
          <a:solidFill>
            <a:srgbClr val="F98F01">
              <a:alpha val="57647"/>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e libre 19"/>
          <p:cNvSpPr/>
          <p:nvPr/>
        </p:nvSpPr>
        <p:spPr>
          <a:xfrm>
            <a:off x="3495675" y="3219450"/>
            <a:ext cx="2486025" cy="2076450"/>
          </a:xfrm>
          <a:custGeom>
            <a:avLst/>
            <a:gdLst>
              <a:gd name="connsiteX0" fmla="*/ 1638300 w 2486025"/>
              <a:gd name="connsiteY0" fmla="*/ 1590675 h 2076450"/>
              <a:gd name="connsiteX1" fmla="*/ 152400 w 2486025"/>
              <a:gd name="connsiteY1" fmla="*/ 2076450 h 2076450"/>
              <a:gd name="connsiteX2" fmla="*/ 0 w 2486025"/>
              <a:gd name="connsiteY2" fmla="*/ 552450 h 2076450"/>
              <a:gd name="connsiteX3" fmla="*/ 1076325 w 2486025"/>
              <a:gd name="connsiteY3" fmla="*/ 0 h 2076450"/>
              <a:gd name="connsiteX4" fmla="*/ 2486025 w 2486025"/>
              <a:gd name="connsiteY4" fmla="*/ 476250 h 2076450"/>
              <a:gd name="connsiteX5" fmla="*/ 1638300 w 2486025"/>
              <a:gd name="connsiteY5" fmla="*/ 1590675 h 2076450"/>
              <a:gd name="connsiteX0" fmla="*/ 1752600 w 2486025"/>
              <a:gd name="connsiteY0" fmla="*/ 1796415 h 2076450"/>
              <a:gd name="connsiteX1" fmla="*/ 152400 w 2486025"/>
              <a:gd name="connsiteY1" fmla="*/ 2076450 h 2076450"/>
              <a:gd name="connsiteX2" fmla="*/ 0 w 2486025"/>
              <a:gd name="connsiteY2" fmla="*/ 552450 h 2076450"/>
              <a:gd name="connsiteX3" fmla="*/ 1076325 w 2486025"/>
              <a:gd name="connsiteY3" fmla="*/ 0 h 2076450"/>
              <a:gd name="connsiteX4" fmla="*/ 2486025 w 2486025"/>
              <a:gd name="connsiteY4" fmla="*/ 476250 h 2076450"/>
              <a:gd name="connsiteX5" fmla="*/ 1752600 w 2486025"/>
              <a:gd name="connsiteY5" fmla="*/ 1796415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6025" h="2076450">
                <a:moveTo>
                  <a:pt x="1752600" y="1796415"/>
                </a:moveTo>
                <a:lnTo>
                  <a:pt x="152400" y="2076450"/>
                </a:lnTo>
                <a:lnTo>
                  <a:pt x="0" y="552450"/>
                </a:lnTo>
                <a:lnTo>
                  <a:pt x="1076325" y="0"/>
                </a:lnTo>
                <a:lnTo>
                  <a:pt x="2486025" y="476250"/>
                </a:lnTo>
                <a:lnTo>
                  <a:pt x="1752600" y="1796415"/>
                </a:lnTo>
                <a:close/>
              </a:path>
            </a:pathLst>
          </a:custGeom>
          <a:solidFill>
            <a:srgbClr val="EBFC14">
              <a:alpha val="5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rme libre 20"/>
          <p:cNvSpPr/>
          <p:nvPr/>
        </p:nvSpPr>
        <p:spPr>
          <a:xfrm>
            <a:off x="2686050" y="2571750"/>
            <a:ext cx="4095750" cy="2759075"/>
          </a:xfrm>
          <a:custGeom>
            <a:avLst/>
            <a:gdLst>
              <a:gd name="connsiteX0" fmla="*/ 1885950 w 4095750"/>
              <a:gd name="connsiteY0" fmla="*/ 0 h 2771775"/>
              <a:gd name="connsiteX1" fmla="*/ 4095750 w 4095750"/>
              <a:gd name="connsiteY1" fmla="*/ 942975 h 2771775"/>
              <a:gd name="connsiteX2" fmla="*/ 2714625 w 4095750"/>
              <a:gd name="connsiteY2" fmla="*/ 2619375 h 2771775"/>
              <a:gd name="connsiteX3" fmla="*/ 923925 w 4095750"/>
              <a:gd name="connsiteY3" fmla="*/ 2771775 h 2771775"/>
              <a:gd name="connsiteX4" fmla="*/ 0 w 4095750"/>
              <a:gd name="connsiteY4" fmla="*/ 1009650 h 2771775"/>
              <a:gd name="connsiteX5" fmla="*/ 1885950 w 4095750"/>
              <a:gd name="connsiteY5" fmla="*/ 0 h 2771775"/>
              <a:gd name="connsiteX0" fmla="*/ 1885950 w 4095750"/>
              <a:gd name="connsiteY0" fmla="*/ 0 h 2720975"/>
              <a:gd name="connsiteX1" fmla="*/ 4095750 w 4095750"/>
              <a:gd name="connsiteY1" fmla="*/ 942975 h 2720975"/>
              <a:gd name="connsiteX2" fmla="*/ 2714625 w 4095750"/>
              <a:gd name="connsiteY2" fmla="*/ 2619375 h 2720975"/>
              <a:gd name="connsiteX3" fmla="*/ 936625 w 4095750"/>
              <a:gd name="connsiteY3" fmla="*/ 2720975 h 2720975"/>
              <a:gd name="connsiteX4" fmla="*/ 0 w 4095750"/>
              <a:gd name="connsiteY4" fmla="*/ 1009650 h 2720975"/>
              <a:gd name="connsiteX5" fmla="*/ 1885950 w 4095750"/>
              <a:gd name="connsiteY5" fmla="*/ 0 h 2720975"/>
              <a:gd name="connsiteX0" fmla="*/ 1885950 w 4095750"/>
              <a:gd name="connsiteY0" fmla="*/ 0 h 2759075"/>
              <a:gd name="connsiteX1" fmla="*/ 4095750 w 4095750"/>
              <a:gd name="connsiteY1" fmla="*/ 942975 h 2759075"/>
              <a:gd name="connsiteX2" fmla="*/ 2714625 w 4095750"/>
              <a:gd name="connsiteY2" fmla="*/ 2619375 h 2759075"/>
              <a:gd name="connsiteX3" fmla="*/ 911225 w 4095750"/>
              <a:gd name="connsiteY3" fmla="*/ 2759075 h 2759075"/>
              <a:gd name="connsiteX4" fmla="*/ 0 w 4095750"/>
              <a:gd name="connsiteY4" fmla="*/ 1009650 h 2759075"/>
              <a:gd name="connsiteX5" fmla="*/ 1885950 w 4095750"/>
              <a:gd name="connsiteY5" fmla="*/ 0 h 27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0" h="2759075">
                <a:moveTo>
                  <a:pt x="1885950" y="0"/>
                </a:moveTo>
                <a:lnTo>
                  <a:pt x="4095750" y="942975"/>
                </a:lnTo>
                <a:lnTo>
                  <a:pt x="2714625" y="2619375"/>
                </a:lnTo>
                <a:lnTo>
                  <a:pt x="911225" y="2759075"/>
                </a:lnTo>
                <a:lnTo>
                  <a:pt x="0" y="1009650"/>
                </a:lnTo>
                <a:lnTo>
                  <a:pt x="1885950" y="0"/>
                </a:lnTo>
                <a:close/>
              </a:path>
            </a:pathLst>
          </a:custGeom>
          <a:solidFill>
            <a:srgbClr val="46F109">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rme libre 21"/>
          <p:cNvSpPr/>
          <p:nvPr/>
        </p:nvSpPr>
        <p:spPr>
          <a:xfrm>
            <a:off x="2343150" y="2952750"/>
            <a:ext cx="3819525" cy="2495550"/>
          </a:xfrm>
          <a:custGeom>
            <a:avLst/>
            <a:gdLst>
              <a:gd name="connsiteX0" fmla="*/ 2228850 w 3819525"/>
              <a:gd name="connsiteY0" fmla="*/ 0 h 2495550"/>
              <a:gd name="connsiteX1" fmla="*/ 3819525 w 3819525"/>
              <a:gd name="connsiteY1" fmla="*/ 695325 h 2495550"/>
              <a:gd name="connsiteX2" fmla="*/ 2695575 w 3819525"/>
              <a:gd name="connsiteY2" fmla="*/ 1724025 h 2495550"/>
              <a:gd name="connsiteX3" fmla="*/ 1190625 w 3819525"/>
              <a:gd name="connsiteY3" fmla="*/ 2495550 h 2495550"/>
              <a:gd name="connsiteX4" fmla="*/ 0 w 3819525"/>
              <a:gd name="connsiteY4" fmla="*/ 533400 h 2495550"/>
              <a:gd name="connsiteX5" fmla="*/ 2228850 w 3819525"/>
              <a:gd name="connsiteY5" fmla="*/ 0 h 24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525" h="2495550">
                <a:moveTo>
                  <a:pt x="2228850" y="0"/>
                </a:moveTo>
                <a:lnTo>
                  <a:pt x="3819525" y="695325"/>
                </a:lnTo>
                <a:lnTo>
                  <a:pt x="2695575" y="1724025"/>
                </a:lnTo>
                <a:lnTo>
                  <a:pt x="1190625" y="2495550"/>
                </a:lnTo>
                <a:lnTo>
                  <a:pt x="0" y="533400"/>
                </a:lnTo>
                <a:lnTo>
                  <a:pt x="2228850" y="0"/>
                </a:lnTo>
                <a:close/>
              </a:path>
            </a:pathLst>
          </a:custGeom>
          <a:solidFill>
            <a:srgbClr val="17CFCF">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rme libre 23"/>
          <p:cNvSpPr/>
          <p:nvPr/>
        </p:nvSpPr>
        <p:spPr>
          <a:xfrm>
            <a:off x="3162300" y="2314575"/>
            <a:ext cx="3184525" cy="3629025"/>
          </a:xfrm>
          <a:custGeom>
            <a:avLst/>
            <a:gdLst>
              <a:gd name="connsiteX0" fmla="*/ 1409700 w 2419350"/>
              <a:gd name="connsiteY0" fmla="*/ 0 h 3629025"/>
              <a:gd name="connsiteX1" fmla="*/ 2409825 w 2419350"/>
              <a:gd name="connsiteY1" fmla="*/ 1476375 h 3629025"/>
              <a:gd name="connsiteX2" fmla="*/ 2419350 w 2419350"/>
              <a:gd name="connsiteY2" fmla="*/ 3152775 h 3629025"/>
              <a:gd name="connsiteX3" fmla="*/ 0 w 2419350"/>
              <a:gd name="connsiteY3" fmla="*/ 3629025 h 3629025"/>
              <a:gd name="connsiteX4" fmla="*/ 76200 w 2419350"/>
              <a:gd name="connsiteY4" fmla="*/ 1390650 h 3629025"/>
              <a:gd name="connsiteX5" fmla="*/ 1409700 w 2419350"/>
              <a:gd name="connsiteY5" fmla="*/ 0 h 3629025"/>
              <a:gd name="connsiteX0" fmla="*/ 1409700 w 2508250"/>
              <a:gd name="connsiteY0" fmla="*/ 0 h 3629025"/>
              <a:gd name="connsiteX1" fmla="*/ 2409825 w 2508250"/>
              <a:gd name="connsiteY1" fmla="*/ 1476375 h 3629025"/>
              <a:gd name="connsiteX2" fmla="*/ 2508250 w 2508250"/>
              <a:gd name="connsiteY2" fmla="*/ 3305175 h 3629025"/>
              <a:gd name="connsiteX3" fmla="*/ 0 w 2508250"/>
              <a:gd name="connsiteY3" fmla="*/ 3629025 h 3629025"/>
              <a:gd name="connsiteX4" fmla="*/ 76200 w 2508250"/>
              <a:gd name="connsiteY4" fmla="*/ 1390650 h 3629025"/>
              <a:gd name="connsiteX5" fmla="*/ 1409700 w 2508250"/>
              <a:gd name="connsiteY5" fmla="*/ 0 h 3629025"/>
              <a:gd name="connsiteX0" fmla="*/ 1409700 w 2495550"/>
              <a:gd name="connsiteY0" fmla="*/ 0 h 3629025"/>
              <a:gd name="connsiteX1" fmla="*/ 2409825 w 2495550"/>
              <a:gd name="connsiteY1" fmla="*/ 1476375 h 3629025"/>
              <a:gd name="connsiteX2" fmla="*/ 2495550 w 2495550"/>
              <a:gd name="connsiteY2" fmla="*/ 3241675 h 3629025"/>
              <a:gd name="connsiteX3" fmla="*/ 0 w 2495550"/>
              <a:gd name="connsiteY3" fmla="*/ 3629025 h 3629025"/>
              <a:gd name="connsiteX4" fmla="*/ 76200 w 2495550"/>
              <a:gd name="connsiteY4" fmla="*/ 1390650 h 3629025"/>
              <a:gd name="connsiteX5" fmla="*/ 1409700 w 2495550"/>
              <a:gd name="connsiteY5" fmla="*/ 0 h 3629025"/>
              <a:gd name="connsiteX0" fmla="*/ 1409700 w 2587625"/>
              <a:gd name="connsiteY0" fmla="*/ 0 h 3629025"/>
              <a:gd name="connsiteX1" fmla="*/ 2587625 w 2587625"/>
              <a:gd name="connsiteY1" fmla="*/ 1412875 h 3629025"/>
              <a:gd name="connsiteX2" fmla="*/ 2495550 w 2587625"/>
              <a:gd name="connsiteY2" fmla="*/ 3241675 h 3629025"/>
              <a:gd name="connsiteX3" fmla="*/ 0 w 2587625"/>
              <a:gd name="connsiteY3" fmla="*/ 3629025 h 3629025"/>
              <a:gd name="connsiteX4" fmla="*/ 76200 w 2587625"/>
              <a:gd name="connsiteY4" fmla="*/ 1390650 h 3629025"/>
              <a:gd name="connsiteX5" fmla="*/ 1409700 w 2587625"/>
              <a:gd name="connsiteY5" fmla="*/ 0 h 3629025"/>
              <a:gd name="connsiteX0" fmla="*/ 1409700 w 2676525"/>
              <a:gd name="connsiteY0" fmla="*/ 0 h 3629025"/>
              <a:gd name="connsiteX1" fmla="*/ 2676525 w 2676525"/>
              <a:gd name="connsiteY1" fmla="*/ 1400175 h 3629025"/>
              <a:gd name="connsiteX2" fmla="*/ 2495550 w 2676525"/>
              <a:gd name="connsiteY2" fmla="*/ 3241675 h 3629025"/>
              <a:gd name="connsiteX3" fmla="*/ 0 w 2676525"/>
              <a:gd name="connsiteY3" fmla="*/ 3629025 h 3629025"/>
              <a:gd name="connsiteX4" fmla="*/ 76200 w 2676525"/>
              <a:gd name="connsiteY4" fmla="*/ 1390650 h 3629025"/>
              <a:gd name="connsiteX5" fmla="*/ 1409700 w 2676525"/>
              <a:gd name="connsiteY5" fmla="*/ 0 h 3629025"/>
              <a:gd name="connsiteX0" fmla="*/ 1409700 w 2511425"/>
              <a:gd name="connsiteY0" fmla="*/ 0 h 3629025"/>
              <a:gd name="connsiteX1" fmla="*/ 2511425 w 2511425"/>
              <a:gd name="connsiteY1" fmla="*/ 1450975 h 3629025"/>
              <a:gd name="connsiteX2" fmla="*/ 2495550 w 2511425"/>
              <a:gd name="connsiteY2" fmla="*/ 3241675 h 3629025"/>
              <a:gd name="connsiteX3" fmla="*/ 0 w 2511425"/>
              <a:gd name="connsiteY3" fmla="*/ 3629025 h 3629025"/>
              <a:gd name="connsiteX4" fmla="*/ 76200 w 2511425"/>
              <a:gd name="connsiteY4" fmla="*/ 1390650 h 3629025"/>
              <a:gd name="connsiteX5" fmla="*/ 1409700 w 2511425"/>
              <a:gd name="connsiteY5" fmla="*/ 0 h 3629025"/>
              <a:gd name="connsiteX0" fmla="*/ 1409700 w 3108325"/>
              <a:gd name="connsiteY0" fmla="*/ 0 h 3629025"/>
              <a:gd name="connsiteX1" fmla="*/ 3108325 w 3108325"/>
              <a:gd name="connsiteY1" fmla="*/ 1323975 h 3629025"/>
              <a:gd name="connsiteX2" fmla="*/ 2495550 w 3108325"/>
              <a:gd name="connsiteY2" fmla="*/ 3241675 h 3629025"/>
              <a:gd name="connsiteX3" fmla="*/ 0 w 3108325"/>
              <a:gd name="connsiteY3" fmla="*/ 3629025 h 3629025"/>
              <a:gd name="connsiteX4" fmla="*/ 76200 w 3108325"/>
              <a:gd name="connsiteY4" fmla="*/ 1390650 h 3629025"/>
              <a:gd name="connsiteX5" fmla="*/ 1409700 w 3108325"/>
              <a:gd name="connsiteY5" fmla="*/ 0 h 3629025"/>
              <a:gd name="connsiteX0" fmla="*/ 1409700 w 3171825"/>
              <a:gd name="connsiteY0" fmla="*/ 0 h 3629025"/>
              <a:gd name="connsiteX1" fmla="*/ 3171825 w 3171825"/>
              <a:gd name="connsiteY1" fmla="*/ 1323975 h 3629025"/>
              <a:gd name="connsiteX2" fmla="*/ 2495550 w 3171825"/>
              <a:gd name="connsiteY2" fmla="*/ 3241675 h 3629025"/>
              <a:gd name="connsiteX3" fmla="*/ 0 w 3171825"/>
              <a:gd name="connsiteY3" fmla="*/ 3629025 h 3629025"/>
              <a:gd name="connsiteX4" fmla="*/ 76200 w 3171825"/>
              <a:gd name="connsiteY4" fmla="*/ 1390650 h 3629025"/>
              <a:gd name="connsiteX5" fmla="*/ 1409700 w 3171825"/>
              <a:gd name="connsiteY5" fmla="*/ 0 h 3629025"/>
              <a:gd name="connsiteX0" fmla="*/ 1409700 w 3184525"/>
              <a:gd name="connsiteY0" fmla="*/ 0 h 3629025"/>
              <a:gd name="connsiteX1" fmla="*/ 3184525 w 3184525"/>
              <a:gd name="connsiteY1" fmla="*/ 1311275 h 3629025"/>
              <a:gd name="connsiteX2" fmla="*/ 2495550 w 3184525"/>
              <a:gd name="connsiteY2" fmla="*/ 3241675 h 3629025"/>
              <a:gd name="connsiteX3" fmla="*/ 0 w 3184525"/>
              <a:gd name="connsiteY3" fmla="*/ 3629025 h 3629025"/>
              <a:gd name="connsiteX4" fmla="*/ 76200 w 3184525"/>
              <a:gd name="connsiteY4" fmla="*/ 1390650 h 3629025"/>
              <a:gd name="connsiteX5" fmla="*/ 1409700 w 3184525"/>
              <a:gd name="connsiteY5" fmla="*/ 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4525" h="3629025">
                <a:moveTo>
                  <a:pt x="1409700" y="0"/>
                </a:moveTo>
                <a:lnTo>
                  <a:pt x="3184525" y="1311275"/>
                </a:lnTo>
                <a:lnTo>
                  <a:pt x="2495550" y="3241675"/>
                </a:lnTo>
                <a:lnTo>
                  <a:pt x="0" y="3629025"/>
                </a:lnTo>
                <a:lnTo>
                  <a:pt x="76200" y="1390650"/>
                </a:lnTo>
                <a:lnTo>
                  <a:pt x="1409700" y="0"/>
                </a:lnTo>
                <a:close/>
              </a:path>
            </a:pathLst>
          </a:custGeom>
          <a:solidFill>
            <a:srgbClr val="2406A6">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rme libre 24"/>
          <p:cNvSpPr/>
          <p:nvPr/>
        </p:nvSpPr>
        <p:spPr>
          <a:xfrm>
            <a:off x="2947886" y="1981891"/>
            <a:ext cx="3648075" cy="3952875"/>
          </a:xfrm>
          <a:custGeom>
            <a:avLst/>
            <a:gdLst>
              <a:gd name="connsiteX0" fmla="*/ 1619250 w 3648075"/>
              <a:gd name="connsiteY0" fmla="*/ 0 h 3952875"/>
              <a:gd name="connsiteX1" fmla="*/ 3648075 w 3648075"/>
              <a:gd name="connsiteY1" fmla="*/ 1552575 h 3952875"/>
              <a:gd name="connsiteX2" fmla="*/ 2971800 w 3648075"/>
              <a:gd name="connsiteY2" fmla="*/ 3952875 h 3952875"/>
              <a:gd name="connsiteX3" fmla="*/ 1466850 w 3648075"/>
              <a:gd name="connsiteY3" fmla="*/ 2238375 h 3952875"/>
              <a:gd name="connsiteX4" fmla="*/ 0 w 3648075"/>
              <a:gd name="connsiteY4" fmla="*/ 1657350 h 3952875"/>
              <a:gd name="connsiteX5" fmla="*/ 1619250 w 3648075"/>
              <a:gd name="connsiteY5" fmla="*/ 0 h 3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8075" h="3952875">
                <a:moveTo>
                  <a:pt x="1619250" y="0"/>
                </a:moveTo>
                <a:lnTo>
                  <a:pt x="3648075" y="1552575"/>
                </a:lnTo>
                <a:lnTo>
                  <a:pt x="2971800" y="3952875"/>
                </a:lnTo>
                <a:lnTo>
                  <a:pt x="1466850" y="2238375"/>
                </a:lnTo>
                <a:lnTo>
                  <a:pt x="0" y="1657350"/>
                </a:lnTo>
                <a:lnTo>
                  <a:pt x="1619250" y="0"/>
                </a:lnTo>
                <a:close/>
              </a:path>
            </a:pathLst>
          </a:custGeom>
          <a:solidFill>
            <a:srgbClr val="CE1CD2">
              <a:alpha val="58039"/>
            </a:srgbClr>
          </a:solidFill>
          <a:ln>
            <a:solidFill>
              <a:srgbClr val="CE1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8160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a:t>DACO kernel</a:t>
            </a:r>
            <a:br>
              <a:rPr lang="en-US" dirty="0"/>
            </a:br>
            <a:r>
              <a:rPr lang="en-US" sz="3600" dirty="0" smtClean="0">
                <a:solidFill>
                  <a:schemeClr val="accent1"/>
                </a:solidFill>
              </a:rPr>
              <a:t>Interpretation</a:t>
            </a:r>
            <a:endParaRPr lang="en-US" sz="2700" dirty="0">
              <a:solidFill>
                <a:schemeClr val="accent1"/>
              </a:solidFill>
            </a:endParaRPr>
          </a:p>
        </p:txBody>
      </p:sp>
      <p:sp>
        <p:nvSpPr>
          <p:cNvPr id="3" name="Espace réservé du contenu 2"/>
          <p:cNvSpPr>
            <a:spLocks noGrp="1"/>
          </p:cNvSpPr>
          <p:nvPr>
            <p:ph idx="1"/>
          </p:nvPr>
        </p:nvSpPr>
        <p:spPr>
          <a:xfrm>
            <a:off x="323528" y="1340768"/>
            <a:ext cx="8640960" cy="4824536"/>
          </a:xfrm>
        </p:spPr>
        <p:txBody>
          <a:bodyPr>
            <a:normAutofit/>
          </a:bodyPr>
          <a:lstStyle/>
          <a:p>
            <a:pPr marL="0" indent="0" algn="ctr">
              <a:lnSpc>
                <a:spcPct val="150000"/>
              </a:lnSpc>
              <a:buNone/>
            </a:pPr>
            <a:r>
              <a:rPr lang="en-US" sz="2800" dirty="0" smtClean="0"/>
              <a:t>Extracting temporal structure from self-similarity</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110</a:t>
            </a:fld>
            <a:endParaRPr lang="fr-BE"/>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2492896"/>
            <a:ext cx="5032511" cy="3871161"/>
          </a:xfrm>
          <a:prstGeom prst="rect">
            <a:avLst/>
          </a:prstGeom>
        </p:spPr>
      </p:pic>
      <p:sp>
        <p:nvSpPr>
          <p:cNvPr id="8" name="ZoneTexte 7"/>
          <p:cNvSpPr txBox="1"/>
          <p:nvPr/>
        </p:nvSpPr>
        <p:spPr>
          <a:xfrm>
            <a:off x="1907704" y="2065494"/>
            <a:ext cx="2304256" cy="400110"/>
          </a:xfrm>
          <a:prstGeom prst="rect">
            <a:avLst/>
          </a:prstGeom>
          <a:noFill/>
        </p:spPr>
        <p:txBody>
          <a:bodyPr wrap="square" rtlCol="0">
            <a:spAutoFit/>
          </a:bodyPr>
          <a:lstStyle/>
          <a:p>
            <a:pPr algn="ctr"/>
            <a:r>
              <a:rPr lang="en-US" sz="2000" dirty="0" smtClean="0"/>
              <a:t>different structures</a:t>
            </a:r>
            <a:endParaRPr lang="en-US" sz="2000" dirty="0"/>
          </a:p>
        </p:txBody>
      </p:sp>
      <p:sp>
        <p:nvSpPr>
          <p:cNvPr id="9" name="ZoneTexte 8"/>
          <p:cNvSpPr txBox="1"/>
          <p:nvPr/>
        </p:nvSpPr>
        <p:spPr>
          <a:xfrm>
            <a:off x="4788024" y="2065494"/>
            <a:ext cx="2304256" cy="400110"/>
          </a:xfrm>
          <a:prstGeom prst="rect">
            <a:avLst/>
          </a:prstGeom>
          <a:noFill/>
        </p:spPr>
        <p:txBody>
          <a:bodyPr wrap="square" rtlCol="0">
            <a:spAutoFit/>
          </a:bodyPr>
          <a:lstStyle/>
          <a:p>
            <a:pPr algn="ctr"/>
            <a:r>
              <a:rPr lang="en-US" sz="2000" b="1" dirty="0" smtClean="0"/>
              <a:t>low </a:t>
            </a:r>
            <a:r>
              <a:rPr lang="en-US" sz="2000" dirty="0" smtClean="0"/>
              <a:t>DACO similarity</a:t>
            </a:r>
            <a:endParaRPr lang="en-US" sz="2000" dirty="0"/>
          </a:p>
        </p:txBody>
      </p:sp>
      <p:sp>
        <p:nvSpPr>
          <p:cNvPr id="10" name="Flèche droite 9"/>
          <p:cNvSpPr/>
          <p:nvPr/>
        </p:nvSpPr>
        <p:spPr>
          <a:xfrm>
            <a:off x="4283968" y="2185557"/>
            <a:ext cx="432048" cy="159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66474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Experiments</a:t>
            </a:r>
            <a:br>
              <a:rPr lang="en-US" dirty="0" smtClean="0"/>
            </a:br>
            <a:r>
              <a:rPr lang="en-US" sz="3600" dirty="0" smtClean="0">
                <a:solidFill>
                  <a:schemeClr val="accent1"/>
                </a:solidFill>
              </a:rPr>
              <a:t>Mean-element kernel</a:t>
            </a:r>
            <a:endParaRPr lang="en-US" sz="3600" dirty="0">
              <a:solidFill>
                <a:schemeClr val="accent1"/>
              </a:solidFill>
            </a:endParaRPr>
          </a:p>
        </p:txBody>
      </p:sp>
      <p:sp>
        <p:nvSpPr>
          <p:cNvPr id="3" name="Espace réservé du contenu 2"/>
          <p:cNvSpPr>
            <a:spLocks noGrp="1"/>
          </p:cNvSpPr>
          <p:nvPr>
            <p:ph idx="1"/>
          </p:nvPr>
        </p:nvSpPr>
        <p:spPr>
          <a:xfrm>
            <a:off x="323528" y="1484784"/>
            <a:ext cx="8640960" cy="4824536"/>
          </a:xfrm>
        </p:spPr>
        <p:txBody>
          <a:bodyPr>
            <a:normAutofit/>
          </a:bodyPr>
          <a:lstStyle/>
          <a:p>
            <a:r>
              <a:rPr lang="en-US" sz="2800" dirty="0" smtClean="0"/>
              <a:t>Goal: combine average statistics with dynamics</a:t>
            </a:r>
          </a:p>
          <a:p>
            <a:r>
              <a:rPr lang="en-US" sz="2800" dirty="0" smtClean="0"/>
              <a:t>Average kernel: Difference between Mean-Elements in the frame feature space</a:t>
            </a:r>
          </a:p>
          <a:p>
            <a:endParaRPr lang="en-US" sz="1800" dirty="0"/>
          </a:p>
          <a:p>
            <a:endParaRPr lang="en-US" sz="2800" dirty="0" smtClean="0"/>
          </a:p>
          <a:p>
            <a:r>
              <a:rPr lang="en-US" sz="2800" dirty="0" smtClean="0"/>
              <a:t>Expressed with only kernel products</a:t>
            </a:r>
          </a:p>
          <a:p>
            <a:endParaRPr lang="en-US" sz="2400" dirty="0"/>
          </a:p>
          <a:p>
            <a:endParaRPr lang="en-US" sz="2800" dirty="0" smtClean="0"/>
          </a:p>
          <a:p>
            <a:r>
              <a:rPr lang="en-US" sz="2800" dirty="0" smtClean="0"/>
              <a:t>DME+DACO: linear kernel combination with cross-validated mixing weight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111</a:t>
            </a:fld>
            <a:endParaRPr lang="fr-BE"/>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626" y="3112015"/>
            <a:ext cx="2975830" cy="43868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4374673"/>
            <a:ext cx="2904540" cy="422479"/>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2945685"/>
            <a:ext cx="4711600" cy="77134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3977" y="4259188"/>
            <a:ext cx="4230471" cy="1080120"/>
          </a:xfrm>
          <a:prstGeom prst="rect">
            <a:avLst/>
          </a:prstGeom>
        </p:spPr>
      </p:pic>
    </p:spTree>
    <p:extLst>
      <p:ext uri="{BB962C8B-B14F-4D97-AF65-F5344CB8AC3E}">
        <p14:creationId xmlns:p14="http://schemas.microsoft.com/office/powerpoint/2010/main" val="40340815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a:solidFill>
                  <a:prstClr val="black"/>
                </a:solidFill>
              </a:rPr>
              <a:t>Combination with averaging </a:t>
            </a:r>
            <a:r>
              <a:rPr lang="en-US" dirty="0" smtClean="0">
                <a:solidFill>
                  <a:prstClr val="black"/>
                </a:solidFill>
              </a:rPr>
              <a:t>kernel</a:t>
            </a:r>
            <a:r>
              <a:rPr lang="en-US" dirty="0" smtClean="0"/>
              <a:t/>
            </a:r>
            <a:br>
              <a:rPr lang="en-US" dirty="0" smtClean="0"/>
            </a:br>
            <a:r>
              <a:rPr lang="en-US" sz="3600" dirty="0" smtClean="0">
                <a:solidFill>
                  <a:schemeClr val="accent1"/>
                </a:solidFill>
              </a:rPr>
              <a:t>Difference between BOF and mean element</a:t>
            </a:r>
            <a:endParaRPr lang="en-US" sz="3600" dirty="0">
              <a:solidFill>
                <a:schemeClr val="accent1"/>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112</a:t>
            </a:fld>
            <a:endParaRPr lang="fr-BE"/>
          </a:p>
        </p:txBody>
      </p:sp>
      <p:pic>
        <p:nvPicPr>
          <p:cNvPr id="206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717" y="5344151"/>
            <a:ext cx="1965612" cy="94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718" y="3606715"/>
            <a:ext cx="2214138" cy="1694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030" y="1599388"/>
            <a:ext cx="2696127" cy="301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726" y="4821213"/>
            <a:ext cx="2020931" cy="97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2666504"/>
            <a:ext cx="2772005" cy="312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0072" y="2132856"/>
            <a:ext cx="2772005" cy="366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3721" y="1612809"/>
            <a:ext cx="2467841" cy="26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0272" y="3645024"/>
            <a:ext cx="271007" cy="1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07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500" fill="hold"/>
                                        <p:tgtEl>
                                          <p:spTgt spid="2061"/>
                                        </p:tgtEl>
                                        <p:attrNameLst>
                                          <p:attrName>ppt_x</p:attrName>
                                          <p:attrName>ppt_y</p:attrName>
                                        </p:attrNameLst>
                                      </p:cBhvr>
                                    </p:animMotion>
                                  </p:childTnLst>
                                </p:cTn>
                              </p:par>
                              <p:par>
                                <p:cTn id="19" presetID="35" presetClass="path" presetSubtype="0" accel="50000" decel="50000" fill="hold" nodeType="withEffect">
                                  <p:stCondLst>
                                    <p:cond delay="0"/>
                                  </p:stCondLst>
                                  <p:childTnLst>
                                    <p:animMotion origin="layout" path="M 0 0 L -0.25 0 E" pathEditMode="relative" ptsTypes="">
                                      <p:cBhvr>
                                        <p:cTn id="20" dur="500" fill="hold"/>
                                        <p:tgtEl>
                                          <p:spTgt spid="2062"/>
                                        </p:tgtEl>
                                        <p:attrNameLst>
                                          <p:attrName>ppt_x</p:attrName>
                                          <p:attrName>ppt_y</p:attrName>
                                        </p:attrNameLst>
                                      </p:cBhvr>
                                    </p:animMotion>
                                  </p:childTnLst>
                                </p:cTn>
                              </p:par>
                              <p:par>
                                <p:cTn id="21" presetID="35" presetClass="path" presetSubtype="0" accel="50000" decel="50000" fill="hold" nodeType="withEffect">
                                  <p:stCondLst>
                                    <p:cond delay="0"/>
                                  </p:stCondLst>
                                  <p:childTnLst>
                                    <p:animMotion origin="layout" path="M 0 0 L -0.25 0 E" pathEditMode="relative" ptsTypes="">
                                      <p:cBhvr>
                                        <p:cTn id="22" dur="500" fill="hold"/>
                                        <p:tgtEl>
                                          <p:spTgt spid="2063"/>
                                        </p:tgtEl>
                                        <p:attrNameLst>
                                          <p:attrName>ppt_x</p:attrName>
                                          <p:attrName>ppt_y</p:attrName>
                                        </p:attrNameLst>
                                      </p:cBhvr>
                                    </p:animMotion>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206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6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6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7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Supplementary slides</a:t>
            </a:r>
            <a:endParaRPr lang="en-US" dirty="0"/>
          </a:p>
        </p:txBody>
      </p:sp>
      <p:sp>
        <p:nvSpPr>
          <p:cNvPr id="3" name="Sous-titre 2"/>
          <p:cNvSpPr>
            <a:spLocks noGrp="1"/>
          </p:cNvSpPr>
          <p:nvPr>
            <p:ph type="subTitle" idx="1"/>
          </p:nvPr>
        </p:nvSpPr>
        <p:spPr/>
        <p:txBody>
          <a:bodyPr/>
          <a:lstStyle/>
          <a:p>
            <a:r>
              <a:rPr lang="en-US" dirty="0" err="1" smtClean="0"/>
              <a:t>Tracklets</a:t>
            </a:r>
            <a:endParaRPr lang="en-US" dirty="0"/>
          </a:p>
        </p:txBody>
      </p:sp>
    </p:spTree>
    <p:extLst>
      <p:ext uri="{BB962C8B-B14F-4D97-AF65-F5344CB8AC3E}">
        <p14:creationId xmlns:p14="http://schemas.microsoft.com/office/powerpoint/2010/main" val="6448319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Spectral Divisive Thresholding</a:t>
            </a:r>
            <a:r>
              <a:rPr lang="en-US" dirty="0"/>
              <a:t/>
            </a:r>
            <a:br>
              <a:rPr lang="en-US" dirty="0"/>
            </a:br>
            <a:r>
              <a:rPr lang="en-US" sz="3600" dirty="0" smtClean="0">
                <a:solidFill>
                  <a:schemeClr val="accent1"/>
                </a:solidFill>
              </a:rPr>
              <a:t>Spectral Division</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114</a:t>
            </a:fld>
            <a:endParaRPr lang="fr-BE"/>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767" y="1772816"/>
            <a:ext cx="5751041" cy="447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4646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Spectral Divisive Thresholding</a:t>
            </a:r>
            <a:r>
              <a:rPr lang="en-US" dirty="0"/>
              <a:t/>
            </a:r>
            <a:br>
              <a:rPr lang="en-US" dirty="0"/>
            </a:br>
            <a:r>
              <a:rPr lang="en-US" sz="3600" dirty="0" err="1" smtClean="0">
                <a:solidFill>
                  <a:schemeClr val="accent1"/>
                </a:solidFill>
              </a:rPr>
              <a:t>Thresholding</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115</a:t>
            </a:fld>
            <a:endParaRPr lang="fr-BE"/>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45" y="1882494"/>
            <a:ext cx="3636818" cy="29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034464"/>
            <a:ext cx="4061114" cy="434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cteur en arc 8"/>
          <p:cNvCxnSpPr>
            <a:stCxn id="7172" idx="2"/>
            <a:endCxn id="7173" idx="0"/>
          </p:cNvCxnSpPr>
          <p:nvPr/>
        </p:nvCxnSpPr>
        <p:spPr>
          <a:xfrm rot="5400000" flipH="1" flipV="1">
            <a:off x="3075638" y="1328379"/>
            <a:ext cx="2748825" cy="4160995"/>
          </a:xfrm>
          <a:prstGeom prst="curvedConnector5">
            <a:avLst>
              <a:gd name="adj1" fmla="val -16749"/>
              <a:gd name="adj2" fmla="val 42808"/>
              <a:gd name="adj3" fmla="val 115344"/>
            </a:avLst>
          </a:prstGeom>
          <a:ln w="34925">
            <a:solidFill>
              <a:srgbClr val="BCCFE6"/>
            </a:solidFill>
            <a:prstDash val="dash"/>
            <a:tailEnd type="triangle"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7834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Extracting motion information</a:t>
            </a:r>
            <a:r>
              <a:rPr lang="en-US" dirty="0"/>
              <a:t/>
            </a:r>
            <a:br>
              <a:rPr lang="en-US" dirty="0"/>
            </a:br>
            <a:r>
              <a:rPr lang="en-US" sz="3600" dirty="0">
                <a:solidFill>
                  <a:schemeClr val="accent1"/>
                </a:solidFill>
              </a:rPr>
              <a:t>C</a:t>
            </a:r>
            <a:r>
              <a:rPr lang="en-US" sz="3600" dirty="0" smtClean="0">
                <a:solidFill>
                  <a:schemeClr val="accent1"/>
                </a:solidFill>
              </a:rPr>
              <a:t>amera Motion Compensation</a:t>
            </a:r>
            <a:endParaRPr lang="en-US"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116</a:t>
            </a:fld>
            <a:endParaRPr lang="fr-BE"/>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59" y="1988840"/>
            <a:ext cx="7602682" cy="376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9470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Extracting motion information</a:t>
            </a:r>
            <a:r>
              <a:rPr lang="en-US" dirty="0"/>
              <a:t/>
            </a:r>
            <a:br>
              <a:rPr lang="en-US" dirty="0"/>
            </a:br>
            <a:r>
              <a:rPr lang="en-US" sz="3600" dirty="0">
                <a:solidFill>
                  <a:schemeClr val="accent1"/>
                </a:solidFill>
              </a:rPr>
              <a:t>C</a:t>
            </a:r>
            <a:r>
              <a:rPr lang="en-US" sz="3600" dirty="0" smtClean="0">
                <a:solidFill>
                  <a:schemeClr val="accent1"/>
                </a:solidFill>
              </a:rPr>
              <a:t>amera Motion Compensation</a:t>
            </a:r>
            <a:endParaRPr lang="en-US"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117</a:t>
            </a:fld>
            <a:endParaRPr lang="fr-BE"/>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84" y="1685477"/>
            <a:ext cx="6311833" cy="447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8917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Experiments</a:t>
            </a:r>
            <a:br>
              <a:rPr lang="en-US" dirty="0"/>
            </a:br>
            <a:r>
              <a:rPr lang="en-US" sz="3600" dirty="0" smtClean="0">
                <a:solidFill>
                  <a:schemeClr val="accent1"/>
                </a:solidFill>
              </a:rPr>
              <a:t>Comparison to the state of the art</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118</a:t>
            </a:fld>
            <a:endParaRPr lang="fr-BE"/>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25283"/>
            <a:ext cx="8229600" cy="347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0528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Experiments</a:t>
            </a:r>
            <a:br>
              <a:rPr lang="en-US" dirty="0"/>
            </a:br>
            <a:r>
              <a:rPr lang="en-US" sz="3600" dirty="0" smtClean="0">
                <a:solidFill>
                  <a:schemeClr val="accent1"/>
                </a:solidFill>
              </a:rPr>
              <a:t>Comparison to non-hierarchical kernel</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119</a:t>
            </a:fld>
            <a:endParaRPr lang="fr-BE"/>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15" y="2259297"/>
            <a:ext cx="8210394" cy="344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994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a:t>
            </a:fld>
            <a:endParaRPr lang="fr-BE"/>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782" y="1600200"/>
            <a:ext cx="7920435" cy="4525963"/>
          </a:xfrm>
        </p:spPr>
      </p:pic>
    </p:spTree>
    <p:extLst>
      <p:ext uri="{BB962C8B-B14F-4D97-AF65-F5344CB8AC3E}">
        <p14:creationId xmlns:p14="http://schemas.microsoft.com/office/powerpoint/2010/main" val="38644474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Experiments</a:t>
            </a:r>
            <a:br>
              <a:rPr lang="en-US" dirty="0"/>
            </a:br>
            <a:r>
              <a:rPr lang="en-US" sz="3600" dirty="0" smtClean="0">
                <a:solidFill>
                  <a:schemeClr val="accent1"/>
                </a:solidFill>
              </a:rPr>
              <a:t>Confusion matrix on Olympics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120</a:t>
            </a:fld>
            <a:endParaRPr lang="fr-B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572716"/>
            <a:ext cx="5109935" cy="437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101" y="1546958"/>
            <a:ext cx="417094" cy="438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9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Experiments</a:t>
            </a:r>
            <a:br>
              <a:rPr lang="en-US" dirty="0"/>
            </a:br>
            <a:r>
              <a:rPr lang="en-US" sz="3600" dirty="0" smtClean="0">
                <a:solidFill>
                  <a:schemeClr val="accent1"/>
                </a:solidFill>
              </a:rPr>
              <a:t>Simpler Actions from HMDB</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121</a:t>
            </a:fld>
            <a:endParaRPr lang="fr-BE"/>
          </a:p>
        </p:txBody>
      </p:sp>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111256"/>
            <a:ext cx="8229600" cy="350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0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Experiments</a:t>
            </a:r>
            <a:br>
              <a:rPr lang="en-US" dirty="0"/>
            </a:br>
            <a:r>
              <a:rPr lang="en-US" sz="3600" dirty="0" smtClean="0">
                <a:solidFill>
                  <a:schemeClr val="accent1"/>
                </a:solidFill>
              </a:rPr>
              <a:t>Simpler Actions from HMDB</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122</a:t>
            </a:fld>
            <a:endParaRPr lang="fr-BE"/>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470615"/>
            <a:ext cx="5775129" cy="497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286" b="83836"/>
          <a:stretch/>
        </p:blipFill>
        <p:spPr bwMode="auto">
          <a:xfrm>
            <a:off x="1475656" y="1470616"/>
            <a:ext cx="1600535" cy="80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25" r="72286" b="83836"/>
          <a:stretch/>
        </p:blipFill>
        <p:spPr bwMode="auto">
          <a:xfrm>
            <a:off x="3356342" y="2896705"/>
            <a:ext cx="2668099" cy="178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576" y="1444238"/>
            <a:ext cx="504681" cy="493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31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6146"/>
                                        </p:tgtEl>
                                        <p:attrNameLst>
                                          <p:attrName>style.opacity</p:attrName>
                                        </p:attrNameLst>
                                      </p:cBhvr>
                                      <p:to>
                                        <p:strVal val="0.5"/>
                                      </p:to>
                                    </p:set>
                                    <p:animEffect filter="image" prLst="opacity: 0.5">
                                      <p:cBhvr rctx="IE">
                                        <p:cTn id="13" dur="indefinite"/>
                                        <p:tgtEl>
                                          <p:spTgt spid="6146"/>
                                        </p:tgtEl>
                                      </p:cBhvr>
                                    </p:animEffec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782" y="1600200"/>
            <a:ext cx="7920435" cy="4525963"/>
          </a:xfrm>
        </p:spPr>
      </p:pic>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 – Simple data</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13</a:t>
            </a:fld>
            <a:endParaRPr lang="fr-BE"/>
          </a:p>
        </p:txBody>
      </p:sp>
      <p:grpSp>
        <p:nvGrpSpPr>
          <p:cNvPr id="52" name="Groupe 51"/>
          <p:cNvGrpSpPr/>
          <p:nvPr/>
        </p:nvGrpSpPr>
        <p:grpSpPr>
          <a:xfrm>
            <a:off x="5412151" y="1914415"/>
            <a:ext cx="2028444" cy="2802505"/>
            <a:chOff x="6156864" y="1100501"/>
            <a:chExt cx="1676400" cy="2547730"/>
          </a:xfrm>
        </p:grpSpPr>
        <p:pic>
          <p:nvPicPr>
            <p:cNvPr id="38" name="Imag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864" y="2390931"/>
              <a:ext cx="1676400" cy="1257300"/>
            </a:xfrm>
            <a:prstGeom prst="rect">
              <a:avLst/>
            </a:prstGeom>
          </p:spPr>
        </p:pic>
        <p:sp>
          <p:nvSpPr>
            <p:cNvPr id="50" name="Double flèche horizontale 49"/>
            <p:cNvSpPr/>
            <p:nvPr/>
          </p:nvSpPr>
          <p:spPr>
            <a:xfrm rot="5400000">
              <a:off x="6332803" y="1584318"/>
              <a:ext cx="1278888" cy="311253"/>
            </a:xfrm>
            <a:prstGeom prst="leftRightArrow">
              <a:avLst>
                <a:gd name="adj1" fmla="val 34928"/>
                <a:gd name="adj2" fmla="val 5834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ZoneTexte 43"/>
            <p:cNvSpPr txBox="1"/>
            <p:nvPr/>
          </p:nvSpPr>
          <p:spPr>
            <a:xfrm>
              <a:off x="6684227" y="1555278"/>
              <a:ext cx="576064" cy="335756"/>
            </a:xfrm>
            <a:prstGeom prst="rect">
              <a:avLst/>
            </a:prstGeom>
            <a:solidFill>
              <a:schemeClr val="bg1"/>
            </a:solidFill>
          </p:spPr>
          <p:txBody>
            <a:bodyPr wrap="square" rtlCol="0">
              <a:spAutoFit/>
            </a:bodyPr>
            <a:lstStyle/>
            <a:p>
              <a:pPr algn="ctr"/>
              <a:r>
                <a:rPr lang="en-US" b="1" dirty="0" smtClean="0">
                  <a:solidFill>
                    <a:srgbClr val="C00000"/>
                  </a:solidFill>
                </a:rPr>
                <a:t>KTH</a:t>
              </a:r>
              <a:endParaRPr lang="en-US" b="1" dirty="0">
                <a:solidFill>
                  <a:srgbClr val="C00000"/>
                </a:solidFill>
              </a:endParaRPr>
            </a:p>
          </p:txBody>
        </p:sp>
      </p:gr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967" y="2899556"/>
            <a:ext cx="1486540" cy="2167501"/>
          </a:xfrm>
          <a:prstGeom prst="rect">
            <a:avLst/>
          </a:prstGeom>
        </p:spPr>
      </p:pic>
    </p:spTree>
    <p:extLst>
      <p:ext uri="{BB962C8B-B14F-4D97-AF65-F5344CB8AC3E}">
        <p14:creationId xmlns:p14="http://schemas.microsoft.com/office/powerpoint/2010/main" val="301192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11782" y="1600200"/>
            <a:ext cx="7920435" cy="4525963"/>
          </a:xfrm>
        </p:spPr>
      </p:pic>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 – Movies &amp; TV</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14</a:t>
            </a:fld>
            <a:endParaRPr lang="fr-BE"/>
          </a:p>
        </p:txBody>
      </p:sp>
      <p:grpSp>
        <p:nvGrpSpPr>
          <p:cNvPr id="19" name="Groupe 18"/>
          <p:cNvGrpSpPr/>
          <p:nvPr/>
        </p:nvGrpSpPr>
        <p:grpSpPr>
          <a:xfrm>
            <a:off x="1403648" y="4226846"/>
            <a:ext cx="3982877" cy="1290386"/>
            <a:chOff x="1633755" y="3636499"/>
            <a:chExt cx="3982877" cy="1290386"/>
          </a:xfrm>
        </p:grpSpPr>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3755" y="3636499"/>
              <a:ext cx="1720516" cy="1290386"/>
            </a:xfrm>
            <a:prstGeom prst="rect">
              <a:avLst/>
            </a:prstGeom>
          </p:spPr>
        </p:pic>
        <p:sp>
          <p:nvSpPr>
            <p:cNvPr id="16" name="Double flèche horizontale 15"/>
            <p:cNvSpPr/>
            <p:nvPr/>
          </p:nvSpPr>
          <p:spPr>
            <a:xfrm>
              <a:off x="3419872" y="4134712"/>
              <a:ext cx="2196760" cy="255792"/>
            </a:xfrm>
            <a:prstGeom prst="leftRightArrow">
              <a:avLst/>
            </a:prstGeom>
            <a:solidFill>
              <a:schemeClr val="bg1"/>
            </a:solidFill>
            <a:ln>
              <a:solidFill>
                <a:srgbClr val="46F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3790100" y="4077072"/>
              <a:ext cx="1456304" cy="369332"/>
            </a:xfrm>
            <a:prstGeom prst="rect">
              <a:avLst/>
            </a:prstGeom>
            <a:solidFill>
              <a:schemeClr val="bg1"/>
            </a:solidFill>
          </p:spPr>
          <p:txBody>
            <a:bodyPr wrap="square" rtlCol="0">
              <a:spAutoFit/>
            </a:bodyPr>
            <a:lstStyle/>
            <a:p>
              <a:pPr algn="ctr"/>
              <a:r>
                <a:rPr lang="en-US" b="1" dirty="0" smtClean="0">
                  <a:solidFill>
                    <a:srgbClr val="46F109"/>
                  </a:solidFill>
                </a:rPr>
                <a:t>Hollywood 2</a:t>
              </a:r>
              <a:endParaRPr lang="en-US" b="1" dirty="0">
                <a:solidFill>
                  <a:srgbClr val="46F109"/>
                </a:solidFill>
              </a:endParaRPr>
            </a:p>
          </p:txBody>
        </p:sp>
      </p:grpSp>
      <p:pic>
        <p:nvPicPr>
          <p:cNvPr id="5" name="forest_stips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98195" y="1743788"/>
            <a:ext cx="2649932" cy="1163385"/>
          </a:xfrm>
          <a:prstGeom prst="rect">
            <a:avLst/>
          </a:prstGeom>
        </p:spPr>
      </p:pic>
      <p:pic>
        <p:nvPicPr>
          <p:cNvPr id="6" name="forest_tracklets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698195" y="2953410"/>
            <a:ext cx="2649932" cy="1163385"/>
          </a:xfrm>
          <a:prstGeom prst="rect">
            <a:avLst/>
          </a:prstGeom>
        </p:spPr>
      </p:pic>
    </p:spTree>
    <p:extLst>
      <p:ext uri="{BB962C8B-B14F-4D97-AF65-F5344CB8AC3E}">
        <p14:creationId xmlns:p14="http://schemas.microsoft.com/office/powerpoint/2010/main" val="13785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120" fill="hold"/>
                                        <p:tgtEl>
                                          <p:spTgt spid="5"/>
                                        </p:tgtEl>
                                      </p:cBhvr>
                                    </p:cmd>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video>
              <p:cMediaNode vol="80000">
                <p:cTn id="14"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92" y="1596028"/>
            <a:ext cx="7920000" cy="4525714"/>
          </a:xfrm>
          <a:prstGeom prst="rect">
            <a:avLst/>
          </a:prstGeom>
        </p:spPr>
      </p:pic>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 – This Thesis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15</a:t>
            </a:fld>
            <a:endParaRPr lang="fr-BE"/>
          </a:p>
        </p:txBody>
      </p:sp>
      <p:pic>
        <p:nvPicPr>
          <p:cNvPr id="13" name="Espace réservé du contenu 1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1782" y="1600200"/>
            <a:ext cx="7920435" cy="4525963"/>
          </a:xfrm>
        </p:spPr>
      </p:pic>
    </p:spTree>
    <p:extLst>
      <p:ext uri="{BB962C8B-B14F-4D97-AF65-F5344CB8AC3E}">
        <p14:creationId xmlns:p14="http://schemas.microsoft.com/office/powerpoint/2010/main" val="2565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a:solidFill>
                  <a:srgbClr val="4F81BD"/>
                </a:solidFill>
              </a:rPr>
              <a:t>O</a:t>
            </a:r>
            <a:r>
              <a:rPr lang="en-US" sz="3600" dirty="0" smtClean="0">
                <a:solidFill>
                  <a:srgbClr val="4F81BD"/>
                </a:solidFill>
              </a:rPr>
              <a:t>verall approach</a:t>
            </a:r>
            <a:endParaRPr lang="en-US" dirty="0"/>
          </a:p>
        </p:txBody>
      </p:sp>
      <p:sp>
        <p:nvSpPr>
          <p:cNvPr id="3" name="Espace réservé du contenu 2"/>
          <p:cNvSpPr>
            <a:spLocks noGrp="1"/>
          </p:cNvSpPr>
          <p:nvPr>
            <p:ph idx="1"/>
          </p:nvPr>
        </p:nvSpPr>
        <p:spPr>
          <a:xfrm>
            <a:off x="457200" y="1600200"/>
            <a:ext cx="8291264" cy="4525963"/>
          </a:xfrm>
        </p:spPr>
        <p:txBody>
          <a:bodyPr>
            <a:normAutofit/>
          </a:bodyPr>
          <a:lstStyle/>
          <a:p>
            <a:r>
              <a:rPr lang="en-US" sz="3000" b="1" dirty="0" smtClean="0"/>
              <a:t>Working assumption</a:t>
            </a:r>
            <a:r>
              <a:rPr lang="en-US" sz="3000" dirty="0" smtClean="0"/>
              <a:t>: actions are characterized by spatiotemporal relations between </a:t>
            </a:r>
            <a:r>
              <a:rPr lang="en-US" sz="3000" b="1" dirty="0" smtClean="0">
                <a:solidFill>
                  <a:schemeClr val="accent1"/>
                </a:solidFill>
              </a:rPr>
              <a:t>sub-events</a:t>
            </a:r>
            <a:endParaRPr lang="en-US" sz="3000" b="1" dirty="0">
              <a:solidFill>
                <a:schemeClr val="accent1"/>
              </a:solidFill>
            </a:endParaRPr>
          </a:p>
          <a:p>
            <a:r>
              <a:rPr lang="en-US" sz="3000" b="1" dirty="0" smtClean="0"/>
              <a:t>Claim</a:t>
            </a:r>
            <a:r>
              <a:rPr lang="en-US" sz="3000" dirty="0" smtClean="0"/>
              <a:t>: both the </a:t>
            </a:r>
            <a:r>
              <a:rPr lang="en-US" sz="3000" b="1" dirty="0" smtClean="0">
                <a:solidFill>
                  <a:schemeClr val="accent1"/>
                </a:solidFill>
              </a:rPr>
              <a:t>content</a:t>
            </a:r>
            <a:r>
              <a:rPr lang="en-US" sz="3000" dirty="0" smtClean="0">
                <a:solidFill>
                  <a:schemeClr val="accent1"/>
                </a:solidFill>
              </a:rPr>
              <a:t> </a:t>
            </a:r>
            <a:r>
              <a:rPr lang="en-US" sz="3000" dirty="0" smtClean="0"/>
              <a:t>and the </a:t>
            </a:r>
            <a:r>
              <a:rPr lang="en-US" sz="3000" b="1" dirty="0" smtClean="0">
                <a:solidFill>
                  <a:schemeClr val="accent1"/>
                </a:solidFill>
              </a:rPr>
              <a:t>structure</a:t>
            </a:r>
            <a:r>
              <a:rPr lang="en-US" sz="3000" dirty="0" smtClean="0">
                <a:solidFill>
                  <a:schemeClr val="accent1"/>
                </a:solidFill>
              </a:rPr>
              <a:t> </a:t>
            </a:r>
            <a:r>
              <a:rPr lang="en-US" sz="3000" dirty="0" smtClean="0"/>
              <a:t>information are important in real-world videos</a:t>
            </a:r>
          </a:p>
          <a:p>
            <a:r>
              <a:rPr lang="en-US" sz="3000" b="1" dirty="0" smtClean="0"/>
              <a:t>Strategy</a:t>
            </a:r>
            <a:r>
              <a:rPr lang="en-US" sz="3000" dirty="0" smtClean="0"/>
              <a:t>: </a:t>
            </a:r>
            <a:r>
              <a:rPr lang="en-US" sz="3000" b="1" dirty="0" smtClean="0">
                <a:solidFill>
                  <a:schemeClr val="accent1"/>
                </a:solidFill>
              </a:rPr>
              <a:t>organize collections of local features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16</a:t>
            </a:fld>
            <a:endParaRPr lang="fr-BE"/>
          </a:p>
        </p:txBody>
      </p:sp>
    </p:spTree>
    <p:extLst>
      <p:ext uri="{BB962C8B-B14F-4D97-AF65-F5344CB8AC3E}">
        <p14:creationId xmlns:p14="http://schemas.microsoft.com/office/powerpoint/2010/main" val="11611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Questions to answer</a:t>
            </a:r>
            <a:endParaRPr lang="en-US" dirty="0"/>
          </a:p>
        </p:txBody>
      </p:sp>
      <p:sp>
        <p:nvSpPr>
          <p:cNvPr id="3" name="Espace réservé du contenu 2"/>
          <p:cNvSpPr>
            <a:spLocks noGrp="1"/>
          </p:cNvSpPr>
          <p:nvPr>
            <p:ph idx="1"/>
          </p:nvPr>
        </p:nvSpPr>
        <p:spPr/>
        <p:txBody>
          <a:bodyPr>
            <a:normAutofit/>
          </a:bodyPr>
          <a:lstStyle/>
          <a:p>
            <a:r>
              <a:rPr lang="en-US" sz="3000" dirty="0" smtClean="0"/>
              <a:t>What are good </a:t>
            </a:r>
            <a:r>
              <a:rPr lang="en-US" sz="3000" b="1" dirty="0" smtClean="0">
                <a:solidFill>
                  <a:schemeClr val="accent1"/>
                </a:solidFill>
              </a:rPr>
              <a:t>units</a:t>
            </a:r>
            <a:r>
              <a:rPr lang="en-US" sz="3000" dirty="0" smtClean="0">
                <a:solidFill>
                  <a:schemeClr val="accent1"/>
                </a:solidFill>
              </a:rPr>
              <a:t> </a:t>
            </a:r>
            <a:r>
              <a:rPr lang="en-US" sz="3000" dirty="0" smtClean="0"/>
              <a:t>to decompose actions on?</a:t>
            </a:r>
            <a:endParaRPr lang="en-US" sz="3000" dirty="0"/>
          </a:p>
          <a:p>
            <a:r>
              <a:rPr lang="en-US" sz="3000" dirty="0" smtClean="0"/>
              <a:t>What is the interesting </a:t>
            </a:r>
            <a:r>
              <a:rPr lang="en-US" sz="3000" b="1" dirty="0" smtClean="0">
                <a:solidFill>
                  <a:schemeClr val="accent1"/>
                </a:solidFill>
              </a:rPr>
              <a:t>structure</a:t>
            </a:r>
            <a:r>
              <a:rPr lang="en-US" sz="3000" dirty="0" smtClean="0"/>
              <a:t> of actions?</a:t>
            </a:r>
          </a:p>
          <a:p>
            <a:r>
              <a:rPr lang="en-US" sz="3000" dirty="0" smtClean="0"/>
              <a:t>How to </a:t>
            </a:r>
            <a:r>
              <a:rPr lang="en-US" sz="3000" b="1" dirty="0" smtClean="0">
                <a:solidFill>
                  <a:schemeClr val="accent1"/>
                </a:solidFill>
              </a:rPr>
              <a:t>robustly extract and represent</a:t>
            </a:r>
            <a:r>
              <a:rPr lang="en-US" sz="3000" dirty="0" smtClean="0"/>
              <a:t> structure?</a:t>
            </a:r>
          </a:p>
          <a:p>
            <a:r>
              <a:rPr lang="en-US" sz="3000" dirty="0" smtClean="0"/>
              <a:t>How to </a:t>
            </a:r>
            <a:r>
              <a:rPr lang="en-US" sz="3000" b="1" dirty="0" smtClean="0">
                <a:solidFill>
                  <a:schemeClr val="accent1"/>
                </a:solidFill>
              </a:rPr>
              <a:t>learn and compare</a:t>
            </a:r>
            <a:r>
              <a:rPr lang="en-US" sz="3000" dirty="0" smtClean="0"/>
              <a:t> structured models?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17</a:t>
            </a:fld>
            <a:endParaRPr lang="fr-BE"/>
          </a:p>
        </p:txBody>
      </p:sp>
    </p:spTree>
    <p:extLst>
      <p:ext uri="{BB962C8B-B14F-4D97-AF65-F5344CB8AC3E}">
        <p14:creationId xmlns:p14="http://schemas.microsoft.com/office/powerpoint/2010/main" val="3368186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Outline</a:t>
            </a:r>
            <a:br>
              <a:rPr lang="en-US" dirty="0" smtClean="0"/>
            </a:br>
            <a:endParaRPr lang="en-US" dirty="0">
              <a:solidFill>
                <a:schemeClr val="accent1"/>
              </a:solidFill>
            </a:endParaRPr>
          </a:p>
        </p:txBody>
      </p:sp>
      <p:sp>
        <p:nvSpPr>
          <p:cNvPr id="3" name="Espace réservé du contenu 2"/>
          <p:cNvSpPr>
            <a:spLocks noGrp="1"/>
          </p:cNvSpPr>
          <p:nvPr>
            <p:ph idx="1"/>
          </p:nvPr>
        </p:nvSpPr>
        <p:spPr>
          <a:xfrm>
            <a:off x="827584" y="1916832"/>
            <a:ext cx="7992888" cy="4471430"/>
          </a:xfrm>
        </p:spPr>
        <p:txBody>
          <a:bodyPr>
            <a:normAutofit/>
          </a:bodyPr>
          <a:lstStyle/>
          <a:p>
            <a:r>
              <a:rPr lang="en-US" sz="2800" dirty="0" smtClean="0"/>
              <a:t>Learning temporal structure for action localization</a:t>
            </a:r>
          </a:p>
          <a:p>
            <a:r>
              <a:rPr lang="en-US" sz="2800" dirty="0" smtClean="0"/>
              <a:t>Comparing the temporal dynamics of actions</a:t>
            </a:r>
          </a:p>
          <a:p>
            <a:r>
              <a:rPr lang="en-US" sz="2800" dirty="0"/>
              <a:t>Hierarchical motion decomposition of </a:t>
            </a:r>
            <a:r>
              <a:rPr lang="en-US" sz="2800" dirty="0" smtClean="0"/>
              <a:t>activities</a:t>
            </a:r>
          </a:p>
          <a:p>
            <a:r>
              <a:rPr lang="en-US" sz="2800" dirty="0" smtClean="0"/>
              <a:t>Summary &amp; Future work</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18</a:t>
            </a:fld>
            <a:endParaRPr lang="fr-BE"/>
          </a:p>
        </p:txBody>
      </p:sp>
    </p:spTree>
    <p:extLst>
      <p:ext uri="{BB962C8B-B14F-4D97-AF65-F5344CB8AC3E}">
        <p14:creationId xmlns:p14="http://schemas.microsoft.com/office/powerpoint/2010/main" val="2489217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Outline</a:t>
            </a:r>
            <a:br>
              <a:rPr lang="en-US" dirty="0" smtClean="0"/>
            </a:br>
            <a:endParaRPr lang="en-US" dirty="0">
              <a:solidFill>
                <a:schemeClr val="accent1"/>
              </a:solidFill>
            </a:endParaRPr>
          </a:p>
        </p:txBody>
      </p:sp>
      <p:sp>
        <p:nvSpPr>
          <p:cNvPr id="3" name="Espace réservé du contenu 2"/>
          <p:cNvSpPr>
            <a:spLocks noGrp="1"/>
          </p:cNvSpPr>
          <p:nvPr>
            <p:ph idx="1"/>
          </p:nvPr>
        </p:nvSpPr>
        <p:spPr>
          <a:xfrm>
            <a:off x="827584" y="1916832"/>
            <a:ext cx="7992888" cy="4471430"/>
          </a:xfrm>
        </p:spPr>
        <p:txBody>
          <a:bodyPr>
            <a:normAutofit/>
          </a:bodyPr>
          <a:lstStyle/>
          <a:p>
            <a:r>
              <a:rPr lang="en-US" sz="2800" b="1" dirty="0" smtClean="0"/>
              <a:t>Learning temporal structure for action localization</a:t>
            </a:r>
          </a:p>
          <a:p>
            <a:r>
              <a:rPr lang="en-US" sz="2800" dirty="0" smtClean="0">
                <a:solidFill>
                  <a:schemeClr val="bg1">
                    <a:lumMod val="75000"/>
                  </a:schemeClr>
                </a:solidFill>
              </a:rPr>
              <a:t>Comparing the temporal dynamics of actions</a:t>
            </a:r>
          </a:p>
          <a:p>
            <a:r>
              <a:rPr lang="en-US" sz="2800" dirty="0">
                <a:solidFill>
                  <a:schemeClr val="bg1">
                    <a:lumMod val="75000"/>
                  </a:schemeClr>
                </a:solidFill>
              </a:rPr>
              <a:t>Hierarchical motion decomposition of </a:t>
            </a:r>
            <a:r>
              <a:rPr lang="en-US" sz="2800" dirty="0" smtClean="0">
                <a:solidFill>
                  <a:schemeClr val="bg1">
                    <a:lumMod val="75000"/>
                  </a:schemeClr>
                </a:solidFill>
              </a:rPr>
              <a:t>activities</a:t>
            </a:r>
          </a:p>
          <a:p>
            <a:r>
              <a:rPr lang="en-US" sz="2800" dirty="0" smtClean="0">
                <a:solidFill>
                  <a:schemeClr val="bg1">
                    <a:lumMod val="75000"/>
                  </a:schemeClr>
                </a:solidFill>
              </a:rPr>
              <a:t>Summary &amp; Future work</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19</a:t>
            </a:fld>
            <a:endParaRPr lang="fr-BE"/>
          </a:p>
        </p:txBody>
      </p:sp>
    </p:spTree>
    <p:extLst>
      <p:ext uri="{BB962C8B-B14F-4D97-AF65-F5344CB8AC3E}">
        <p14:creationId xmlns:p14="http://schemas.microsoft.com/office/powerpoint/2010/main" val="100223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General Goal</a:t>
            </a:r>
            <a:endParaRPr lang="en-US" dirty="0"/>
          </a:p>
        </p:txBody>
      </p:sp>
      <p:sp>
        <p:nvSpPr>
          <p:cNvPr id="3" name="Espace réservé du contenu 2"/>
          <p:cNvSpPr>
            <a:spLocks noGrp="1"/>
          </p:cNvSpPr>
          <p:nvPr>
            <p:ph idx="1"/>
          </p:nvPr>
        </p:nvSpPr>
        <p:spPr/>
        <p:txBody>
          <a:bodyPr>
            <a:normAutofit/>
          </a:bodyPr>
          <a:lstStyle/>
          <a:p>
            <a:pPr marL="0" indent="0" algn="ctr">
              <a:buNone/>
            </a:pPr>
            <a:endParaRPr lang="en-US" sz="3000" dirty="0" smtClean="0"/>
          </a:p>
          <a:p>
            <a:pPr marL="0" indent="0" algn="ctr">
              <a:buNone/>
            </a:pPr>
            <a:r>
              <a:rPr lang="en-US" sz="3000" dirty="0" smtClean="0"/>
              <a:t>Automatic video analysis</a:t>
            </a:r>
          </a:p>
          <a:p>
            <a:pPr marL="0" indent="0" algn="ctr">
              <a:buNone/>
            </a:pPr>
            <a:r>
              <a:rPr lang="en-US" sz="3000" dirty="0" smtClean="0"/>
              <a:t>=</a:t>
            </a:r>
          </a:p>
          <a:p>
            <a:pPr marL="0" indent="0" algn="ctr">
              <a:buNone/>
            </a:pPr>
            <a:r>
              <a:rPr lang="en-US" sz="3000" dirty="0" smtClean="0"/>
              <a:t>Make computers interpret the </a:t>
            </a:r>
            <a:r>
              <a:rPr lang="en-US" sz="3000" b="1" dirty="0" smtClean="0">
                <a:solidFill>
                  <a:schemeClr val="accent1"/>
                </a:solidFill>
              </a:rPr>
              <a:t>content</a:t>
            </a:r>
            <a:r>
              <a:rPr lang="en-US" sz="3000" dirty="0" smtClean="0"/>
              <a:t> of videos</a:t>
            </a:r>
            <a:endParaRPr lang="en-US" sz="3000" dirty="0"/>
          </a:p>
          <a:p>
            <a:pPr marL="0" indent="0">
              <a:buNone/>
            </a:pPr>
            <a:endParaRPr lang="en-US" sz="3000" dirty="0" smtClean="0"/>
          </a:p>
          <a:p>
            <a:pPr marL="0" indent="0" algn="ctr">
              <a:buNone/>
            </a:pPr>
            <a:r>
              <a:rPr lang="en-US" sz="3000" dirty="0" smtClean="0"/>
              <a:t>Here, content = </a:t>
            </a:r>
            <a:r>
              <a:rPr lang="en-US" sz="3000" b="1" dirty="0" smtClean="0">
                <a:solidFill>
                  <a:schemeClr val="accent1"/>
                </a:solidFill>
              </a:rPr>
              <a:t>Generic Human Actions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a:t>
            </a:fld>
            <a:endParaRPr lang="fr-BE"/>
          </a:p>
        </p:txBody>
      </p:sp>
    </p:spTree>
    <p:extLst>
      <p:ext uri="{BB962C8B-B14F-4D97-AF65-F5344CB8AC3E}">
        <p14:creationId xmlns:p14="http://schemas.microsoft.com/office/powerpoint/2010/main" val="190344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Action </a:t>
            </a:r>
            <a:r>
              <a:rPr lang="en-US" dirty="0" smtClean="0"/>
              <a:t>Localization</a:t>
            </a:r>
            <a:r>
              <a:rPr lang="fr-FR" dirty="0" smtClean="0"/>
              <a:t/>
            </a:r>
            <a:br>
              <a:rPr lang="fr-FR" dirty="0" smtClean="0"/>
            </a:br>
            <a:r>
              <a:rPr lang="en-US" sz="3600" dirty="0" smtClean="0">
                <a:solidFill>
                  <a:schemeClr val="accent1"/>
                </a:solidFill>
              </a:rPr>
              <a:t>Problem</a:t>
            </a:r>
            <a:endParaRPr lang="en-US" dirty="0">
              <a:solidFill>
                <a:schemeClr val="accent1"/>
              </a:solidFill>
            </a:endParaRPr>
          </a:p>
        </p:txBody>
      </p:sp>
      <p:sp>
        <p:nvSpPr>
          <p:cNvPr id="3" name="Espace réservé du contenu 2"/>
          <p:cNvSpPr>
            <a:spLocks noGrp="1"/>
          </p:cNvSpPr>
          <p:nvPr>
            <p:ph idx="1"/>
          </p:nvPr>
        </p:nvSpPr>
        <p:spPr>
          <a:xfrm>
            <a:off x="457200" y="1567333"/>
            <a:ext cx="8363272" cy="4669979"/>
          </a:xfrm>
        </p:spPr>
        <p:txBody>
          <a:bodyPr>
            <a:normAutofit/>
          </a:bodyPr>
          <a:lstStyle/>
          <a:p>
            <a:r>
              <a:rPr lang="en-US" sz="2800" dirty="0" smtClean="0"/>
              <a:t> Find </a:t>
            </a:r>
            <a:r>
              <a:rPr lang="en-US" sz="2800" b="1" i="1" dirty="0" smtClean="0">
                <a:solidFill>
                  <a:schemeClr val="accent1"/>
                </a:solidFill>
              </a:rPr>
              <a:t>if</a:t>
            </a:r>
            <a:r>
              <a:rPr lang="en-US" sz="2800" dirty="0" smtClean="0"/>
              <a:t> and </a:t>
            </a:r>
            <a:r>
              <a:rPr lang="en-US" sz="2800" b="1" i="1" dirty="0" smtClean="0">
                <a:solidFill>
                  <a:schemeClr val="accent1"/>
                </a:solidFill>
              </a:rPr>
              <a:t>when</a:t>
            </a:r>
            <a:r>
              <a:rPr lang="en-US" sz="2800" dirty="0" smtClean="0">
                <a:solidFill>
                  <a:schemeClr val="accent1"/>
                </a:solidFill>
              </a:rPr>
              <a:t> </a:t>
            </a:r>
            <a:r>
              <a:rPr lang="en-US" sz="2800" dirty="0" smtClean="0"/>
              <a:t>an action is performed in a video</a:t>
            </a:r>
          </a:p>
          <a:p>
            <a:r>
              <a:rPr lang="en-US" sz="2800" dirty="0" smtClean="0"/>
              <a:t> </a:t>
            </a:r>
            <a:r>
              <a:rPr lang="en-US" sz="2800" b="1" dirty="0" smtClean="0">
                <a:solidFill>
                  <a:schemeClr val="accent1"/>
                </a:solidFill>
              </a:rPr>
              <a:t>Long</a:t>
            </a:r>
            <a:r>
              <a:rPr lang="en-US" sz="2800" dirty="0" smtClean="0">
                <a:solidFill>
                  <a:schemeClr val="accent1"/>
                </a:solidFill>
              </a:rPr>
              <a:t> </a:t>
            </a:r>
            <a:r>
              <a:rPr lang="en-US" sz="2800" dirty="0"/>
              <a:t>un-segmented video sequences </a:t>
            </a:r>
            <a:r>
              <a:rPr lang="en-US" sz="2400" dirty="0">
                <a:solidFill>
                  <a:prstClr val="black">
                    <a:tint val="75000"/>
                  </a:prstClr>
                </a:solidFill>
              </a:rPr>
              <a:t>(several hours)</a:t>
            </a:r>
            <a:endParaRPr lang="en-US" sz="2800" dirty="0" smtClean="0"/>
          </a:p>
          <a:p>
            <a:pPr lvl="0"/>
            <a:r>
              <a:rPr lang="en-US" sz="2800" dirty="0" smtClean="0"/>
              <a:t> </a:t>
            </a:r>
            <a:r>
              <a:rPr lang="en-US" sz="2800" b="1" dirty="0" smtClean="0">
                <a:solidFill>
                  <a:schemeClr val="accent1"/>
                </a:solidFill>
              </a:rPr>
              <a:t>Temporal</a:t>
            </a:r>
            <a:r>
              <a:rPr lang="en-US" sz="2800" b="1" dirty="0" smtClean="0">
                <a:solidFill>
                  <a:prstClr val="black"/>
                </a:solidFill>
              </a:rPr>
              <a:t> </a:t>
            </a:r>
            <a:r>
              <a:rPr lang="en-US" sz="2800" b="1" dirty="0" smtClean="0">
                <a:solidFill>
                  <a:schemeClr val="accent1"/>
                </a:solidFill>
              </a:rPr>
              <a:t>localization</a:t>
            </a:r>
            <a:r>
              <a:rPr lang="en-US" sz="2800" dirty="0" smtClean="0">
                <a:solidFill>
                  <a:prstClr val="black"/>
                </a:solidFill>
              </a:rPr>
              <a:t>: </a:t>
            </a:r>
            <a:r>
              <a:rPr lang="en-US" sz="2800" dirty="0">
                <a:solidFill>
                  <a:prstClr val="black"/>
                </a:solidFill>
              </a:rPr>
              <a:t>find clips containing the action</a:t>
            </a:r>
            <a:endParaRPr lang="en-US" sz="2400" dirty="0">
              <a:solidFill>
                <a:prstClr val="black">
                  <a:tint val="75000"/>
                </a:prstClr>
              </a:solidFill>
            </a:endParaRPr>
          </a:p>
          <a:p>
            <a:endParaRPr lang="en-US" sz="2800" b="1" dirty="0" smtClean="0"/>
          </a:p>
          <a:p>
            <a:pPr marL="0" lvl="0" indent="0">
              <a:buNone/>
            </a:pPr>
            <a:endParaRPr lang="en-US" dirty="0" smtClean="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20</a:t>
            </a:fld>
            <a:endParaRPr lang="fr-BE"/>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1" y="3247876"/>
            <a:ext cx="8312727" cy="2413372"/>
          </a:xfrm>
          <a:prstGeom prst="rect">
            <a:avLst/>
          </a:prstGeom>
        </p:spPr>
      </p:pic>
    </p:spTree>
    <p:extLst>
      <p:ext uri="{BB962C8B-B14F-4D97-AF65-F5344CB8AC3E}">
        <p14:creationId xmlns:p14="http://schemas.microsoft.com/office/powerpoint/2010/main" val="615856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720" y="2780928"/>
            <a:ext cx="813690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normAutofit fontScale="90000"/>
          </a:bodyPr>
          <a:lstStyle/>
          <a:p>
            <a:r>
              <a:rPr lang="en-US" dirty="0" smtClean="0"/>
              <a:t>Action Localization</a:t>
            </a:r>
            <a:br>
              <a:rPr lang="en-US" dirty="0" smtClean="0"/>
            </a:br>
            <a:r>
              <a:rPr lang="en-US" sz="3600" dirty="0" smtClean="0">
                <a:solidFill>
                  <a:schemeClr val="accent1"/>
                </a:solidFill>
              </a:rPr>
              <a:t>Proposed Approach</a:t>
            </a:r>
            <a:endParaRPr lang="en-US" dirty="0">
              <a:solidFill>
                <a:schemeClr val="accent1"/>
              </a:solidFill>
            </a:endParaRPr>
          </a:p>
        </p:txBody>
      </p:sp>
      <p:sp>
        <p:nvSpPr>
          <p:cNvPr id="3" name="Espace réservé du contenu 2"/>
          <p:cNvSpPr>
            <a:spLocks noGrp="1"/>
          </p:cNvSpPr>
          <p:nvPr>
            <p:ph idx="1"/>
          </p:nvPr>
        </p:nvSpPr>
        <p:spPr>
          <a:xfrm>
            <a:off x="457200" y="1567333"/>
            <a:ext cx="8363272" cy="4525963"/>
          </a:xfrm>
        </p:spPr>
        <p:txBody>
          <a:bodyPr>
            <a:normAutofit/>
          </a:bodyPr>
          <a:lstStyle/>
          <a:p>
            <a:r>
              <a:rPr lang="en-US" sz="2800" dirty="0" smtClean="0"/>
              <a:t>Use the </a:t>
            </a:r>
            <a:r>
              <a:rPr lang="en-US" sz="2800" b="1" dirty="0" smtClean="0">
                <a:solidFill>
                  <a:schemeClr val="accent1"/>
                </a:solidFill>
              </a:rPr>
              <a:t>global temporal structure of actions</a:t>
            </a:r>
          </a:p>
          <a:p>
            <a:r>
              <a:rPr lang="en-US" sz="2800" dirty="0" smtClean="0"/>
              <a:t>Model as sequences of “action atoms”</a:t>
            </a:r>
            <a:r>
              <a:rPr lang="en-US" sz="2800" b="1" dirty="0" smtClean="0"/>
              <a:t> </a:t>
            </a:r>
            <a:r>
              <a:rPr lang="en-US" sz="2800" dirty="0" smtClean="0"/>
              <a:t>(</a:t>
            </a:r>
            <a:r>
              <a:rPr lang="en-US" sz="2800" b="1" dirty="0" smtClean="0">
                <a:solidFill>
                  <a:schemeClr val="accent1"/>
                </a:solidFill>
              </a:rPr>
              <a:t>actoms</a:t>
            </a:r>
            <a:r>
              <a:rPr lang="en-US" sz="2800" dirty="0" smtClean="0"/>
              <a: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21</a:t>
            </a:fld>
            <a:endParaRPr lang="fr-BE"/>
          </a:p>
        </p:txBody>
      </p:sp>
      <p:pic>
        <p:nvPicPr>
          <p:cNvPr id="2050" name="Picture 2" descr="C:\Users\Adrien\Dropbox\phd_thesis\Papers\Action_detection\atgpaper\images\landscape_sitdown.png"/>
          <p:cNvPicPr>
            <a:picLocks noChangeAspect="1" noChangeArrowheads="1"/>
          </p:cNvPicPr>
          <p:nvPr/>
        </p:nvPicPr>
        <p:blipFill rotWithShape="1">
          <a:blip r:embed="rId4">
            <a:extLst>
              <a:ext uri="{28A0092B-C50C-407E-A947-70E740481C1C}">
                <a14:useLocalDpi xmlns:a14="http://schemas.microsoft.com/office/drawing/2010/main" val="0"/>
              </a:ext>
            </a:extLst>
          </a:blip>
          <a:srcRect r="69536"/>
          <a:stretch/>
        </p:blipFill>
        <p:spPr bwMode="auto">
          <a:xfrm>
            <a:off x="467544" y="3997549"/>
            <a:ext cx="2478856" cy="943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rien\Dropbox\phd_thesis\Papers\Action_detection\atgpaper\images\landscape_sitdown.png"/>
          <p:cNvPicPr>
            <a:picLocks noChangeAspect="1" noChangeArrowheads="1"/>
          </p:cNvPicPr>
          <p:nvPr/>
        </p:nvPicPr>
        <p:blipFill rotWithShape="1">
          <a:blip r:embed="rId4">
            <a:extLst>
              <a:ext uri="{28A0092B-C50C-407E-A947-70E740481C1C}">
                <a14:useLocalDpi xmlns:a14="http://schemas.microsoft.com/office/drawing/2010/main" val="0"/>
              </a:ext>
            </a:extLst>
          </a:blip>
          <a:srcRect r="40349"/>
          <a:stretch/>
        </p:blipFill>
        <p:spPr bwMode="auto">
          <a:xfrm>
            <a:off x="467544" y="3997549"/>
            <a:ext cx="4853756" cy="943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rien\Dropbox\phd_thesis\Papers\Action_detection\atgpaper\images\landscape_sitdow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97549"/>
            <a:ext cx="8136904" cy="94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9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Action Localization</a:t>
            </a:r>
            <a:br>
              <a:rPr lang="en-US" dirty="0" smtClean="0"/>
            </a:br>
            <a:r>
              <a:rPr lang="en-US" sz="3600" dirty="0" smtClean="0">
                <a:solidFill>
                  <a:schemeClr val="accent1"/>
                </a:solidFill>
              </a:rPr>
              <a:t>Related Work</a:t>
            </a:r>
            <a:endParaRPr lang="en-US" dirty="0">
              <a:solidFill>
                <a:schemeClr val="accent1"/>
              </a:solidFill>
            </a:endParaRPr>
          </a:p>
        </p:txBody>
      </p:sp>
      <p:sp>
        <p:nvSpPr>
          <p:cNvPr id="3" name="Espace réservé du contenu 2"/>
          <p:cNvSpPr>
            <a:spLocks noGrp="1"/>
          </p:cNvSpPr>
          <p:nvPr>
            <p:ph idx="1"/>
          </p:nvPr>
        </p:nvSpPr>
        <p:spPr>
          <a:xfrm>
            <a:off x="251520" y="1556792"/>
            <a:ext cx="8820472" cy="5040560"/>
          </a:xfrm>
        </p:spPr>
        <p:txBody>
          <a:bodyPr>
            <a:normAutofit/>
          </a:bodyPr>
          <a:lstStyle/>
          <a:p>
            <a:r>
              <a:rPr lang="en-US" sz="2800" dirty="0" smtClean="0"/>
              <a:t>Bag-Of-Features (BOF)</a:t>
            </a:r>
          </a:p>
          <a:p>
            <a:pPr lvl="1"/>
            <a:r>
              <a:rPr lang="en-US" sz="2000" dirty="0" smtClean="0"/>
              <a:t>Coarse rigid structure with </a:t>
            </a:r>
            <a:r>
              <a:rPr lang="en-US" sz="2000" dirty="0" err="1" smtClean="0"/>
              <a:t>spatio</a:t>
            </a:r>
            <a:r>
              <a:rPr lang="en-US" sz="2000" dirty="0" smtClean="0"/>
              <a:t>-temporal pyramids </a:t>
            </a:r>
            <a:r>
              <a:rPr lang="en-US" sz="1800" dirty="0" smtClean="0">
                <a:solidFill>
                  <a:schemeClr val="bg1">
                    <a:lumMod val="50000"/>
                  </a:schemeClr>
                </a:solidFill>
              </a:rPr>
              <a:t>[Laptev </a:t>
            </a:r>
            <a:r>
              <a:rPr lang="en-US" sz="1800" i="1" dirty="0" smtClean="0">
                <a:solidFill>
                  <a:schemeClr val="bg1">
                    <a:lumMod val="50000"/>
                  </a:schemeClr>
                </a:solidFill>
              </a:rPr>
              <a:t>et al.</a:t>
            </a:r>
            <a:r>
              <a:rPr lang="en-US" sz="1800" dirty="0" smtClean="0">
                <a:solidFill>
                  <a:schemeClr val="bg1">
                    <a:lumMod val="50000"/>
                  </a:schemeClr>
                </a:solidFill>
              </a:rPr>
              <a:t> CVPR’08]</a:t>
            </a:r>
            <a:endParaRPr lang="en-US" sz="2000" dirty="0" smtClean="0">
              <a:solidFill>
                <a:schemeClr val="bg1">
                  <a:lumMod val="50000"/>
                </a:schemeClr>
              </a:solidFill>
            </a:endParaRPr>
          </a:p>
          <a:p>
            <a:pPr lvl="1"/>
            <a:r>
              <a:rPr lang="en-US" sz="2000" dirty="0" smtClean="0"/>
              <a:t>Sliding window and BOF with automatic refining of temporal boundaries</a:t>
            </a:r>
            <a:br>
              <a:rPr lang="en-US" sz="2000" dirty="0" smtClean="0"/>
            </a:br>
            <a:r>
              <a:rPr lang="en-US" sz="1800" dirty="0" smtClean="0">
                <a:solidFill>
                  <a:schemeClr val="bg1">
                    <a:lumMod val="50000"/>
                  </a:schemeClr>
                </a:solidFill>
              </a:rPr>
              <a:t>[</a:t>
            </a:r>
            <a:r>
              <a:rPr lang="en-US" sz="1800" dirty="0" err="1" smtClean="0">
                <a:solidFill>
                  <a:schemeClr val="bg1">
                    <a:lumMod val="50000"/>
                  </a:schemeClr>
                </a:solidFill>
              </a:rPr>
              <a:t>Duchenne</a:t>
            </a:r>
            <a:r>
              <a:rPr lang="en-US" sz="1800" dirty="0" smtClean="0">
                <a:solidFill>
                  <a:schemeClr val="bg1">
                    <a:lumMod val="50000"/>
                  </a:schemeClr>
                </a:solidFill>
              </a:rPr>
              <a:t> </a:t>
            </a:r>
            <a:r>
              <a:rPr lang="en-US" sz="1800" i="1" dirty="0" smtClean="0">
                <a:solidFill>
                  <a:schemeClr val="bg1">
                    <a:lumMod val="50000"/>
                  </a:schemeClr>
                </a:solidFill>
              </a:rPr>
              <a:t>et al.</a:t>
            </a:r>
            <a:r>
              <a:rPr lang="en-US" sz="1800" dirty="0" smtClean="0">
                <a:solidFill>
                  <a:schemeClr val="bg1">
                    <a:lumMod val="50000"/>
                  </a:schemeClr>
                </a:solidFill>
              </a:rPr>
              <a:t> ICCV 2009; </a:t>
            </a:r>
            <a:r>
              <a:rPr lang="en-US" sz="1800" dirty="0" err="1" smtClean="0">
                <a:solidFill>
                  <a:schemeClr val="bg1">
                    <a:lumMod val="50000"/>
                  </a:schemeClr>
                </a:solidFill>
              </a:rPr>
              <a:t>Satkin</a:t>
            </a:r>
            <a:r>
              <a:rPr lang="en-US" sz="1800" dirty="0" smtClean="0">
                <a:solidFill>
                  <a:schemeClr val="bg1">
                    <a:lumMod val="50000"/>
                  </a:schemeClr>
                </a:solidFill>
              </a:rPr>
              <a:t> &amp; Hebert, ECCV 2010]</a:t>
            </a:r>
            <a:endParaRPr lang="en-US" sz="2000" dirty="0" smtClean="0">
              <a:solidFill>
                <a:schemeClr val="bg1">
                  <a:lumMod val="50000"/>
                </a:schemeClr>
              </a:solidFill>
            </a:endParaRPr>
          </a:p>
          <a:p>
            <a:r>
              <a:rPr lang="en-US" sz="2800" dirty="0" smtClean="0"/>
              <a:t>Temporal structure of long-duration activities</a:t>
            </a:r>
          </a:p>
          <a:p>
            <a:pPr lvl="1"/>
            <a:r>
              <a:rPr lang="en-US" sz="2000" dirty="0" smtClean="0"/>
              <a:t>Loose hierarchical structure of latent motion parts </a:t>
            </a:r>
            <a:r>
              <a:rPr lang="en-US" sz="1800" dirty="0" smtClean="0">
                <a:solidFill>
                  <a:schemeClr val="bg1">
                    <a:lumMod val="50000"/>
                  </a:schemeClr>
                </a:solidFill>
              </a:rPr>
              <a:t>[</a:t>
            </a:r>
            <a:r>
              <a:rPr lang="en-US" sz="1800" dirty="0" err="1" smtClean="0">
                <a:solidFill>
                  <a:schemeClr val="bg1">
                    <a:lumMod val="50000"/>
                  </a:schemeClr>
                </a:solidFill>
              </a:rPr>
              <a:t>Niebles</a:t>
            </a:r>
            <a:r>
              <a:rPr lang="en-US" sz="1800" dirty="0" smtClean="0">
                <a:solidFill>
                  <a:schemeClr val="bg1">
                    <a:lumMod val="50000"/>
                  </a:schemeClr>
                </a:solidFill>
              </a:rPr>
              <a:t> </a:t>
            </a:r>
            <a:r>
              <a:rPr lang="en-US" sz="1800" i="1" dirty="0" smtClean="0">
                <a:solidFill>
                  <a:schemeClr val="bg1">
                    <a:lumMod val="50000"/>
                  </a:schemeClr>
                </a:solidFill>
              </a:rPr>
              <a:t>et al.</a:t>
            </a:r>
            <a:r>
              <a:rPr lang="en-US" sz="1800" dirty="0" smtClean="0">
                <a:solidFill>
                  <a:schemeClr val="bg1">
                    <a:lumMod val="50000"/>
                  </a:schemeClr>
                </a:solidFill>
              </a:rPr>
              <a:t> ECCV’10]</a:t>
            </a:r>
            <a:endParaRPr lang="en-US" sz="2000" dirty="0" smtClean="0">
              <a:solidFill>
                <a:schemeClr val="bg1">
                  <a:lumMod val="50000"/>
                </a:schemeClr>
              </a:solidFill>
            </a:endParaRPr>
          </a:p>
          <a:p>
            <a:pPr lvl="1"/>
            <a:r>
              <a:rPr lang="en-US" sz="2000" dirty="0" smtClean="0"/>
              <a:t>Dynamic Bayesian Networks with high-level hierarchies </a:t>
            </a:r>
            <a:r>
              <a:rPr lang="en-US" sz="1800" dirty="0" smtClean="0">
                <a:solidFill>
                  <a:schemeClr val="bg1">
                    <a:lumMod val="50000"/>
                  </a:schemeClr>
                </a:solidFill>
              </a:rPr>
              <a:t>[</a:t>
            </a:r>
            <a:r>
              <a:rPr lang="en-US" sz="1800" dirty="0" err="1" smtClean="0">
                <a:solidFill>
                  <a:schemeClr val="bg1">
                    <a:lumMod val="50000"/>
                  </a:schemeClr>
                </a:solidFill>
              </a:rPr>
              <a:t>Laxton</a:t>
            </a:r>
            <a:r>
              <a:rPr lang="en-US" sz="1800" dirty="0" smtClean="0">
                <a:solidFill>
                  <a:schemeClr val="bg1">
                    <a:lumMod val="50000"/>
                  </a:schemeClr>
                </a:solidFill>
              </a:rPr>
              <a:t> </a:t>
            </a:r>
            <a:r>
              <a:rPr lang="en-US" sz="1800" i="1" dirty="0" smtClean="0">
                <a:solidFill>
                  <a:schemeClr val="bg1">
                    <a:lumMod val="50000"/>
                  </a:schemeClr>
                </a:solidFill>
              </a:rPr>
              <a:t>et al.</a:t>
            </a:r>
            <a:r>
              <a:rPr lang="en-US" sz="1800" dirty="0" smtClean="0">
                <a:solidFill>
                  <a:schemeClr val="bg1">
                    <a:lumMod val="50000"/>
                  </a:schemeClr>
                </a:solidFill>
              </a:rPr>
              <a:t> CVPR’07]</a:t>
            </a:r>
            <a:endParaRPr lang="en-US" sz="2000" dirty="0" smtClean="0">
              <a:solidFill>
                <a:schemeClr val="bg1">
                  <a:lumMod val="50000"/>
                </a:schemeClr>
              </a:solidFill>
            </a:endParaRPr>
          </a:p>
          <a:p>
            <a:r>
              <a:rPr lang="en-US" sz="2800" dirty="0" smtClean="0"/>
              <a:t>Facial action recognition</a:t>
            </a:r>
          </a:p>
          <a:p>
            <a:pPr lvl="1"/>
            <a:r>
              <a:rPr lang="en-US" sz="2000" dirty="0" smtClean="0"/>
              <a:t>Action Unit (AU) detection with structured learning of temporal segments </a:t>
            </a:r>
            <a:r>
              <a:rPr lang="en-US" sz="1800" dirty="0" smtClean="0">
                <a:solidFill>
                  <a:schemeClr val="bg1">
                    <a:lumMod val="50000"/>
                  </a:schemeClr>
                </a:solidFill>
              </a:rPr>
              <a:t>[Simon </a:t>
            </a:r>
            <a:r>
              <a:rPr lang="en-US" sz="1800" i="1" dirty="0" smtClean="0">
                <a:solidFill>
                  <a:schemeClr val="bg1">
                    <a:lumMod val="50000"/>
                  </a:schemeClr>
                </a:solidFill>
              </a:rPr>
              <a:t>et al.</a:t>
            </a:r>
            <a:r>
              <a:rPr lang="en-US" sz="1800" dirty="0" smtClean="0">
                <a:solidFill>
                  <a:schemeClr val="bg1">
                    <a:lumMod val="50000"/>
                  </a:schemeClr>
                </a:solidFill>
              </a:rPr>
              <a:t> CVPR’10]</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22</a:t>
            </a:fld>
            <a:endParaRPr lang="fr-BE"/>
          </a:p>
        </p:txBody>
      </p:sp>
    </p:spTree>
    <p:extLst>
      <p:ext uri="{BB962C8B-B14F-4D97-AF65-F5344CB8AC3E}">
        <p14:creationId xmlns:p14="http://schemas.microsoft.com/office/powerpoint/2010/main" val="14110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Actoms</a:t>
            </a:r>
            <a:r>
              <a:rPr lang="en-US" dirty="0"/>
              <a:t/>
            </a:r>
            <a:br>
              <a:rPr lang="en-US" dirty="0"/>
            </a:br>
            <a:r>
              <a:rPr lang="en-US" sz="3600" dirty="0" smtClean="0">
                <a:solidFill>
                  <a:schemeClr val="accent1"/>
                </a:solidFill>
              </a:rPr>
              <a:t>Definition</a:t>
            </a:r>
            <a:endParaRPr lang="fr-FR" dirty="0"/>
          </a:p>
        </p:txBody>
      </p:sp>
      <p:sp>
        <p:nvSpPr>
          <p:cNvPr id="3" name="Espace réservé du contenu 2"/>
          <p:cNvSpPr>
            <a:spLocks noGrp="1"/>
          </p:cNvSpPr>
          <p:nvPr>
            <p:ph idx="1"/>
          </p:nvPr>
        </p:nvSpPr>
        <p:spPr>
          <a:xfrm>
            <a:off x="457200" y="1412776"/>
            <a:ext cx="8507288" cy="4824536"/>
          </a:xfrm>
        </p:spPr>
        <p:txBody>
          <a:bodyPr>
            <a:noAutofit/>
          </a:bodyPr>
          <a:lstStyle/>
          <a:p>
            <a:pPr marL="0" indent="0" algn="ctr">
              <a:buNone/>
            </a:pPr>
            <a:r>
              <a:rPr lang="en-US" sz="2800" dirty="0" smtClean="0"/>
              <a:t>Temporal parts corresponding to </a:t>
            </a:r>
            <a:r>
              <a:rPr lang="en-US" sz="2800" b="1" dirty="0" smtClean="0">
                <a:solidFill>
                  <a:schemeClr val="accent1"/>
                </a:solidFill>
              </a:rPr>
              <a:t>meaningful action units</a:t>
            </a:r>
            <a:endParaRPr lang="en-US" sz="2800" dirty="0">
              <a:solidFill>
                <a:schemeClr val="accent1"/>
              </a:solidFill>
            </a:endParaRPr>
          </a:p>
          <a:p>
            <a:r>
              <a:rPr lang="en-US" sz="2800" b="1" dirty="0" smtClean="0"/>
              <a:t> </a:t>
            </a:r>
            <a:r>
              <a:rPr lang="en-US" sz="2800" b="1" dirty="0" smtClean="0">
                <a:solidFill>
                  <a:schemeClr val="accent1"/>
                </a:solidFill>
              </a:rPr>
              <a:t>Action specific</a:t>
            </a:r>
            <a:r>
              <a:rPr lang="en-US" sz="2800" dirty="0" smtClean="0">
                <a:solidFill>
                  <a:schemeClr val="accent1"/>
                </a:solidFill>
              </a:rPr>
              <a:t> </a:t>
            </a:r>
            <a:r>
              <a:rPr lang="en-US" sz="2800" dirty="0" smtClean="0"/>
              <a:t>sub-events</a:t>
            </a:r>
          </a:p>
          <a:p>
            <a:r>
              <a:rPr lang="en-US" sz="2800" dirty="0" smtClean="0"/>
              <a:t> Whose </a:t>
            </a:r>
            <a:r>
              <a:rPr lang="en-US" sz="2800" b="1" dirty="0" smtClean="0">
                <a:solidFill>
                  <a:schemeClr val="accent1"/>
                </a:solidFill>
              </a:rPr>
              <a:t>sequence</a:t>
            </a:r>
            <a:r>
              <a:rPr lang="en-US" sz="2800" dirty="0" smtClean="0"/>
              <a:t> is characteristic of the action</a:t>
            </a:r>
          </a:p>
        </p:txBody>
      </p:sp>
      <p:pic>
        <p:nvPicPr>
          <p:cNvPr id="6" name="Image 5" descr="illustration_keyframes.png"/>
          <p:cNvPicPr>
            <a:picLocks noChangeAspect="1"/>
          </p:cNvPicPr>
          <p:nvPr/>
        </p:nvPicPr>
        <p:blipFill>
          <a:blip r:embed="rId3" cstate="print"/>
          <a:stretch>
            <a:fillRect/>
          </a:stretch>
        </p:blipFill>
        <p:spPr>
          <a:xfrm>
            <a:off x="1115616" y="3078785"/>
            <a:ext cx="6938571" cy="3158527"/>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23</a:t>
            </a:fld>
            <a:endParaRPr lang="fr-BE"/>
          </a:p>
        </p:txBody>
      </p:sp>
    </p:spTree>
    <p:extLst>
      <p:ext uri="{BB962C8B-B14F-4D97-AF65-F5344CB8AC3E}">
        <p14:creationId xmlns:p14="http://schemas.microsoft.com/office/powerpoint/2010/main" val="34453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normAutofit fontScale="90000"/>
          </a:bodyPr>
          <a:lstStyle/>
          <a:p>
            <a:r>
              <a:rPr lang="en-US" dirty="0" smtClean="0"/>
              <a:t>Actom Sequence Model (ASM)</a:t>
            </a:r>
            <a:br>
              <a:rPr lang="en-US" dirty="0" smtClean="0"/>
            </a:br>
            <a:r>
              <a:rPr lang="en-US" sz="3600" dirty="0" smtClean="0">
                <a:solidFill>
                  <a:schemeClr val="accent1"/>
                </a:solidFill>
              </a:rPr>
              <a:t>Action descriptor</a:t>
            </a:r>
            <a:endParaRPr lang="en-US" sz="3600"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24</a:t>
            </a:fld>
            <a:endParaRPr lang="fr-BE"/>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41" y="1556792"/>
            <a:ext cx="4692318" cy="147322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841" y="3211041"/>
            <a:ext cx="4692318" cy="144209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913" y="4944997"/>
            <a:ext cx="4742174" cy="143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2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 Sequence Model (ASM)</a:t>
            </a:r>
            <a:br>
              <a:rPr lang="en-US" dirty="0" smtClean="0"/>
            </a:br>
            <a:r>
              <a:rPr lang="en-US" sz="3600" dirty="0" smtClean="0">
                <a:solidFill>
                  <a:schemeClr val="accent1"/>
                </a:solidFill>
              </a:rPr>
              <a:t>Robust parameterization</a:t>
            </a:r>
            <a:endParaRPr lang="en-US" sz="3600" dirty="0"/>
          </a:p>
        </p:txBody>
      </p:sp>
      <p:sp>
        <p:nvSpPr>
          <p:cNvPr id="3" name="Espace réservé du contenu 2"/>
          <p:cNvSpPr>
            <a:spLocks noGrp="1"/>
          </p:cNvSpPr>
          <p:nvPr>
            <p:ph idx="1"/>
          </p:nvPr>
        </p:nvSpPr>
        <p:spPr>
          <a:xfrm>
            <a:off x="395536" y="1556792"/>
            <a:ext cx="8541804" cy="5112568"/>
          </a:xfrm>
        </p:spPr>
        <p:txBody>
          <a:bodyPr>
            <a:noAutofit/>
          </a:bodyPr>
          <a:lstStyle/>
          <a:p>
            <a:r>
              <a:rPr lang="en-US" sz="2800" b="1" dirty="0" smtClean="0"/>
              <a:t> </a:t>
            </a:r>
            <a:r>
              <a:rPr lang="en-US" sz="2800" b="1" dirty="0" smtClean="0">
                <a:solidFill>
                  <a:schemeClr val="accent1"/>
                </a:solidFill>
              </a:rPr>
              <a:t>Overlap </a:t>
            </a:r>
            <a:r>
              <a:rPr lang="en-US" sz="2800" b="1" dirty="0">
                <a:solidFill>
                  <a:schemeClr val="accent1"/>
                </a:solidFill>
              </a:rPr>
              <a:t>ratio</a:t>
            </a:r>
            <a:r>
              <a:rPr lang="en-US" sz="2800" b="1" dirty="0"/>
              <a:t> </a:t>
            </a:r>
            <a:r>
              <a:rPr lang="en-US" sz="2800" dirty="0"/>
              <a:t>between adjacent actoms </a:t>
            </a:r>
            <a:r>
              <a:rPr lang="en-US" sz="2400" dirty="0">
                <a:solidFill>
                  <a:schemeClr val="bg1">
                    <a:lumMod val="65000"/>
                  </a:schemeClr>
                </a:solidFill>
              </a:rPr>
              <a:t>(controls radius)</a:t>
            </a:r>
            <a:r>
              <a:rPr lang="en-US" sz="2800" dirty="0">
                <a:solidFill>
                  <a:schemeClr val="bg1">
                    <a:lumMod val="50000"/>
                  </a:schemeClr>
                </a:solidFill>
              </a:rPr>
              <a:t> </a:t>
            </a:r>
          </a:p>
          <a:p>
            <a:r>
              <a:rPr lang="en-US" sz="2800" dirty="0" smtClean="0"/>
              <a:t> Soft-voting </a:t>
            </a:r>
            <a:r>
              <a:rPr lang="en-US" sz="2800" dirty="0"/>
              <a:t>“</a:t>
            </a:r>
            <a:r>
              <a:rPr lang="en-US" sz="2800" b="1" dirty="0" err="1">
                <a:solidFill>
                  <a:schemeClr val="accent1"/>
                </a:solidFill>
              </a:rPr>
              <a:t>peakyness</a:t>
            </a:r>
            <a:r>
              <a:rPr lang="en-US" sz="2800" dirty="0"/>
              <a:t>” </a:t>
            </a:r>
            <a:r>
              <a:rPr lang="en-US" sz="2400" dirty="0">
                <a:solidFill>
                  <a:schemeClr val="bg1">
                    <a:lumMod val="65000"/>
                  </a:schemeClr>
                </a:solidFill>
              </a:rPr>
              <a:t>(controls profile)</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25</a:t>
            </a:fld>
            <a:endParaRPr lang="fr-BE"/>
          </a:p>
        </p:txBody>
      </p:sp>
      <p:sp>
        <p:nvSpPr>
          <p:cNvPr id="7" name="ZoneTexte 6"/>
          <p:cNvSpPr txBox="1"/>
          <p:nvPr/>
        </p:nvSpPr>
        <p:spPr>
          <a:xfrm>
            <a:off x="899592" y="2997852"/>
            <a:ext cx="1512168" cy="369332"/>
          </a:xfrm>
          <a:prstGeom prst="rect">
            <a:avLst/>
          </a:prstGeom>
          <a:noFill/>
        </p:spPr>
        <p:txBody>
          <a:bodyPr wrap="square" rtlCol="0">
            <a:spAutoFit/>
          </a:bodyPr>
          <a:lstStyle/>
          <a:p>
            <a:r>
              <a:rPr lang="en-US" dirty="0" err="1">
                <a:solidFill>
                  <a:schemeClr val="bg1">
                    <a:lumMod val="50000"/>
                  </a:schemeClr>
                </a:solidFill>
              </a:rPr>
              <a:t>Keyframe</a:t>
            </a:r>
            <a:r>
              <a:rPr lang="en-US" dirty="0">
                <a:solidFill>
                  <a:schemeClr val="bg1">
                    <a:lumMod val="50000"/>
                  </a:schemeClr>
                </a:solidFill>
              </a:rPr>
              <a:t>-like</a:t>
            </a:r>
          </a:p>
        </p:txBody>
      </p:sp>
      <p:sp>
        <p:nvSpPr>
          <p:cNvPr id="8" name="ZoneTexte 7"/>
          <p:cNvSpPr txBox="1"/>
          <p:nvPr/>
        </p:nvSpPr>
        <p:spPr>
          <a:xfrm>
            <a:off x="1115616" y="5662148"/>
            <a:ext cx="1008112" cy="369332"/>
          </a:xfrm>
          <a:prstGeom prst="rect">
            <a:avLst/>
          </a:prstGeom>
          <a:noFill/>
        </p:spPr>
        <p:txBody>
          <a:bodyPr wrap="square" rtlCol="0">
            <a:spAutoFit/>
          </a:bodyPr>
          <a:lstStyle/>
          <a:p>
            <a:r>
              <a:rPr lang="en-US" dirty="0" smtClean="0">
                <a:solidFill>
                  <a:schemeClr val="bg1">
                    <a:lumMod val="50000"/>
                  </a:schemeClr>
                </a:solidFill>
              </a:rPr>
              <a:t>BOF-like</a:t>
            </a:r>
            <a:endParaRPr lang="en-US" dirty="0">
              <a:solidFill>
                <a:schemeClr val="bg1">
                  <a:lumMod val="50000"/>
                </a:schemeClr>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925844"/>
            <a:ext cx="5161550" cy="3527492"/>
          </a:xfrm>
          <a:prstGeom prst="rect">
            <a:avLst/>
          </a:prstGeom>
        </p:spPr>
      </p:pic>
    </p:spTree>
    <p:extLst>
      <p:ext uri="{BB962C8B-B14F-4D97-AF65-F5344CB8AC3E}">
        <p14:creationId xmlns:p14="http://schemas.microsoft.com/office/powerpoint/2010/main" val="42657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Training</a:t>
            </a:r>
            <a:br>
              <a:rPr lang="en-US" dirty="0" smtClean="0"/>
            </a:br>
            <a:r>
              <a:rPr lang="en-US" sz="3600" dirty="0" smtClean="0">
                <a:solidFill>
                  <a:schemeClr val="accent1"/>
                </a:solidFill>
              </a:rPr>
              <a:t>Action classifier</a:t>
            </a:r>
            <a:endParaRPr lang="en-US" sz="3600" dirty="0">
              <a:solidFill>
                <a:schemeClr val="accent1"/>
              </a:solidFill>
            </a:endParaRPr>
          </a:p>
        </p:txBody>
      </p:sp>
      <p:sp>
        <p:nvSpPr>
          <p:cNvPr id="3" name="Espace réservé du contenu 2"/>
          <p:cNvSpPr>
            <a:spLocks noGrp="1"/>
          </p:cNvSpPr>
          <p:nvPr>
            <p:ph idx="1"/>
          </p:nvPr>
        </p:nvSpPr>
        <p:spPr>
          <a:xfrm>
            <a:off x="323528" y="1556792"/>
            <a:ext cx="8640960" cy="4824536"/>
          </a:xfrm>
        </p:spPr>
        <p:txBody>
          <a:bodyPr>
            <a:normAutofit/>
          </a:bodyPr>
          <a:lstStyle/>
          <a:p>
            <a:r>
              <a:rPr lang="en-US" sz="2800" dirty="0" smtClean="0"/>
              <a:t> </a:t>
            </a:r>
            <a:r>
              <a:rPr lang="en-US" sz="2800" b="1" dirty="0" smtClean="0">
                <a:solidFill>
                  <a:schemeClr val="accent1"/>
                </a:solidFill>
              </a:rPr>
              <a:t>ASM classifier</a:t>
            </a:r>
            <a:r>
              <a:rPr lang="en-US" sz="2800" dirty="0" smtClean="0"/>
              <a:t> </a:t>
            </a:r>
            <a:r>
              <a:rPr lang="en-US" sz="2000" dirty="0" smtClean="0">
                <a:solidFill>
                  <a:schemeClr val="bg1">
                    <a:lumMod val="65000"/>
                  </a:schemeClr>
                </a:solidFill>
              </a:rPr>
              <a:t>(non-linear SVM on ASM representations)</a:t>
            </a:r>
            <a:endParaRPr lang="en-US" sz="2400" dirty="0" smtClean="0">
              <a:solidFill>
                <a:schemeClr val="bg1">
                  <a:lumMod val="65000"/>
                </a:schemeClr>
              </a:solidFill>
            </a:endParaRPr>
          </a:p>
          <a:p>
            <a:pPr marL="457200" lvl="1" indent="0" algn="ctr">
              <a:buNone/>
            </a:pPr>
            <a:r>
              <a:rPr lang="en-US" dirty="0" smtClean="0"/>
              <a:t>estimates </a:t>
            </a:r>
            <a:r>
              <a:rPr lang="en-US" b="1" dirty="0" smtClean="0">
                <a:solidFill>
                  <a:schemeClr val="accent1"/>
                </a:solidFill>
              </a:rPr>
              <a:t>posterior probability</a:t>
            </a:r>
            <a:r>
              <a:rPr lang="en-US" dirty="0" smtClean="0"/>
              <a:t> of an action</a:t>
            </a:r>
            <a:br>
              <a:rPr lang="en-US" dirty="0" smtClean="0"/>
            </a:br>
            <a:r>
              <a:rPr lang="en-US" dirty="0" smtClean="0"/>
              <a:t>knowing the temporal location of its actoms</a:t>
            </a:r>
            <a:endParaRPr lang="en-US" sz="2400" dirty="0" smtClean="0"/>
          </a:p>
          <a:p>
            <a:r>
              <a:rPr lang="en-US" sz="2800" dirty="0" smtClean="0"/>
              <a:t> Actoms unknown at test time</a:t>
            </a:r>
          </a:p>
          <a:p>
            <a:pPr marL="0" indent="0" algn="ctr">
              <a:buNone/>
            </a:pPr>
            <a:endParaRPr lang="en-US" sz="1000" dirty="0" smtClean="0"/>
          </a:p>
          <a:p>
            <a:pPr marL="0" indent="0" algn="ctr">
              <a:buNone/>
            </a:pPr>
            <a:r>
              <a:rPr lang="en-US" sz="2800" dirty="0" smtClean="0"/>
              <a:t>use training examples to</a:t>
            </a:r>
            <a:br>
              <a:rPr lang="en-US" sz="2800" dirty="0" smtClean="0"/>
            </a:br>
            <a:r>
              <a:rPr lang="en-US" sz="2800" b="1" dirty="0" smtClean="0">
                <a:solidFill>
                  <a:schemeClr val="accent1"/>
                </a:solidFill>
              </a:rPr>
              <a:t>learn actom candidates</a:t>
            </a:r>
          </a:p>
          <a:p>
            <a:pPr>
              <a:buNone/>
            </a:pPr>
            <a:endParaRPr lang="en-US" sz="2800" dirty="0" smtClean="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26</a:t>
            </a:fld>
            <a:endParaRPr lang="fr-BE"/>
          </a:p>
        </p:txBody>
      </p:sp>
      <p:pic>
        <p:nvPicPr>
          <p:cNvPr id="6" name="Image 5"/>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546594" y="3175000"/>
            <a:ext cx="50812" cy="50812"/>
          </a:xfrm>
          <a:prstGeom prst="rect">
            <a:avLst/>
          </a:prstGeom>
        </p:spPr>
      </p:pic>
      <p:sp>
        <p:nvSpPr>
          <p:cNvPr id="7" name="Flèche droite 6"/>
          <p:cNvSpPr/>
          <p:nvPr/>
        </p:nvSpPr>
        <p:spPr>
          <a:xfrm>
            <a:off x="2267744" y="4077072"/>
            <a:ext cx="360040" cy="216024"/>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4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Training</a:t>
            </a:r>
            <a:br>
              <a:rPr lang="en-US" dirty="0" smtClean="0"/>
            </a:br>
            <a:r>
              <a:rPr lang="en-US" sz="3600" dirty="0" smtClean="0">
                <a:solidFill>
                  <a:schemeClr val="accent1"/>
                </a:solidFill>
              </a:rPr>
              <a:t>Prior on temporal structure</a:t>
            </a:r>
            <a:endParaRPr lang="en-US" sz="3600" dirty="0">
              <a:solidFill>
                <a:schemeClr val="accent1"/>
              </a:solidFill>
            </a:endParaRPr>
          </a:p>
        </p:txBody>
      </p:sp>
      <p:sp>
        <p:nvSpPr>
          <p:cNvPr id="3" name="Espace réservé du contenu 2"/>
          <p:cNvSpPr>
            <a:spLocks noGrp="1"/>
          </p:cNvSpPr>
          <p:nvPr>
            <p:ph idx="1"/>
          </p:nvPr>
        </p:nvSpPr>
        <p:spPr>
          <a:xfrm>
            <a:off x="323528" y="1556792"/>
            <a:ext cx="8640960" cy="4968552"/>
          </a:xfrm>
        </p:spPr>
        <p:txBody>
          <a:bodyPr>
            <a:noAutofit/>
          </a:bodyPr>
          <a:lstStyle/>
          <a:p>
            <a:r>
              <a:rPr lang="en-US" sz="2800" dirty="0" smtClean="0"/>
              <a:t> Temporal structure: </a:t>
            </a:r>
            <a:r>
              <a:rPr lang="en-US" sz="2800" b="1" dirty="0" smtClean="0">
                <a:solidFill>
                  <a:schemeClr val="accent1"/>
                </a:solidFill>
              </a:rPr>
              <a:t>inter-actom </a:t>
            </a:r>
            <a:r>
              <a:rPr lang="en-US" sz="2800" b="1" dirty="0" err="1" smtClean="0">
                <a:solidFill>
                  <a:schemeClr val="accent1"/>
                </a:solidFill>
              </a:rPr>
              <a:t>spacings</a:t>
            </a:r>
            <a:r>
              <a:rPr lang="en-US" sz="2800" b="1" dirty="0" smtClean="0"/>
              <a:t/>
            </a:r>
            <a:br>
              <a:rPr lang="en-US" sz="2800" b="1" dirty="0" smtClean="0"/>
            </a:b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endParaRPr lang="en-US" sz="2400" dirty="0" smtClean="0"/>
          </a:p>
          <a:p>
            <a:r>
              <a:rPr lang="en-US" sz="2800" b="1" dirty="0" smtClean="0"/>
              <a:t> </a:t>
            </a:r>
            <a:r>
              <a:rPr lang="en-US" sz="2800" b="1" dirty="0" smtClean="0">
                <a:solidFill>
                  <a:schemeClr val="accent1"/>
                </a:solidFill>
              </a:rPr>
              <a:t>Non-parametric model of the temporal structure</a:t>
            </a:r>
            <a:endParaRPr lang="en-US" sz="2800" dirty="0" smtClean="0">
              <a:solidFill>
                <a:schemeClr val="accent1"/>
              </a:solidFill>
            </a:endParaRPr>
          </a:p>
          <a:p>
            <a:pPr lvl="1"/>
            <a:r>
              <a:rPr lang="en-US" sz="2400" dirty="0" smtClean="0"/>
              <a:t>kernel density estimation over inter-actom </a:t>
            </a:r>
            <a:r>
              <a:rPr lang="en-US" sz="2400" dirty="0" err="1" smtClean="0"/>
              <a:t>spacings</a:t>
            </a:r>
            <a:r>
              <a:rPr lang="en-US" sz="2400" dirty="0" smtClean="0"/>
              <a:t> from training action examples </a:t>
            </a:r>
            <a:r>
              <a:rPr lang="en-US" sz="2000" dirty="0" smtClean="0">
                <a:solidFill>
                  <a:schemeClr val="bg1">
                    <a:lumMod val="50000"/>
                  </a:schemeClr>
                </a:solidFill>
              </a:rPr>
              <a:t>(multivariate continuous distribution)</a:t>
            </a:r>
            <a:endParaRPr lang="en-US" sz="2000" dirty="0" smtClean="0"/>
          </a:p>
          <a:p>
            <a:pPr lvl="1"/>
            <a:r>
              <a:rPr lang="en-US" sz="2400" dirty="0" smtClean="0"/>
              <a:t>discretize it to</a:t>
            </a:r>
          </a:p>
          <a:p>
            <a:pPr marL="0" indent="0" algn="ctr">
              <a:buNone/>
            </a:pPr>
            <a:r>
              <a:rPr lang="en-US" sz="1100" b="1" dirty="0" smtClean="0"/>
              <a:t> </a:t>
            </a:r>
            <a:endParaRPr lang="en-US" b="1" dirty="0" smtClean="0"/>
          </a:p>
          <a:p>
            <a:pPr marL="0" indent="0" algn="ctr">
              <a:buNone/>
            </a:pPr>
            <a:r>
              <a:rPr lang="en-US" b="1" dirty="0" smtClean="0">
                <a:solidFill>
                  <a:schemeClr val="accent1"/>
                </a:solidFill>
              </a:rPr>
              <a:t>prior on temporal structure</a:t>
            </a:r>
            <a:endParaRPr lang="en-US" dirty="0" smtClean="0">
              <a:solidFill>
                <a:schemeClr val="accent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4958" y="4914990"/>
            <a:ext cx="4551378" cy="356414"/>
          </a:xfrm>
          <a:prstGeom prst="rect">
            <a:avLst/>
          </a:prstGeom>
        </p:spPr>
      </p:pic>
      <p:sp>
        <p:nvSpPr>
          <p:cNvPr id="6" name="Espace réservé du numéro de diapositive 5"/>
          <p:cNvSpPr>
            <a:spLocks noGrp="1"/>
          </p:cNvSpPr>
          <p:nvPr>
            <p:ph type="sldNum" sz="quarter" idx="12"/>
          </p:nvPr>
        </p:nvSpPr>
        <p:spPr/>
        <p:txBody>
          <a:bodyPr/>
          <a:lstStyle/>
          <a:p>
            <a:fld id="{CF4668DC-857F-487D-BFFA-8C0CA5037977}" type="slidenum">
              <a:rPr lang="fr-BE" smtClean="0"/>
              <a:pPr/>
              <a:t>27</a:t>
            </a:fld>
            <a:endParaRPr lang="fr-BE"/>
          </a:p>
        </p:txBody>
      </p:sp>
      <p:sp>
        <p:nvSpPr>
          <p:cNvPr id="8" name="Flèche droite 7"/>
          <p:cNvSpPr/>
          <p:nvPr/>
        </p:nvSpPr>
        <p:spPr>
          <a:xfrm>
            <a:off x="1691680" y="5704228"/>
            <a:ext cx="360040" cy="216024"/>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e 15"/>
          <p:cNvGrpSpPr/>
          <p:nvPr/>
        </p:nvGrpSpPr>
        <p:grpSpPr>
          <a:xfrm>
            <a:off x="453547" y="2115933"/>
            <a:ext cx="8312728" cy="1457083"/>
            <a:chOff x="453547" y="2115933"/>
            <a:chExt cx="8312728" cy="1457083"/>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547" y="2234778"/>
              <a:ext cx="8312728" cy="1338238"/>
            </a:xfrm>
            <a:prstGeom prst="rect">
              <a:avLst/>
            </a:prstGeom>
          </p:spPr>
        </p:pic>
        <p:sp>
          <p:nvSpPr>
            <p:cNvPr id="4" name="ZoneTexte 3"/>
            <p:cNvSpPr txBox="1"/>
            <p:nvPr/>
          </p:nvSpPr>
          <p:spPr>
            <a:xfrm>
              <a:off x="1871700" y="2217509"/>
              <a:ext cx="540060" cy="400110"/>
            </a:xfrm>
            <a:prstGeom prst="rect">
              <a:avLst/>
            </a:prstGeom>
            <a:noFill/>
          </p:spPr>
          <p:txBody>
            <a:bodyPr wrap="square" rtlCol="0">
              <a:spAutoFit/>
            </a:bodyPr>
            <a:lstStyle/>
            <a:p>
              <a:pPr algn="ctr"/>
              <a:r>
                <a:rPr lang="fr-FR" sz="2000" b="1" dirty="0" smtClean="0">
                  <a:solidFill>
                    <a:srgbClr val="FF0000"/>
                  </a:solidFill>
                </a:rPr>
                <a:t>t</a:t>
              </a:r>
              <a:r>
                <a:rPr lang="fr-FR" sz="2000" b="1" baseline="-25000" dirty="0" smtClean="0">
                  <a:solidFill>
                    <a:srgbClr val="FF0000"/>
                  </a:solidFill>
                </a:rPr>
                <a:t>1</a:t>
              </a:r>
              <a:endParaRPr lang="en-US" b="1" baseline="-25000" dirty="0">
                <a:solidFill>
                  <a:srgbClr val="FF0000"/>
                </a:solidFill>
              </a:endParaRPr>
            </a:p>
          </p:txBody>
        </p:sp>
        <p:sp>
          <p:nvSpPr>
            <p:cNvPr id="9" name="ZoneTexte 8"/>
            <p:cNvSpPr txBox="1"/>
            <p:nvPr/>
          </p:nvSpPr>
          <p:spPr>
            <a:xfrm>
              <a:off x="4463988" y="2217509"/>
              <a:ext cx="540060" cy="400110"/>
            </a:xfrm>
            <a:prstGeom prst="rect">
              <a:avLst/>
            </a:prstGeom>
            <a:noFill/>
          </p:spPr>
          <p:txBody>
            <a:bodyPr wrap="square" rtlCol="0">
              <a:spAutoFit/>
            </a:bodyPr>
            <a:lstStyle/>
            <a:p>
              <a:pPr algn="ctr"/>
              <a:r>
                <a:rPr lang="fr-FR" sz="2000" b="1" dirty="0" smtClean="0">
                  <a:solidFill>
                    <a:srgbClr val="00B050"/>
                  </a:solidFill>
                </a:rPr>
                <a:t>t</a:t>
              </a:r>
              <a:r>
                <a:rPr lang="fr-FR" sz="2000" b="1" baseline="-25000" dirty="0" smtClean="0">
                  <a:solidFill>
                    <a:srgbClr val="00B050"/>
                  </a:solidFill>
                </a:rPr>
                <a:t>2</a:t>
              </a:r>
              <a:endParaRPr lang="en-US" b="1" baseline="-25000" dirty="0">
                <a:solidFill>
                  <a:srgbClr val="00B050"/>
                </a:solidFill>
              </a:endParaRPr>
            </a:p>
          </p:txBody>
        </p:sp>
        <p:sp>
          <p:nvSpPr>
            <p:cNvPr id="10" name="ZoneTexte 9"/>
            <p:cNvSpPr txBox="1"/>
            <p:nvPr/>
          </p:nvSpPr>
          <p:spPr>
            <a:xfrm>
              <a:off x="6804248" y="2217509"/>
              <a:ext cx="540060" cy="400110"/>
            </a:xfrm>
            <a:prstGeom prst="rect">
              <a:avLst/>
            </a:prstGeom>
            <a:noFill/>
          </p:spPr>
          <p:txBody>
            <a:bodyPr wrap="square" rtlCol="0">
              <a:spAutoFit/>
            </a:bodyPr>
            <a:lstStyle/>
            <a:p>
              <a:pPr algn="ctr"/>
              <a:r>
                <a:rPr lang="fr-FR" sz="2000" b="1" dirty="0" smtClean="0">
                  <a:solidFill>
                    <a:srgbClr val="002060"/>
                  </a:solidFill>
                </a:rPr>
                <a:t>t</a:t>
              </a:r>
              <a:r>
                <a:rPr lang="fr-FR" sz="2000" b="1" baseline="-25000" dirty="0" smtClean="0">
                  <a:solidFill>
                    <a:srgbClr val="002060"/>
                  </a:solidFill>
                </a:rPr>
                <a:t>3</a:t>
              </a:r>
              <a:endParaRPr lang="en-US" b="1" baseline="-25000" dirty="0">
                <a:solidFill>
                  <a:srgbClr val="002060"/>
                </a:solidFill>
              </a:endParaRPr>
            </a:p>
          </p:txBody>
        </p:sp>
        <p:sp>
          <p:nvSpPr>
            <p:cNvPr id="11" name="ZoneTexte 10"/>
            <p:cNvSpPr txBox="1"/>
            <p:nvPr/>
          </p:nvSpPr>
          <p:spPr>
            <a:xfrm>
              <a:off x="3175908" y="2115933"/>
              <a:ext cx="576064" cy="461665"/>
            </a:xfrm>
            <a:prstGeom prst="rect">
              <a:avLst/>
            </a:prstGeom>
            <a:solidFill>
              <a:schemeClr val="bg1"/>
            </a:solidFill>
          </p:spPr>
          <p:txBody>
            <a:bodyPr wrap="square" rtlCol="0">
              <a:spAutoFit/>
            </a:bodyPr>
            <a:lstStyle/>
            <a:p>
              <a:pPr algn="ctr"/>
              <a:r>
                <a:rPr lang="el-GR" sz="2400" dirty="0" smtClean="0">
                  <a:solidFill>
                    <a:schemeClr val="accent1"/>
                  </a:solidFill>
                  <a:latin typeface="Century Schoolbook" pitchFamily="18" charset="0"/>
                </a:rPr>
                <a:t>Δ</a:t>
              </a:r>
              <a:r>
                <a:rPr lang="fr-FR" sz="2400" baseline="-25000" dirty="0" smtClean="0">
                  <a:solidFill>
                    <a:schemeClr val="accent1"/>
                  </a:solidFill>
                  <a:latin typeface="Century Schoolbook" pitchFamily="18" charset="0"/>
                </a:rPr>
                <a:t>1</a:t>
              </a:r>
              <a:endParaRPr lang="en-US" sz="2400" baseline="-25000" dirty="0">
                <a:solidFill>
                  <a:schemeClr val="accent1"/>
                </a:solidFill>
                <a:latin typeface="Century Schoolbook" pitchFamily="18" charset="0"/>
              </a:endParaRPr>
            </a:p>
          </p:txBody>
        </p:sp>
        <p:sp>
          <p:nvSpPr>
            <p:cNvPr id="12" name="ZoneTexte 11"/>
            <p:cNvSpPr txBox="1"/>
            <p:nvPr/>
          </p:nvSpPr>
          <p:spPr>
            <a:xfrm>
              <a:off x="5696188" y="2115933"/>
              <a:ext cx="576064" cy="461665"/>
            </a:xfrm>
            <a:prstGeom prst="rect">
              <a:avLst/>
            </a:prstGeom>
            <a:solidFill>
              <a:schemeClr val="bg1"/>
            </a:solidFill>
          </p:spPr>
          <p:txBody>
            <a:bodyPr wrap="square" rtlCol="0">
              <a:spAutoFit/>
            </a:bodyPr>
            <a:lstStyle/>
            <a:p>
              <a:pPr algn="ctr"/>
              <a:r>
                <a:rPr lang="el-GR" sz="2400" dirty="0" smtClean="0">
                  <a:solidFill>
                    <a:schemeClr val="accent1"/>
                  </a:solidFill>
                  <a:latin typeface="Century Schoolbook" pitchFamily="18" charset="0"/>
                </a:rPr>
                <a:t>Δ</a:t>
              </a:r>
              <a:r>
                <a:rPr lang="fr-FR" sz="2400" baseline="-25000" dirty="0" smtClean="0">
                  <a:solidFill>
                    <a:schemeClr val="accent1"/>
                  </a:solidFill>
                  <a:latin typeface="Century Schoolbook" pitchFamily="18" charset="0"/>
                </a:rPr>
                <a:t>2</a:t>
              </a:r>
              <a:endParaRPr lang="en-US" sz="2400" baseline="-25000" dirty="0">
                <a:solidFill>
                  <a:schemeClr val="accent1"/>
                </a:solidFill>
                <a:latin typeface="Century Schoolbook" pitchFamily="18" charset="0"/>
              </a:endParaRPr>
            </a:p>
          </p:txBody>
        </p:sp>
        <p:sp>
          <p:nvSpPr>
            <p:cNvPr id="14" name="Rectangle 13"/>
            <p:cNvSpPr/>
            <p:nvPr/>
          </p:nvSpPr>
          <p:spPr>
            <a:xfrm>
              <a:off x="3213569" y="2171706"/>
              <a:ext cx="475342" cy="386848"/>
            </a:xfrm>
            <a:prstGeom prst="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40638" y="2178056"/>
              <a:ext cx="475342" cy="386848"/>
            </a:xfrm>
            <a:prstGeom prst="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043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Automatic Temporal Localization</a:t>
            </a:r>
            <a:br>
              <a:rPr lang="en-US" dirty="0" smtClean="0"/>
            </a:br>
            <a:r>
              <a:rPr lang="en-US" sz="3600" dirty="0" smtClean="0">
                <a:solidFill>
                  <a:schemeClr val="accent1"/>
                </a:solidFill>
              </a:rPr>
              <a:t>Sliding central frame</a:t>
            </a:r>
            <a:endParaRPr lang="en-US" sz="3600" dirty="0">
              <a:solidFill>
                <a:schemeClr val="accent1"/>
              </a:solidFill>
            </a:endParaRPr>
          </a:p>
        </p:txBody>
      </p:sp>
      <p:sp>
        <p:nvSpPr>
          <p:cNvPr id="3" name="Espace réservé du contenu 2"/>
          <p:cNvSpPr>
            <a:spLocks noGrp="1"/>
          </p:cNvSpPr>
          <p:nvPr>
            <p:ph idx="1"/>
          </p:nvPr>
        </p:nvSpPr>
        <p:spPr>
          <a:xfrm>
            <a:off x="323528" y="1484784"/>
            <a:ext cx="8568952" cy="4525963"/>
          </a:xfrm>
        </p:spPr>
        <p:txBody>
          <a:bodyPr>
            <a:noAutofit/>
          </a:bodyPr>
          <a:lstStyle/>
          <a:p>
            <a:r>
              <a:rPr lang="en-US" sz="2800" dirty="0" smtClean="0"/>
              <a:t> Probability of action at frame </a:t>
            </a:r>
            <a:r>
              <a:rPr lang="en-US" sz="2800" i="1" dirty="0" smtClean="0"/>
              <a:t>t</a:t>
            </a:r>
            <a:r>
              <a:rPr lang="en-US" sz="2800" i="1" baseline="-25000" dirty="0" smtClean="0"/>
              <a:t>m</a:t>
            </a:r>
            <a:r>
              <a:rPr lang="en-US" sz="2800" dirty="0" smtClean="0"/>
              <a:t> by </a:t>
            </a:r>
            <a:r>
              <a:rPr lang="en-US" sz="2800" b="1" dirty="0" smtClean="0">
                <a:solidFill>
                  <a:schemeClr val="accent1"/>
                </a:solidFill>
              </a:rPr>
              <a:t>marginalizing over all learned candidate actom sequences</a:t>
            </a:r>
          </a:p>
          <a:p>
            <a:endParaRPr lang="en-US" sz="2800" dirty="0" smtClean="0">
              <a:solidFill>
                <a:schemeClr val="accent1"/>
              </a:solidFill>
            </a:endParaRPr>
          </a:p>
          <a:p>
            <a:endParaRPr lang="en-US" sz="2000" dirty="0" smtClean="0"/>
          </a:p>
          <a:p>
            <a:r>
              <a:rPr lang="en-US" sz="2800" b="1" dirty="0" smtClean="0"/>
              <a:t> </a:t>
            </a:r>
            <a:r>
              <a:rPr lang="en-US" sz="2800" b="1" dirty="0" smtClean="0">
                <a:solidFill>
                  <a:schemeClr val="accent1"/>
                </a:solidFill>
              </a:rPr>
              <a:t>Sliding central frame</a:t>
            </a:r>
            <a:r>
              <a:rPr lang="en-US" sz="2800" dirty="0" smtClean="0"/>
              <a:t>: detection in a long video stream by evaluating this probability every </a:t>
            </a:r>
            <a:r>
              <a:rPr lang="en-US" sz="2800" i="1" dirty="0" smtClean="0"/>
              <a:t>N</a:t>
            </a:r>
            <a:r>
              <a:rPr lang="en-US" sz="2800" dirty="0" smtClean="0"/>
              <a:t> frames </a:t>
            </a:r>
            <a:r>
              <a:rPr lang="en-US" sz="2400" dirty="0" smtClean="0">
                <a:solidFill>
                  <a:prstClr val="black">
                    <a:tint val="75000"/>
                  </a:prstClr>
                </a:solidFill>
              </a:rPr>
              <a:t>(</a:t>
            </a:r>
            <a:r>
              <a:rPr lang="en-US" sz="2400" i="1" dirty="0" smtClean="0">
                <a:solidFill>
                  <a:prstClr val="black">
                    <a:tint val="75000"/>
                  </a:prstClr>
                </a:solidFill>
              </a:rPr>
              <a:t>N=5</a:t>
            </a:r>
            <a:r>
              <a:rPr lang="en-US" sz="2400" dirty="0" smtClean="0">
                <a:solidFill>
                  <a:prstClr val="black">
                    <a:tint val="75000"/>
                  </a:prstClr>
                </a:solidFill>
              </a:rPr>
              <a:t>)</a:t>
            </a:r>
          </a:p>
          <a:p>
            <a:endParaRPr lang="en-US" sz="2200" dirty="0" smtClean="0"/>
          </a:p>
          <a:p>
            <a:endParaRPr lang="en-US" sz="2200" dirty="0" smtClean="0"/>
          </a:p>
          <a:p>
            <a:endParaRPr lang="en-US" sz="2200" dirty="0"/>
          </a:p>
          <a:p>
            <a:endParaRPr lang="en-US" sz="2200" dirty="0" smtClean="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544975"/>
            <a:ext cx="6984776" cy="523985"/>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28</a:t>
            </a:fld>
            <a:endParaRPr lang="fr-BE"/>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425291"/>
            <a:ext cx="7992888" cy="1595997"/>
          </a:xfrm>
          <a:prstGeom prst="rect">
            <a:avLst/>
          </a:prstGeom>
        </p:spPr>
      </p:pic>
    </p:spTree>
    <p:extLst>
      <p:ext uri="{BB962C8B-B14F-4D97-AF65-F5344CB8AC3E}">
        <p14:creationId xmlns:p14="http://schemas.microsoft.com/office/powerpoint/2010/main" val="289210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Datasets</a:t>
            </a:r>
            <a:endParaRPr lang="fr-FR" dirty="0"/>
          </a:p>
        </p:txBody>
      </p:sp>
      <p:sp>
        <p:nvSpPr>
          <p:cNvPr id="3" name="Espace réservé du contenu 2"/>
          <p:cNvSpPr>
            <a:spLocks noGrp="1"/>
          </p:cNvSpPr>
          <p:nvPr>
            <p:ph idx="1"/>
          </p:nvPr>
        </p:nvSpPr>
        <p:spPr>
          <a:xfrm>
            <a:off x="457200" y="1412776"/>
            <a:ext cx="8291264" cy="4968552"/>
          </a:xfrm>
        </p:spPr>
        <p:txBody>
          <a:bodyPr>
            <a:noAutofit/>
          </a:bodyPr>
          <a:lstStyle/>
          <a:p>
            <a:r>
              <a:rPr lang="en-US" sz="2400" dirty="0" smtClean="0"/>
              <a:t>« Coffee &amp; Cigarettes »: drinking and smoking in 36 000 frames </a:t>
            </a:r>
            <a:r>
              <a:rPr lang="en-US" sz="1800" dirty="0" smtClean="0">
                <a:solidFill>
                  <a:prstClr val="black">
                    <a:tint val="75000"/>
                  </a:prstClr>
                </a:solidFill>
              </a:rPr>
              <a:t>[I. Laptev and P. Perez. Retrieving actions in movies. In ICCV, 2007.]</a:t>
            </a:r>
            <a:endParaRPr lang="en-US" sz="2000" dirty="0" smtClean="0">
              <a:solidFill>
                <a:prstClr val="black">
                  <a:tint val="75000"/>
                </a:prstClr>
              </a:solidFill>
            </a:endParaRPr>
          </a:p>
          <a:p>
            <a:endParaRPr lang="en-US" sz="2400" dirty="0" smtClean="0">
              <a:solidFill>
                <a:prstClr val="black">
                  <a:tint val="75000"/>
                </a:prstClr>
              </a:solidFill>
            </a:endParaRPr>
          </a:p>
          <a:p>
            <a:pPr marL="0" indent="0">
              <a:buNone/>
            </a:pPr>
            <a:endParaRPr lang="en-US" sz="2000" dirty="0" smtClean="0">
              <a:solidFill>
                <a:prstClr val="black">
                  <a:tint val="75000"/>
                </a:prstClr>
              </a:solidFill>
            </a:endParaRPr>
          </a:p>
          <a:p>
            <a:pPr marL="0" indent="0">
              <a:buNone/>
            </a:pPr>
            <a:r>
              <a:rPr lang="en-US" dirty="0" smtClean="0">
                <a:solidFill>
                  <a:prstClr val="black">
                    <a:tint val="75000"/>
                  </a:prstClr>
                </a:solidFill>
              </a:rPr>
              <a:t/>
            </a:r>
            <a:br>
              <a:rPr lang="en-US" dirty="0" smtClean="0">
                <a:solidFill>
                  <a:prstClr val="black">
                    <a:tint val="75000"/>
                  </a:prstClr>
                </a:solidFill>
              </a:rPr>
            </a:br>
            <a:r>
              <a:rPr lang="en-US" sz="2000" dirty="0" smtClean="0">
                <a:solidFill>
                  <a:prstClr val="black">
                    <a:tint val="75000"/>
                  </a:prstClr>
                </a:solidFill>
              </a:rPr>
              <a:t> </a:t>
            </a:r>
            <a:endParaRPr lang="en-US" sz="2800" dirty="0" smtClean="0">
              <a:solidFill>
                <a:prstClr val="black">
                  <a:tint val="75000"/>
                </a:prstClr>
              </a:solidFill>
            </a:endParaRPr>
          </a:p>
          <a:p>
            <a:r>
              <a:rPr lang="en-US" sz="2400" dirty="0" smtClean="0"/>
              <a:t>« DLSBP »: opening a door and sitting down 443 000 frames</a:t>
            </a:r>
            <a:r>
              <a:rPr lang="en-US" sz="3100" dirty="0" smtClean="0"/>
              <a:t/>
            </a:r>
            <a:br>
              <a:rPr lang="en-US" sz="3100" dirty="0" smtClean="0"/>
            </a:br>
            <a:r>
              <a:rPr lang="en-US" sz="1800" dirty="0" smtClean="0">
                <a:solidFill>
                  <a:prstClr val="black">
                    <a:tint val="75000"/>
                  </a:prstClr>
                </a:solidFill>
              </a:rPr>
              <a:t>[O. </a:t>
            </a:r>
            <a:r>
              <a:rPr lang="en-US" sz="1800" dirty="0" err="1" smtClean="0">
                <a:solidFill>
                  <a:prstClr val="black">
                    <a:tint val="75000"/>
                  </a:prstClr>
                </a:solidFill>
              </a:rPr>
              <a:t>Duchenne</a:t>
            </a:r>
            <a:r>
              <a:rPr lang="en-US" sz="1800" dirty="0" smtClean="0">
                <a:solidFill>
                  <a:prstClr val="black">
                    <a:tint val="75000"/>
                  </a:prstClr>
                </a:solidFill>
              </a:rPr>
              <a:t>, I. Laptev, J. </a:t>
            </a:r>
            <a:r>
              <a:rPr lang="en-US" sz="1800" dirty="0" err="1" smtClean="0">
                <a:solidFill>
                  <a:prstClr val="black">
                    <a:tint val="75000"/>
                  </a:prstClr>
                </a:solidFill>
              </a:rPr>
              <a:t>Sivic</a:t>
            </a:r>
            <a:r>
              <a:rPr lang="en-US" sz="1800" dirty="0" smtClean="0">
                <a:solidFill>
                  <a:prstClr val="black">
                    <a:tint val="75000"/>
                  </a:prstClr>
                </a:solidFill>
              </a:rPr>
              <a:t>, F. Bach, and J. Ponce. Automatic annotation of human actions in video. In ICCV, 2009.]</a:t>
            </a:r>
          </a:p>
        </p:txBody>
      </p:sp>
      <p:pic>
        <p:nvPicPr>
          <p:cNvPr id="4" name="Imag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595900" y="2248932"/>
            <a:ext cx="1720516" cy="1290770"/>
          </a:xfrm>
          <a:prstGeom prst="rect">
            <a:avLst/>
          </a:prstGeom>
        </p:spPr>
      </p:pic>
      <p:pic>
        <p:nvPicPr>
          <p:cNvPr id="5" name="Imag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779476" y="2249316"/>
            <a:ext cx="1728192" cy="1290386"/>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5900" y="4918046"/>
            <a:ext cx="1800200" cy="1329488"/>
          </a:xfrm>
          <a:prstGeom prst="rect">
            <a:avLst/>
          </a:prstGeom>
        </p:spPr>
      </p:pic>
      <p:pic>
        <p:nvPicPr>
          <p:cNvPr id="7" name="Image 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79476" y="4918044"/>
            <a:ext cx="1728192" cy="1329490"/>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6953" y="4890715"/>
            <a:ext cx="1720516" cy="1292649"/>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952" y="2248932"/>
            <a:ext cx="1720516" cy="1290386"/>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5700" y="2249316"/>
            <a:ext cx="1720516" cy="1290386"/>
          </a:xfrm>
          <a:prstGeom prst="rect">
            <a:avLst/>
          </a:prstGeom>
        </p:spPr>
      </p:pic>
      <p:pic>
        <p:nvPicPr>
          <p:cNvPr id="11" name="Imag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95700" y="4918045"/>
            <a:ext cx="1720516" cy="1329489"/>
          </a:xfrm>
          <a:prstGeom prst="rect">
            <a:avLst/>
          </a:prstGeom>
        </p:spPr>
      </p:pic>
      <p:sp>
        <p:nvSpPr>
          <p:cNvPr id="12" name="Espace réservé du numéro de diapositive 11"/>
          <p:cNvSpPr>
            <a:spLocks noGrp="1"/>
          </p:cNvSpPr>
          <p:nvPr>
            <p:ph type="sldNum" sz="quarter" idx="12"/>
          </p:nvPr>
        </p:nvSpPr>
        <p:spPr/>
        <p:txBody>
          <a:bodyPr/>
          <a:lstStyle/>
          <a:p>
            <a:fld id="{CF4668DC-857F-487D-BFFA-8C0CA5037977}" type="slidenum">
              <a:rPr lang="fr-BE" smtClean="0"/>
              <a:pPr/>
              <a:t>29</a:t>
            </a:fld>
            <a:endParaRPr lang="fr-BE"/>
          </a:p>
        </p:txBody>
      </p:sp>
    </p:spTree>
    <p:extLst>
      <p:ext uri="{BB962C8B-B14F-4D97-AF65-F5344CB8AC3E}">
        <p14:creationId xmlns:p14="http://schemas.microsoft.com/office/powerpoint/2010/main" val="67030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Motivation</a:t>
            </a:r>
            <a:endParaRPr lang="en-US" dirty="0"/>
          </a:p>
        </p:txBody>
      </p:sp>
      <p:sp>
        <p:nvSpPr>
          <p:cNvPr id="3" name="Espace réservé du contenu 2"/>
          <p:cNvSpPr>
            <a:spLocks noGrp="1"/>
          </p:cNvSpPr>
          <p:nvPr>
            <p:ph idx="1"/>
          </p:nvPr>
        </p:nvSpPr>
        <p:spPr/>
        <p:txBody>
          <a:bodyPr>
            <a:normAutofit/>
          </a:bodyPr>
          <a:lstStyle/>
          <a:p>
            <a:endParaRPr lang="en-US" sz="3000" dirty="0" smtClean="0"/>
          </a:p>
          <a:p>
            <a:r>
              <a:rPr lang="en-US" sz="3000" dirty="0" smtClean="0"/>
              <a:t>Massive amounts of video + huge growth</a:t>
            </a:r>
            <a:br>
              <a:rPr lang="en-US" sz="3000" dirty="0" smtClean="0"/>
            </a:br>
            <a:r>
              <a:rPr lang="en-US" sz="2600" dirty="0" smtClean="0">
                <a:solidFill>
                  <a:schemeClr val="bg1">
                    <a:lumMod val="50000"/>
                  </a:schemeClr>
                </a:solidFill>
              </a:rPr>
              <a:t>YouTube uploads: 35 </a:t>
            </a:r>
            <a:r>
              <a:rPr lang="en-US" sz="2600" dirty="0" err="1" smtClean="0">
                <a:solidFill>
                  <a:schemeClr val="bg1">
                    <a:lumMod val="50000"/>
                  </a:schemeClr>
                </a:solidFill>
              </a:rPr>
              <a:t>hrs</a:t>
            </a:r>
            <a:r>
              <a:rPr lang="en-US" sz="2600" dirty="0" smtClean="0">
                <a:solidFill>
                  <a:schemeClr val="bg1">
                    <a:lumMod val="50000"/>
                  </a:schemeClr>
                </a:solidFill>
              </a:rPr>
              <a:t>/min (2011), 75 </a:t>
            </a:r>
            <a:r>
              <a:rPr lang="en-US" sz="2600" dirty="0" err="1" smtClean="0">
                <a:solidFill>
                  <a:schemeClr val="bg1">
                    <a:lumMod val="50000"/>
                  </a:schemeClr>
                </a:solidFill>
              </a:rPr>
              <a:t>hrs</a:t>
            </a:r>
            <a:r>
              <a:rPr lang="en-US" sz="2600" dirty="0" smtClean="0">
                <a:solidFill>
                  <a:schemeClr val="bg1">
                    <a:lumMod val="50000"/>
                  </a:schemeClr>
                </a:solidFill>
              </a:rPr>
              <a:t>/min (2012)</a:t>
            </a:r>
          </a:p>
          <a:p>
            <a:endParaRPr lang="en-US" sz="2000" dirty="0" smtClean="0"/>
          </a:p>
          <a:p>
            <a:r>
              <a:rPr lang="en-US" sz="3000" dirty="0" smtClean="0"/>
              <a:t>Human actions = one of the main type of events</a:t>
            </a:r>
          </a:p>
          <a:p>
            <a:endParaRPr lang="en-US" sz="2000" dirty="0" smtClean="0"/>
          </a:p>
          <a:p>
            <a:r>
              <a:rPr lang="en-US" sz="3000" dirty="0" smtClean="0"/>
              <a:t>Automatic interpretation has many applications</a:t>
            </a:r>
            <a:br>
              <a:rPr lang="en-US" sz="3000" dirty="0" smtClean="0"/>
            </a:br>
            <a:r>
              <a:rPr lang="en-US" sz="2600" dirty="0" smtClean="0">
                <a:solidFill>
                  <a:schemeClr val="bg1">
                    <a:lumMod val="50000"/>
                  </a:schemeClr>
                </a:solidFill>
              </a:rPr>
              <a:t>indexing, robotics, video-surveillance, …</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a:t>
            </a:fld>
            <a:endParaRPr lang="fr-BE"/>
          </a:p>
        </p:txBody>
      </p:sp>
      <p:pic>
        <p:nvPicPr>
          <p:cNvPr id="5" name="small_running_ex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38686" y="4077522"/>
            <a:ext cx="2492509" cy="1713600"/>
          </a:xfrm>
          <a:prstGeom prst="rect">
            <a:avLst/>
          </a:prstGeom>
        </p:spPr>
      </p:pic>
      <p:pic>
        <p:nvPicPr>
          <p:cNvPr id="8" name="small_jumping_exampl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99592" y="4077522"/>
            <a:ext cx="2284800" cy="1713600"/>
          </a:xfrm>
          <a:prstGeom prst="rect">
            <a:avLst/>
          </a:prstGeom>
        </p:spPr>
      </p:pic>
      <p:pic>
        <p:nvPicPr>
          <p:cNvPr id="9" name="small_run_exampl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953085" y="4076994"/>
            <a:ext cx="2529779" cy="1713600"/>
          </a:xfrm>
          <a:prstGeom prst="rect">
            <a:avLst/>
          </a:prstGeom>
        </p:spPr>
      </p:pic>
    </p:spTree>
    <p:extLst>
      <p:ext uri="{BB962C8B-B14F-4D97-AF65-F5344CB8AC3E}">
        <p14:creationId xmlns:p14="http://schemas.microsoft.com/office/powerpoint/2010/main" val="10732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8040" fill="hold"/>
                                        <p:tgtEl>
                                          <p:spTgt spid="8"/>
                                        </p:tgtEl>
                                      </p:cBhvr>
                                    </p:cmd>
                                  </p:childTnLst>
                                </p:cTn>
                              </p:par>
                              <p:par>
                                <p:cTn id="19" presetID="1" presetClass="mediacall" presetSubtype="0" fill="hold" nodeType="withEffect">
                                  <p:stCondLst>
                                    <p:cond delay="0"/>
                                  </p:stCondLst>
                                  <p:childTnLst>
                                    <p:cmd type="call" cmd="playFrom(0.0)">
                                      <p:cBhvr>
                                        <p:cTn id="20" dur="7400" fill="hold"/>
                                        <p:tgtEl>
                                          <p:spTgt spid="5"/>
                                        </p:tgtEl>
                                      </p:cBhvr>
                                    </p:cmd>
                                  </p:childTnLst>
                                </p:cTn>
                              </p:par>
                              <p:par>
                                <p:cTn id="21" presetID="1" presetClass="mediacall" presetSubtype="0" fill="hold" nodeType="withEffect">
                                  <p:stCondLst>
                                    <p:cond delay="0"/>
                                  </p:stCondLst>
                                  <p:childTnLst>
                                    <p:cmd type="call" cmd="playFrom(0.0)">
                                      <p:cBhvr>
                                        <p:cTn id="22" dur="3250" fill="hold"/>
                                        <p:tgtEl>
                                          <p:spTgt spid="9"/>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md type="call" cmd="stop">
                                      <p:cBhvr>
                                        <p:cTn id="29" dur="1">
                                          <p:stCondLst>
                                            <p:cond delay="0"/>
                                          </p:stCondLst>
                                        </p:cTn>
                                        <p:tgtEl>
                                          <p:spTgt spid="8"/>
                                        </p:tgtEl>
                                      </p:cBhvr>
                                    </p:cmd>
                                  </p:childTnLst>
                                </p:cTn>
                              </p:par>
                              <p:par>
                                <p:cTn id="30" presetID="1" presetClass="exit" presetSubtype="0" fill="hold" nodeType="withEffect">
                                  <p:stCondLst>
                                    <p:cond delay="0"/>
                                  </p:stCondLst>
                                  <p:childTnLst>
                                    <p:set>
                                      <p:cBhvr>
                                        <p:cTn id="31" dur="1" fill="hold">
                                          <p:stCondLst>
                                            <p:cond delay="0"/>
                                          </p:stCondLst>
                                        </p:cTn>
                                        <p:tgtEl>
                                          <p:spTgt spid="5"/>
                                        </p:tgtEl>
                                        <p:attrNameLst>
                                          <p:attrName>style.visibility</p:attrName>
                                        </p:attrNameLst>
                                      </p:cBhvr>
                                      <p:to>
                                        <p:strVal val="hidden"/>
                                      </p:to>
                                    </p:set>
                                    <p:cmd type="call" cmd="stop">
                                      <p:cBhvr>
                                        <p:cTn id="32" dur="1">
                                          <p:stCondLst>
                                            <p:cond delay="0"/>
                                          </p:stCondLst>
                                        </p:cTn>
                                        <p:tgtEl>
                                          <p:spTgt spid="5"/>
                                        </p:tgtEl>
                                      </p:cBhvr>
                                    </p:cmd>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md type="call" cmd="stop">
                                      <p:cBhvr>
                                        <p:cTn id="35" dur="1">
                                          <p:stCondLst>
                                            <p:cond delay="0"/>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5"/>
                </p:tgtEl>
              </p:cMediaNode>
            </p:video>
            <p:video>
              <p:cMediaNode vol="80000">
                <p:cTn id="37" repeatCount="indefinite" fill="hold" display="0">
                  <p:stCondLst>
                    <p:cond delay="indefinite"/>
                  </p:stCondLst>
                </p:cTn>
                <p:tgtEl>
                  <p:spTgt spid="8"/>
                </p:tgtEl>
              </p:cMediaNode>
            </p:video>
            <p:video>
              <p:cMediaNode vol="80000">
                <p:cTn id="38" repeatCount="indefinite" fill="hold" display="0">
                  <p:stCondLst>
                    <p:cond delay="indefinite"/>
                  </p:stCondLst>
                </p:cTn>
                <p:tgtEl>
                  <p:spTgt spid="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4000" dirty="0"/>
              <a:t>Quantitative results</a:t>
            </a:r>
            <a:br>
              <a:rPr lang="en-US" sz="4000" dirty="0"/>
            </a:br>
            <a:r>
              <a:rPr lang="en-US" sz="3200" dirty="0" smtClean="0">
                <a:solidFill>
                  <a:schemeClr val="accent1"/>
                </a:solidFill>
              </a:rPr>
              <a:t>Localization performance</a:t>
            </a:r>
            <a:endParaRPr lang="en-US" sz="4000" dirty="0"/>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30</a:t>
            </a:fld>
            <a:endParaRPr lang="fr-BE"/>
          </a:p>
        </p:txBody>
      </p:sp>
      <p:pic>
        <p:nvPicPr>
          <p:cNvPr id="9" name="Image 8"/>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952615" y="1628800"/>
            <a:ext cx="7363801" cy="4320480"/>
          </a:xfrm>
          <a:prstGeom prst="rect">
            <a:avLst/>
          </a:prstGeom>
        </p:spPr>
      </p:pic>
      <p:grpSp>
        <p:nvGrpSpPr>
          <p:cNvPr id="4" name="Groupe 3"/>
          <p:cNvGrpSpPr/>
          <p:nvPr/>
        </p:nvGrpSpPr>
        <p:grpSpPr>
          <a:xfrm>
            <a:off x="1010237" y="3318355"/>
            <a:ext cx="7259929" cy="1995732"/>
            <a:chOff x="1010237" y="3318355"/>
            <a:chExt cx="7259929" cy="1995732"/>
          </a:xfrm>
        </p:grpSpPr>
        <p:sp>
          <p:nvSpPr>
            <p:cNvPr id="14" name="Rectangle 13"/>
            <p:cNvSpPr/>
            <p:nvPr/>
          </p:nvSpPr>
          <p:spPr>
            <a:xfrm>
              <a:off x="1010237" y="3318355"/>
              <a:ext cx="3543301" cy="648072"/>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25084" y="3329679"/>
              <a:ext cx="3543301" cy="648072"/>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12018" y="4654691"/>
              <a:ext cx="3543301" cy="648072"/>
            </a:xfrm>
            <a:prstGeom prst="rect">
              <a:avLst/>
            </a:prstGeom>
            <a:solidFill>
              <a:srgbClr val="FFFF25">
                <a:alpha val="2117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26865" y="4666015"/>
              <a:ext cx="3543301" cy="648072"/>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e 2"/>
          <p:cNvGrpSpPr/>
          <p:nvPr/>
        </p:nvGrpSpPr>
        <p:grpSpPr>
          <a:xfrm>
            <a:off x="1003299" y="3962221"/>
            <a:ext cx="7263306" cy="1663285"/>
            <a:chOff x="1003299" y="3962221"/>
            <a:chExt cx="7263306" cy="1663285"/>
          </a:xfrm>
        </p:grpSpPr>
        <p:sp>
          <p:nvSpPr>
            <p:cNvPr id="10" name="Rectangle 9"/>
            <p:cNvSpPr/>
            <p:nvPr/>
          </p:nvSpPr>
          <p:spPr>
            <a:xfrm>
              <a:off x="1003299" y="3962221"/>
              <a:ext cx="3543301" cy="326444"/>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23304" y="3977751"/>
              <a:ext cx="3543301" cy="326444"/>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04131" y="5299062"/>
              <a:ext cx="3543301" cy="326444"/>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23304" y="5296500"/>
              <a:ext cx="3543301" cy="326444"/>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e 4"/>
          <p:cNvGrpSpPr/>
          <p:nvPr/>
        </p:nvGrpSpPr>
        <p:grpSpPr>
          <a:xfrm>
            <a:off x="1017351" y="2336000"/>
            <a:ext cx="7252815" cy="993679"/>
            <a:chOff x="1017351" y="2336000"/>
            <a:chExt cx="7252815" cy="993679"/>
          </a:xfrm>
        </p:grpSpPr>
        <p:sp>
          <p:nvSpPr>
            <p:cNvPr id="21" name="Rectangle 20"/>
            <p:cNvSpPr/>
            <p:nvPr/>
          </p:nvSpPr>
          <p:spPr>
            <a:xfrm>
              <a:off x="1017351" y="2336000"/>
              <a:ext cx="3543301" cy="969475"/>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12204" y="3008276"/>
              <a:ext cx="3557962" cy="321403"/>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e 5"/>
          <p:cNvGrpSpPr/>
          <p:nvPr/>
        </p:nvGrpSpPr>
        <p:grpSpPr>
          <a:xfrm>
            <a:off x="998285" y="3640706"/>
            <a:ext cx="7271881" cy="1655794"/>
            <a:chOff x="998285" y="3640706"/>
            <a:chExt cx="7271881" cy="1655794"/>
          </a:xfrm>
        </p:grpSpPr>
        <p:sp>
          <p:nvSpPr>
            <p:cNvPr id="23" name="Rectangle 22"/>
            <p:cNvSpPr/>
            <p:nvPr/>
          </p:nvSpPr>
          <p:spPr>
            <a:xfrm>
              <a:off x="999815" y="3640706"/>
              <a:ext cx="3562617" cy="321516"/>
            </a:xfrm>
            <a:prstGeom prst="rect">
              <a:avLst/>
            </a:prstGeom>
            <a:solidFill>
              <a:srgbClr val="FF19FF">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98285" y="4962105"/>
              <a:ext cx="3562617" cy="321516"/>
            </a:xfrm>
            <a:prstGeom prst="rect">
              <a:avLst/>
            </a:prstGeom>
            <a:solidFill>
              <a:srgbClr val="FF19FF">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704064" y="3656285"/>
              <a:ext cx="3562617" cy="321516"/>
            </a:xfrm>
            <a:prstGeom prst="rect">
              <a:avLst/>
            </a:prstGeom>
            <a:solidFill>
              <a:srgbClr val="FF19FF">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07549" y="4974984"/>
              <a:ext cx="3562617" cy="321516"/>
            </a:xfrm>
            <a:prstGeom prst="rect">
              <a:avLst/>
            </a:prstGeom>
            <a:solidFill>
              <a:srgbClr val="FF19FF">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132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Qualitative Results</a:t>
            </a:r>
            <a:br>
              <a:rPr lang="en-US" dirty="0" smtClean="0"/>
            </a:br>
            <a:r>
              <a:rPr lang="en-US" sz="3600" dirty="0" smtClean="0">
                <a:solidFill>
                  <a:schemeClr val="accent1"/>
                </a:solidFill>
              </a:rPr>
              <a:t>Action-oriented summary</a:t>
            </a:r>
            <a:endParaRPr lang="en-US" sz="3600" dirty="0"/>
          </a:p>
        </p:txBody>
      </p:sp>
      <p:pic>
        <p:nvPicPr>
          <p:cNvPr id="3" name="short_cvpr2011_asm_results_drinking.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557338"/>
            <a:ext cx="6034087" cy="4525962"/>
          </a:xfr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31</a:t>
            </a:fld>
            <a:endParaRPr lang="fr-BE"/>
          </a:p>
        </p:txBody>
      </p:sp>
    </p:spTree>
    <p:extLst>
      <p:ext uri="{BB962C8B-B14F-4D97-AF65-F5344CB8AC3E}">
        <p14:creationId xmlns:p14="http://schemas.microsoft.com/office/powerpoint/2010/main" val="41783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Conclusion</a:t>
            </a:r>
            <a:endParaRPr lang="fr-FR" sz="4000" dirty="0"/>
          </a:p>
        </p:txBody>
      </p:sp>
      <p:sp>
        <p:nvSpPr>
          <p:cNvPr id="3" name="Espace réservé du contenu 2"/>
          <p:cNvSpPr>
            <a:spLocks noGrp="1"/>
          </p:cNvSpPr>
          <p:nvPr>
            <p:ph idx="1"/>
          </p:nvPr>
        </p:nvSpPr>
        <p:spPr>
          <a:xfrm>
            <a:off x="457200" y="1423317"/>
            <a:ext cx="8229600" cy="4525963"/>
          </a:xfrm>
        </p:spPr>
        <p:txBody>
          <a:bodyPr>
            <a:noAutofit/>
          </a:bodyPr>
          <a:lstStyle/>
          <a:p>
            <a:r>
              <a:rPr lang="en-US" sz="2800" dirty="0" smtClean="0"/>
              <a:t> </a:t>
            </a:r>
            <a:r>
              <a:rPr lang="en-US" sz="2800" b="1" dirty="0" smtClean="0">
                <a:solidFill>
                  <a:schemeClr val="accent1"/>
                </a:solidFill>
              </a:rPr>
              <a:t>ASM</a:t>
            </a:r>
            <a:r>
              <a:rPr lang="en-US" sz="2800" dirty="0" smtClean="0"/>
              <a:t>: efficient model of actions with a flexible </a:t>
            </a:r>
            <a:br>
              <a:rPr lang="en-US" sz="2800" dirty="0" smtClean="0"/>
            </a:br>
            <a:r>
              <a:rPr lang="en-US" sz="2800" dirty="0" smtClean="0"/>
              <a:t> </a:t>
            </a:r>
            <a:r>
              <a:rPr lang="en-US" sz="2800" b="1" dirty="0" smtClean="0">
                <a:solidFill>
                  <a:schemeClr val="accent1"/>
                </a:solidFill>
              </a:rPr>
              <a:t>sequence of  meaningful sub-actions</a:t>
            </a:r>
            <a:r>
              <a:rPr lang="en-US" sz="2800" dirty="0" smtClean="0"/>
              <a:t> (actoms)</a:t>
            </a:r>
          </a:p>
          <a:p>
            <a:r>
              <a:rPr lang="en-US" sz="2800" dirty="0" smtClean="0"/>
              <a:t> </a:t>
            </a:r>
            <a:r>
              <a:rPr lang="en-US" sz="2800" b="1" dirty="0" smtClean="0">
                <a:solidFill>
                  <a:schemeClr val="accent1"/>
                </a:solidFill>
              </a:rPr>
              <a:t>Sliding central frame</a:t>
            </a:r>
            <a:r>
              <a:rPr lang="en-US" sz="2800" dirty="0" smtClean="0"/>
              <a:t> &gt; Sliding window thanks to its </a:t>
            </a:r>
            <a:br>
              <a:rPr lang="en-US" sz="2800" dirty="0" smtClean="0"/>
            </a:br>
            <a:r>
              <a:rPr lang="en-US" sz="2800" dirty="0" smtClean="0"/>
              <a:t> </a:t>
            </a:r>
            <a:r>
              <a:rPr lang="en-US" sz="2800" b="1" dirty="0" smtClean="0">
                <a:solidFill>
                  <a:schemeClr val="accent1"/>
                </a:solidFill>
              </a:rPr>
              <a:t>prior on temporal structure</a:t>
            </a:r>
          </a:p>
          <a:p>
            <a:r>
              <a:rPr lang="en-US" sz="2800" dirty="0" smtClean="0"/>
              <a:t> ASM outperforms bag-of-features, rigid temporal </a:t>
            </a:r>
            <a:br>
              <a:rPr lang="en-US" sz="2800" dirty="0" smtClean="0"/>
            </a:br>
            <a:r>
              <a:rPr lang="en-US" sz="2800" dirty="0" smtClean="0"/>
              <a:t> structures, and the state of the art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32</a:t>
            </a:fld>
            <a:endParaRPr lang="fr-BE"/>
          </a:p>
        </p:txBody>
      </p:sp>
      <p:sp>
        <p:nvSpPr>
          <p:cNvPr id="5" name="ZoneTexte 4"/>
          <p:cNvSpPr txBox="1"/>
          <p:nvPr/>
        </p:nvSpPr>
        <p:spPr>
          <a:xfrm>
            <a:off x="683568" y="4298320"/>
            <a:ext cx="7848872" cy="1938992"/>
          </a:xfrm>
          <a:prstGeom prst="rect">
            <a:avLst/>
          </a:prstGeom>
          <a:noFill/>
        </p:spPr>
        <p:txBody>
          <a:bodyPr wrap="square" rtlCol="0">
            <a:spAutoFit/>
          </a:bodyPr>
          <a:lstStyle/>
          <a:p>
            <a:pPr lvl="0" algn="ctr"/>
            <a:r>
              <a:rPr lang="en-US" i="1" dirty="0">
                <a:solidFill>
                  <a:prstClr val="black">
                    <a:tint val="75000"/>
                  </a:prstClr>
                </a:solidFill>
              </a:rPr>
              <a:t>Actom Sequence Models for Efficient Action Detection</a:t>
            </a:r>
            <a:r>
              <a:rPr lang="en-US" dirty="0">
                <a:solidFill>
                  <a:prstClr val="black">
                    <a:tint val="75000"/>
                  </a:prstClr>
                </a:solidFill>
              </a:rPr>
              <a:t>,</a:t>
            </a:r>
          </a:p>
          <a:p>
            <a:pPr lvl="0" algn="ctr"/>
            <a:r>
              <a:rPr lang="en-US" dirty="0" err="1">
                <a:solidFill>
                  <a:prstClr val="black">
                    <a:tint val="75000"/>
                  </a:prstClr>
                </a:solidFill>
              </a:rPr>
              <a:t>Adrien</a:t>
            </a:r>
            <a:r>
              <a:rPr lang="en-US" dirty="0">
                <a:solidFill>
                  <a:prstClr val="black">
                    <a:tint val="75000"/>
                  </a:prstClr>
                </a:solidFill>
              </a:rPr>
              <a:t> </a:t>
            </a:r>
            <a:r>
              <a:rPr lang="en-US" dirty="0" err="1">
                <a:solidFill>
                  <a:prstClr val="black">
                    <a:tint val="75000"/>
                  </a:prstClr>
                </a:solidFill>
              </a:rPr>
              <a:t>Gaidon</a:t>
            </a:r>
            <a:r>
              <a:rPr lang="en-US" dirty="0">
                <a:solidFill>
                  <a:prstClr val="black">
                    <a:tint val="75000"/>
                  </a:prstClr>
                </a:solidFill>
              </a:rPr>
              <a:t>, </a:t>
            </a:r>
            <a:r>
              <a:rPr lang="en-US" dirty="0" err="1">
                <a:solidFill>
                  <a:prstClr val="black">
                    <a:tint val="75000"/>
                  </a:prstClr>
                </a:solidFill>
              </a:rPr>
              <a:t>Zaid</a:t>
            </a:r>
            <a:r>
              <a:rPr lang="en-US" dirty="0">
                <a:solidFill>
                  <a:prstClr val="black">
                    <a:tint val="75000"/>
                  </a:prstClr>
                </a:solidFill>
              </a:rPr>
              <a:t> </a:t>
            </a:r>
            <a:r>
              <a:rPr lang="en-US" dirty="0" err="1">
                <a:solidFill>
                  <a:prstClr val="black">
                    <a:tint val="75000"/>
                  </a:prstClr>
                </a:solidFill>
              </a:rPr>
              <a:t>Harchaoui</a:t>
            </a:r>
            <a:r>
              <a:rPr lang="en-US" dirty="0">
                <a:solidFill>
                  <a:prstClr val="black">
                    <a:tint val="75000"/>
                  </a:prstClr>
                </a:solidFill>
              </a:rPr>
              <a:t>, </a:t>
            </a:r>
            <a:r>
              <a:rPr lang="en-US" dirty="0" err="1">
                <a:solidFill>
                  <a:prstClr val="black">
                    <a:tint val="75000"/>
                  </a:prstClr>
                </a:solidFill>
              </a:rPr>
              <a:t>Cordelia</a:t>
            </a:r>
            <a:r>
              <a:rPr lang="en-US" dirty="0">
                <a:solidFill>
                  <a:prstClr val="black">
                    <a:tint val="75000"/>
                  </a:prstClr>
                </a:solidFill>
              </a:rPr>
              <a:t> </a:t>
            </a:r>
            <a:r>
              <a:rPr lang="en-US" dirty="0" err="1">
                <a:solidFill>
                  <a:prstClr val="black">
                    <a:tint val="75000"/>
                  </a:prstClr>
                </a:solidFill>
              </a:rPr>
              <a:t>Schmid</a:t>
            </a:r>
            <a:endParaRPr lang="en-US" dirty="0">
              <a:solidFill>
                <a:prstClr val="black">
                  <a:tint val="75000"/>
                </a:prstClr>
              </a:solidFill>
            </a:endParaRPr>
          </a:p>
          <a:p>
            <a:pPr lvl="0" algn="ctr"/>
            <a:r>
              <a:rPr lang="en-US" dirty="0">
                <a:solidFill>
                  <a:prstClr val="black">
                    <a:tint val="75000"/>
                  </a:prstClr>
                </a:solidFill>
              </a:rPr>
              <a:t>CVPR 2011</a:t>
            </a:r>
          </a:p>
          <a:p>
            <a:pPr lvl="0" algn="ctr"/>
            <a:r>
              <a:rPr lang="en-US" sz="1200" i="1" dirty="0">
                <a:solidFill>
                  <a:prstClr val="black">
                    <a:tint val="75000"/>
                  </a:prstClr>
                </a:solidFill>
              </a:rPr>
              <a:t/>
            </a:r>
            <a:br>
              <a:rPr lang="en-US" sz="1200" i="1" dirty="0">
                <a:solidFill>
                  <a:prstClr val="black">
                    <a:tint val="75000"/>
                  </a:prstClr>
                </a:solidFill>
              </a:rPr>
            </a:br>
            <a:r>
              <a:rPr lang="en-US" i="1" dirty="0">
                <a:solidFill>
                  <a:prstClr val="black">
                    <a:tint val="75000"/>
                  </a:prstClr>
                </a:solidFill>
              </a:rPr>
              <a:t>Action detection with Actom Sequence Models</a:t>
            </a:r>
          </a:p>
          <a:p>
            <a:pPr lvl="0" algn="ctr"/>
            <a:r>
              <a:rPr lang="en-US" dirty="0" err="1">
                <a:solidFill>
                  <a:prstClr val="black">
                    <a:tint val="75000"/>
                  </a:prstClr>
                </a:solidFill>
              </a:rPr>
              <a:t>Adrien</a:t>
            </a:r>
            <a:r>
              <a:rPr lang="en-US" dirty="0">
                <a:solidFill>
                  <a:prstClr val="black">
                    <a:tint val="75000"/>
                  </a:prstClr>
                </a:solidFill>
              </a:rPr>
              <a:t> </a:t>
            </a:r>
            <a:r>
              <a:rPr lang="en-US" dirty="0" err="1">
                <a:solidFill>
                  <a:prstClr val="black">
                    <a:tint val="75000"/>
                  </a:prstClr>
                </a:solidFill>
              </a:rPr>
              <a:t>Gaidon</a:t>
            </a:r>
            <a:r>
              <a:rPr lang="en-US" dirty="0">
                <a:solidFill>
                  <a:prstClr val="black">
                    <a:tint val="75000"/>
                  </a:prstClr>
                </a:solidFill>
              </a:rPr>
              <a:t>, </a:t>
            </a:r>
            <a:r>
              <a:rPr lang="en-US" dirty="0" err="1">
                <a:solidFill>
                  <a:prstClr val="black">
                    <a:tint val="75000"/>
                  </a:prstClr>
                </a:solidFill>
              </a:rPr>
              <a:t>Zaid</a:t>
            </a:r>
            <a:r>
              <a:rPr lang="en-US" dirty="0">
                <a:solidFill>
                  <a:prstClr val="black">
                    <a:tint val="75000"/>
                  </a:prstClr>
                </a:solidFill>
              </a:rPr>
              <a:t> </a:t>
            </a:r>
            <a:r>
              <a:rPr lang="en-US" dirty="0" err="1">
                <a:solidFill>
                  <a:prstClr val="black">
                    <a:tint val="75000"/>
                  </a:prstClr>
                </a:solidFill>
              </a:rPr>
              <a:t>Harchaoui</a:t>
            </a:r>
            <a:r>
              <a:rPr lang="en-US" dirty="0">
                <a:solidFill>
                  <a:prstClr val="black">
                    <a:tint val="75000"/>
                  </a:prstClr>
                </a:solidFill>
              </a:rPr>
              <a:t>, </a:t>
            </a:r>
            <a:r>
              <a:rPr lang="en-US" dirty="0" err="1">
                <a:solidFill>
                  <a:prstClr val="black">
                    <a:tint val="75000"/>
                  </a:prstClr>
                </a:solidFill>
              </a:rPr>
              <a:t>Cordelia</a:t>
            </a:r>
            <a:r>
              <a:rPr lang="en-US" dirty="0">
                <a:solidFill>
                  <a:prstClr val="black">
                    <a:tint val="75000"/>
                  </a:prstClr>
                </a:solidFill>
              </a:rPr>
              <a:t> </a:t>
            </a:r>
            <a:r>
              <a:rPr lang="en-US" dirty="0" err="1">
                <a:solidFill>
                  <a:prstClr val="black">
                    <a:tint val="75000"/>
                  </a:prstClr>
                </a:solidFill>
              </a:rPr>
              <a:t>Schmid</a:t>
            </a:r>
            <a:endParaRPr lang="en-US" dirty="0">
              <a:solidFill>
                <a:prstClr val="black">
                  <a:tint val="75000"/>
                </a:prstClr>
              </a:solidFill>
            </a:endParaRPr>
          </a:p>
          <a:p>
            <a:pPr lvl="0" algn="ctr"/>
            <a:r>
              <a:rPr lang="en-US" dirty="0">
                <a:solidFill>
                  <a:prstClr val="black">
                    <a:tint val="75000"/>
                  </a:prstClr>
                </a:solidFill>
              </a:rPr>
              <a:t>INRIA Tech. Report (submitted to PAMI)</a:t>
            </a:r>
            <a:endParaRPr lang="en-US" dirty="0"/>
          </a:p>
        </p:txBody>
      </p:sp>
    </p:spTree>
    <p:extLst>
      <p:ext uri="{BB962C8B-B14F-4D97-AF65-F5344CB8AC3E}">
        <p14:creationId xmlns:p14="http://schemas.microsoft.com/office/powerpoint/2010/main" val="409499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Outline</a:t>
            </a:r>
            <a:br>
              <a:rPr lang="en-US" dirty="0" smtClean="0"/>
            </a:br>
            <a:endParaRPr lang="en-US" dirty="0">
              <a:solidFill>
                <a:schemeClr val="accent1"/>
              </a:solidFill>
            </a:endParaRPr>
          </a:p>
        </p:txBody>
      </p:sp>
      <p:sp>
        <p:nvSpPr>
          <p:cNvPr id="3" name="Espace réservé du contenu 2"/>
          <p:cNvSpPr>
            <a:spLocks noGrp="1"/>
          </p:cNvSpPr>
          <p:nvPr>
            <p:ph idx="1"/>
          </p:nvPr>
        </p:nvSpPr>
        <p:spPr>
          <a:xfrm>
            <a:off x="827584" y="1916832"/>
            <a:ext cx="7992888" cy="4471430"/>
          </a:xfrm>
        </p:spPr>
        <p:txBody>
          <a:bodyPr>
            <a:normAutofit/>
          </a:bodyPr>
          <a:lstStyle/>
          <a:p>
            <a:r>
              <a:rPr lang="en-US" sz="2800" dirty="0" smtClean="0">
                <a:solidFill>
                  <a:schemeClr val="bg1">
                    <a:lumMod val="75000"/>
                  </a:schemeClr>
                </a:solidFill>
              </a:rPr>
              <a:t>Learning temporal structure for action localization</a:t>
            </a:r>
          </a:p>
          <a:p>
            <a:r>
              <a:rPr lang="en-US" sz="2800" b="1" dirty="0" smtClean="0"/>
              <a:t>Comparing the temporal dynamics of actions</a:t>
            </a:r>
          </a:p>
          <a:p>
            <a:r>
              <a:rPr lang="en-US" sz="2800" dirty="0">
                <a:solidFill>
                  <a:schemeClr val="bg1">
                    <a:lumMod val="75000"/>
                  </a:schemeClr>
                </a:solidFill>
              </a:rPr>
              <a:t>Hierarchical motion decomposition of </a:t>
            </a:r>
            <a:r>
              <a:rPr lang="en-US" sz="2800" dirty="0" smtClean="0">
                <a:solidFill>
                  <a:schemeClr val="bg1">
                    <a:lumMod val="75000"/>
                  </a:schemeClr>
                </a:solidFill>
              </a:rPr>
              <a:t>activities</a:t>
            </a:r>
          </a:p>
          <a:p>
            <a:r>
              <a:rPr lang="en-US" sz="2800" dirty="0">
                <a:solidFill>
                  <a:schemeClr val="bg1">
                    <a:lumMod val="75000"/>
                  </a:schemeClr>
                </a:solidFill>
              </a:rPr>
              <a:t>Summary &amp; Future </a:t>
            </a:r>
            <a:r>
              <a:rPr lang="en-US" sz="2800" dirty="0" smtClean="0">
                <a:solidFill>
                  <a:schemeClr val="bg1">
                    <a:lumMod val="75000"/>
                  </a:schemeClr>
                </a:solidFill>
              </a:rPr>
              <a:t>work</a:t>
            </a:r>
            <a:endParaRPr lang="en-US" sz="2800" dirty="0">
              <a:solidFill>
                <a:schemeClr val="bg1">
                  <a:lumMod val="75000"/>
                </a:scheme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33</a:t>
            </a:fld>
            <a:endParaRPr lang="fr-BE"/>
          </a:p>
        </p:txBody>
      </p:sp>
    </p:spTree>
    <p:extLst>
      <p:ext uri="{BB962C8B-B14F-4D97-AF65-F5344CB8AC3E}">
        <p14:creationId xmlns:p14="http://schemas.microsoft.com/office/powerpoint/2010/main" val="1305219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Comparing the dynamics of actions</a:t>
            </a:r>
            <a:br>
              <a:rPr lang="en-US" dirty="0" smtClean="0"/>
            </a:br>
            <a:r>
              <a:rPr lang="en-US" sz="3600" dirty="0" smtClean="0">
                <a:solidFill>
                  <a:schemeClr val="accent1"/>
                </a:solidFill>
              </a:rPr>
              <a:t>Problem</a:t>
            </a:r>
            <a:endParaRPr lang="en-US" sz="3600" dirty="0">
              <a:solidFill>
                <a:schemeClr val="accent1"/>
              </a:solidFill>
            </a:endParaRPr>
          </a:p>
        </p:txBody>
      </p:sp>
      <p:sp>
        <p:nvSpPr>
          <p:cNvPr id="3" name="Espace réservé du contenu 2"/>
          <p:cNvSpPr>
            <a:spLocks noGrp="1"/>
          </p:cNvSpPr>
          <p:nvPr>
            <p:ph idx="1"/>
          </p:nvPr>
        </p:nvSpPr>
        <p:spPr>
          <a:xfrm>
            <a:off x="323528" y="1484784"/>
            <a:ext cx="8640960" cy="4824536"/>
          </a:xfrm>
        </p:spPr>
        <p:txBody>
          <a:bodyPr>
            <a:normAutofit/>
          </a:bodyPr>
          <a:lstStyle/>
          <a:p>
            <a:r>
              <a:rPr lang="en-US" sz="2800" b="1" dirty="0" smtClean="0">
                <a:solidFill>
                  <a:schemeClr val="accent1"/>
                </a:solidFill>
              </a:rPr>
              <a:t>Supervised action classification</a:t>
            </a:r>
            <a:r>
              <a:rPr lang="en-US" sz="2800" b="1" dirty="0" smtClean="0"/>
              <a:t> </a:t>
            </a:r>
            <a:r>
              <a:rPr lang="en-US" sz="2800" dirty="0" smtClean="0"/>
              <a:t>in videos</a:t>
            </a:r>
          </a:p>
          <a:p>
            <a:endParaRPr lang="en-US" sz="2800" dirty="0" smtClean="0"/>
          </a:p>
          <a:p>
            <a:endParaRPr lang="en-US" sz="2400" dirty="0"/>
          </a:p>
          <a:p>
            <a:endParaRPr lang="en-US" sz="2400" dirty="0" smtClean="0"/>
          </a:p>
          <a:p>
            <a:pPr marL="0" indent="0">
              <a:buNone/>
            </a:pPr>
            <a:endParaRPr lang="en-US" sz="2800" dirty="0" smtClean="0"/>
          </a:p>
          <a:p>
            <a:r>
              <a:rPr lang="en-US" sz="2800" dirty="0" smtClean="0"/>
              <a:t>Need a good similarity </a:t>
            </a:r>
            <a:r>
              <a:rPr lang="en-US" sz="2800" b="1" dirty="0">
                <a:solidFill>
                  <a:schemeClr val="accent1"/>
                </a:solidFill>
              </a:rPr>
              <a:t>(kernel) </a:t>
            </a:r>
            <a:r>
              <a:rPr lang="en-US" sz="2800" dirty="0" smtClean="0"/>
              <a:t>between videos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34</a:t>
            </a:fld>
            <a:endParaRPr lang="fr-BE"/>
          </a:p>
        </p:txBody>
      </p:sp>
      <p:grpSp>
        <p:nvGrpSpPr>
          <p:cNvPr id="30" name="Groupe 29"/>
          <p:cNvGrpSpPr/>
          <p:nvPr/>
        </p:nvGrpSpPr>
        <p:grpSpPr>
          <a:xfrm>
            <a:off x="755576" y="2031820"/>
            <a:ext cx="7488832" cy="1757220"/>
            <a:chOff x="537248" y="1988840"/>
            <a:chExt cx="7851176" cy="2016224"/>
          </a:xfrm>
        </p:grpSpPr>
        <p:grpSp>
          <p:nvGrpSpPr>
            <p:cNvPr id="8" name="Groupe 7"/>
            <p:cNvGrpSpPr/>
            <p:nvPr/>
          </p:nvGrpSpPr>
          <p:grpSpPr>
            <a:xfrm>
              <a:off x="1022393" y="2260219"/>
              <a:ext cx="1027023" cy="986021"/>
              <a:chOff x="5263826" y="2255484"/>
              <a:chExt cx="1027023" cy="986021"/>
            </a:xfrm>
          </p:grpSpPr>
          <p:sp>
            <p:nvSpPr>
              <p:cNvPr id="9" name="Rectangle à coins arrondis 8"/>
              <p:cNvSpPr/>
              <p:nvPr/>
            </p:nvSpPr>
            <p:spPr>
              <a:xfrm>
                <a:off x="5580391" y="2285968"/>
                <a:ext cx="577004" cy="361020"/>
              </a:xfrm>
              <a:prstGeom prst="wedgeRoundRectCallout">
                <a:avLst>
                  <a:gd name="adj1" fmla="val -20833"/>
                  <a:gd name="adj2" fmla="val 101196"/>
                  <a:gd name="adj3" fmla="val 16667"/>
                </a:avLst>
              </a:prstGeom>
              <a:solidFill>
                <a:srgbClr val="036908"/>
              </a:solidFill>
              <a:ln>
                <a:solidFill>
                  <a:srgbClr val="61F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p:cNvSpPr txBox="1"/>
              <p:nvPr/>
            </p:nvSpPr>
            <p:spPr>
              <a:xfrm>
                <a:off x="5512120" y="2255484"/>
                <a:ext cx="711199" cy="369332"/>
              </a:xfrm>
              <a:prstGeom prst="rect">
                <a:avLst/>
              </a:prstGeom>
              <a:noFill/>
            </p:spPr>
            <p:txBody>
              <a:bodyPr wrap="square" rtlCol="0">
                <a:spAutoFit/>
              </a:bodyPr>
              <a:lstStyle/>
              <a:p>
                <a:pPr algn="ctr"/>
                <a:r>
                  <a:rPr lang="en-US" b="1" dirty="0" smtClean="0">
                    <a:solidFill>
                      <a:srgbClr val="61F961"/>
                    </a:solidFill>
                  </a:rPr>
                  <a:t>fall</a:t>
                </a:r>
                <a:endParaRPr lang="en-US" b="1" dirty="0">
                  <a:solidFill>
                    <a:srgbClr val="61F961"/>
                  </a:solidFill>
                </a:endParaRPr>
              </a:p>
            </p:txBody>
          </p:sp>
          <p:pic>
            <p:nvPicPr>
              <p:cNvPr id="11"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672" r="54850"/>
              <a:stretch/>
            </p:blipFill>
            <p:spPr bwMode="auto">
              <a:xfrm>
                <a:off x="5263826" y="2852703"/>
                <a:ext cx="1027023" cy="38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e 11"/>
            <p:cNvGrpSpPr/>
            <p:nvPr/>
          </p:nvGrpSpPr>
          <p:grpSpPr>
            <a:xfrm>
              <a:off x="3273552" y="2108404"/>
              <a:ext cx="847099" cy="984430"/>
              <a:chOff x="6508654" y="2188211"/>
              <a:chExt cx="847099" cy="984430"/>
            </a:xfrm>
          </p:grpSpPr>
          <p:sp>
            <p:nvSpPr>
              <p:cNvPr id="13" name="Rectangle à coins arrondis 12"/>
              <p:cNvSpPr/>
              <p:nvPr/>
            </p:nvSpPr>
            <p:spPr>
              <a:xfrm>
                <a:off x="6715476" y="2213176"/>
                <a:ext cx="572158" cy="361020"/>
              </a:xfrm>
              <a:prstGeom prst="wedgeRoundRectCallout">
                <a:avLst>
                  <a:gd name="adj1" fmla="val -20833"/>
                  <a:gd name="adj2" fmla="val 101196"/>
                  <a:gd name="adj3" fmla="val 16667"/>
                </a:avLst>
              </a:prstGeom>
              <a:solidFill>
                <a:srgbClr val="800000"/>
              </a:solidFill>
              <a:ln>
                <a:solidFill>
                  <a:srgbClr val="FC9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a:off x="6644554" y="2188211"/>
                <a:ext cx="711199" cy="369331"/>
              </a:xfrm>
              <a:prstGeom prst="rect">
                <a:avLst/>
              </a:prstGeom>
              <a:noFill/>
            </p:spPr>
            <p:txBody>
              <a:bodyPr wrap="square" rtlCol="0">
                <a:spAutoFit/>
              </a:bodyPr>
              <a:lstStyle/>
              <a:p>
                <a:pPr algn="ctr"/>
                <a:r>
                  <a:rPr lang="en-US" b="1" dirty="0" smtClean="0">
                    <a:solidFill>
                      <a:srgbClr val="FC9088"/>
                    </a:solidFill>
                  </a:rPr>
                  <a:t>kiss</a:t>
                </a:r>
                <a:endParaRPr lang="en-US" b="1" dirty="0">
                  <a:solidFill>
                    <a:srgbClr val="FC9088"/>
                  </a:solidFill>
                </a:endParaRPr>
              </a:p>
            </p:txBody>
          </p:sp>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426" r="65596"/>
              <a:stretch/>
            </p:blipFill>
            <p:spPr bwMode="auto">
              <a:xfrm>
                <a:off x="6508654" y="2783840"/>
                <a:ext cx="778980" cy="38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e 15"/>
            <p:cNvGrpSpPr/>
            <p:nvPr/>
          </p:nvGrpSpPr>
          <p:grpSpPr>
            <a:xfrm>
              <a:off x="2064839" y="2673303"/>
              <a:ext cx="1285613" cy="1023079"/>
              <a:chOff x="7462851" y="2271197"/>
              <a:chExt cx="1285613" cy="1023079"/>
            </a:xfrm>
          </p:grpSpPr>
          <p:sp>
            <p:nvSpPr>
              <p:cNvPr id="17" name="Rectangle à coins arrondis 16"/>
              <p:cNvSpPr/>
              <p:nvPr/>
            </p:nvSpPr>
            <p:spPr>
              <a:xfrm>
                <a:off x="7827490" y="2327859"/>
                <a:ext cx="544735" cy="361020"/>
              </a:xfrm>
              <a:prstGeom prst="wedgeRoundRectCallout">
                <a:avLst>
                  <a:gd name="adj1" fmla="val -20833"/>
                  <a:gd name="adj2" fmla="val 101196"/>
                  <a:gd name="adj3" fmla="val 16667"/>
                </a:avLst>
              </a:prstGeom>
              <a:solidFill>
                <a:schemeClr val="tx2"/>
              </a:solidFill>
              <a:ln>
                <a:solidFill>
                  <a:srgbClr val="41EC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p:cNvSpPr txBox="1"/>
              <p:nvPr/>
            </p:nvSpPr>
            <p:spPr>
              <a:xfrm>
                <a:off x="7734843" y="2271197"/>
                <a:ext cx="711199" cy="369333"/>
              </a:xfrm>
              <a:prstGeom prst="rect">
                <a:avLst/>
              </a:prstGeom>
              <a:noFill/>
            </p:spPr>
            <p:txBody>
              <a:bodyPr wrap="square" rtlCol="0">
                <a:spAutoFit/>
              </a:bodyPr>
              <a:lstStyle/>
              <a:p>
                <a:pPr algn="ctr"/>
                <a:r>
                  <a:rPr lang="en-US" b="1" dirty="0" smtClean="0">
                    <a:solidFill>
                      <a:srgbClr val="41ECF5"/>
                    </a:solidFill>
                  </a:rPr>
                  <a:t>run</a:t>
                </a:r>
                <a:endParaRPr lang="en-US" b="1" dirty="0">
                  <a:solidFill>
                    <a:srgbClr val="41ECF5"/>
                  </a:solidFill>
                </a:endParaRPr>
              </a:p>
            </p:txBody>
          </p:sp>
          <p:pic>
            <p:nvPicPr>
              <p:cNvPr id="19"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375" r="44199"/>
              <a:stretch/>
            </p:blipFill>
            <p:spPr bwMode="auto">
              <a:xfrm>
                <a:off x="7462851" y="2905474"/>
                <a:ext cx="1285613" cy="38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e 19"/>
            <p:cNvGrpSpPr/>
            <p:nvPr/>
          </p:nvGrpSpPr>
          <p:grpSpPr>
            <a:xfrm>
              <a:off x="6488339" y="3112880"/>
              <a:ext cx="1900085" cy="545162"/>
              <a:chOff x="6108690" y="3673350"/>
              <a:chExt cx="1900085" cy="545162"/>
            </a:xfrm>
          </p:grpSpPr>
          <p:sp>
            <p:nvSpPr>
              <p:cNvPr id="21" name="Rectangle à coins arrondis 20"/>
              <p:cNvSpPr/>
              <p:nvPr/>
            </p:nvSpPr>
            <p:spPr>
              <a:xfrm>
                <a:off x="7505107" y="3721102"/>
                <a:ext cx="450716" cy="361020"/>
              </a:xfrm>
              <a:prstGeom prst="wedgeRoundRectCallout">
                <a:avLst>
                  <a:gd name="adj1" fmla="val -127907"/>
                  <a:gd name="adj2" fmla="val 34358"/>
                  <a:gd name="adj3" fmla="val 16667"/>
                </a:avLst>
              </a:prstGeom>
              <a:solidFill>
                <a:schemeClr val="tx1">
                  <a:lumMod val="50000"/>
                  <a:lumOff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p:cNvSpPr txBox="1"/>
              <p:nvPr/>
            </p:nvSpPr>
            <p:spPr>
              <a:xfrm>
                <a:off x="7474829" y="3673350"/>
                <a:ext cx="533946" cy="400111"/>
              </a:xfrm>
              <a:prstGeom prst="rect">
                <a:avLst/>
              </a:prstGeom>
              <a:noFill/>
            </p:spPr>
            <p:txBody>
              <a:bodyPr wrap="square" rtlCol="0">
                <a:spAutoFit/>
              </a:bodyPr>
              <a:lstStyle/>
              <a:p>
                <a:pPr algn="ctr"/>
                <a:r>
                  <a:rPr lang="en-US" sz="2000" b="1" dirty="0" smtClean="0">
                    <a:solidFill>
                      <a:schemeClr val="bg1">
                        <a:lumMod val="85000"/>
                      </a:schemeClr>
                    </a:solidFill>
                  </a:rPr>
                  <a:t>?</a:t>
                </a:r>
                <a:endParaRPr lang="en-US" b="1" dirty="0">
                  <a:solidFill>
                    <a:schemeClr val="bg1">
                      <a:lumMod val="85000"/>
                    </a:schemeClr>
                  </a:solidFill>
                </a:endParaRPr>
              </a:p>
            </p:txBody>
          </p:sp>
          <p:pic>
            <p:nvPicPr>
              <p:cNvPr id="23"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672" r="54850"/>
              <a:stretch/>
            </p:blipFill>
            <p:spPr bwMode="auto">
              <a:xfrm>
                <a:off x="6108690" y="3829710"/>
                <a:ext cx="1027023" cy="38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e 23"/>
            <p:cNvGrpSpPr/>
            <p:nvPr/>
          </p:nvGrpSpPr>
          <p:grpSpPr>
            <a:xfrm>
              <a:off x="6676553" y="2116203"/>
              <a:ext cx="620167" cy="928560"/>
              <a:chOff x="4863287" y="3484355"/>
              <a:chExt cx="620167" cy="928560"/>
            </a:xfrm>
          </p:grpSpPr>
          <p:sp>
            <p:nvSpPr>
              <p:cNvPr id="25" name="Rectangle à coins arrondis 24"/>
              <p:cNvSpPr/>
              <p:nvPr/>
            </p:nvSpPr>
            <p:spPr>
              <a:xfrm>
                <a:off x="4995002" y="3524364"/>
                <a:ext cx="450716" cy="361020"/>
              </a:xfrm>
              <a:prstGeom prst="wedgeRoundRectCallout">
                <a:avLst>
                  <a:gd name="adj1" fmla="val -20833"/>
                  <a:gd name="adj2" fmla="val 101196"/>
                  <a:gd name="adj3" fmla="val 16667"/>
                </a:avLst>
              </a:prstGeom>
              <a:solidFill>
                <a:schemeClr val="tx1">
                  <a:lumMod val="50000"/>
                  <a:lumOff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p:cNvSpPr txBox="1"/>
              <p:nvPr/>
            </p:nvSpPr>
            <p:spPr>
              <a:xfrm>
                <a:off x="4949507" y="3484355"/>
                <a:ext cx="533947" cy="400110"/>
              </a:xfrm>
              <a:prstGeom prst="rect">
                <a:avLst/>
              </a:prstGeom>
              <a:noFill/>
            </p:spPr>
            <p:txBody>
              <a:bodyPr wrap="square" rtlCol="0">
                <a:spAutoFit/>
              </a:bodyPr>
              <a:lstStyle/>
              <a:p>
                <a:pPr algn="ctr"/>
                <a:r>
                  <a:rPr lang="en-US" sz="2000" b="1" dirty="0" smtClean="0">
                    <a:solidFill>
                      <a:schemeClr val="bg1">
                        <a:lumMod val="85000"/>
                      </a:schemeClr>
                    </a:solidFill>
                  </a:rPr>
                  <a:t>?</a:t>
                </a:r>
                <a:endParaRPr lang="en-US" b="1" dirty="0">
                  <a:solidFill>
                    <a:schemeClr val="bg1">
                      <a:lumMod val="85000"/>
                    </a:schemeClr>
                  </a:solidFill>
                </a:endParaRPr>
              </a:p>
            </p:txBody>
          </p:sp>
          <p:pic>
            <p:nvPicPr>
              <p:cNvPr id="27"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672" r="76094"/>
              <a:stretch/>
            </p:blipFill>
            <p:spPr bwMode="auto">
              <a:xfrm>
                <a:off x="4863287" y="4024114"/>
                <a:ext cx="525184" cy="38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Flèche courbée vers le bas 27"/>
            <p:cNvSpPr/>
            <p:nvPr/>
          </p:nvSpPr>
          <p:spPr>
            <a:xfrm>
              <a:off x="4783567" y="2494389"/>
              <a:ext cx="1581872" cy="4945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Nuage 28"/>
            <p:cNvSpPr/>
            <p:nvPr/>
          </p:nvSpPr>
          <p:spPr>
            <a:xfrm>
              <a:off x="537248" y="1988840"/>
              <a:ext cx="4106760" cy="201622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Run_Side_011_flipp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09140" y="4533333"/>
            <a:ext cx="2039962" cy="1631971"/>
          </a:xfrm>
          <a:prstGeom prst="rect">
            <a:avLst/>
          </a:prstGeom>
        </p:spPr>
      </p:pic>
      <p:pic>
        <p:nvPicPr>
          <p:cNvPr id="32" name="Run_Side_009.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55576" y="4533333"/>
            <a:ext cx="2908460" cy="1631971"/>
          </a:xfrm>
          <a:prstGeom prst="rect">
            <a:avLst/>
          </a:prstGeom>
        </p:spPr>
      </p:pic>
      <p:sp>
        <p:nvSpPr>
          <p:cNvPr id="33" name="Double flèche horizontale 32"/>
          <p:cNvSpPr/>
          <p:nvPr/>
        </p:nvSpPr>
        <p:spPr>
          <a:xfrm>
            <a:off x="3912005" y="5253098"/>
            <a:ext cx="1464007" cy="2641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ZoneTexte 33"/>
          <p:cNvSpPr txBox="1"/>
          <p:nvPr/>
        </p:nvSpPr>
        <p:spPr>
          <a:xfrm>
            <a:off x="4455040" y="4849996"/>
            <a:ext cx="377937" cy="523220"/>
          </a:xfrm>
          <a:prstGeom prst="rect">
            <a:avLst/>
          </a:prstGeom>
          <a:noFill/>
        </p:spPr>
        <p:txBody>
          <a:bodyPr wrap="square" rtlCol="0">
            <a:spAutoFit/>
          </a:bodyPr>
          <a:lstStyle/>
          <a:p>
            <a:pPr algn="ctr"/>
            <a:r>
              <a:rPr lang="en-US" sz="2800" b="1" dirty="0" smtClean="0">
                <a:solidFill>
                  <a:schemeClr val="accent1"/>
                </a:solidFill>
              </a:rPr>
              <a:t>?</a:t>
            </a:r>
            <a:endParaRPr lang="en-US" b="1" dirty="0">
              <a:solidFill>
                <a:schemeClr val="accent1"/>
              </a:solidFill>
            </a:endParaRPr>
          </a:p>
        </p:txBody>
      </p:sp>
    </p:spTree>
    <p:extLst>
      <p:ext uri="{BB962C8B-B14F-4D97-AF65-F5344CB8AC3E}">
        <p14:creationId xmlns:p14="http://schemas.microsoft.com/office/powerpoint/2010/main" val="7440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250" fill="hold"/>
                                        <p:tgtEl>
                                          <p:spTgt spid="32"/>
                                        </p:tgtEl>
                                      </p:cBhvr>
                                    </p:cmd>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25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1"/>
                </p:tgtEl>
              </p:cMediaNode>
            </p:video>
            <p:video>
              <p:cMediaNode vol="80000">
                <p:cTn id="26" fill="hold" display="0">
                  <p:stCondLst>
                    <p:cond delay="indefinite"/>
                  </p:stCondLst>
                </p:cTn>
                <p:tgtEl>
                  <p:spTgt spid="32"/>
                </p:tgtEl>
              </p:cMediaNode>
            </p:video>
          </p:childTnLst>
        </p:cTn>
      </p:par>
    </p:tnLst>
    <p:bldLst>
      <p:bldP spid="33" grpId="0" animBg="1"/>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Comparing the dynamics of actions</a:t>
            </a:r>
            <a:br>
              <a:rPr lang="en-US" dirty="0" smtClean="0"/>
            </a:br>
            <a:r>
              <a:rPr lang="en-US" sz="3600" dirty="0">
                <a:solidFill>
                  <a:schemeClr val="accent1"/>
                </a:solidFill>
              </a:rPr>
              <a:t>Proposed approach</a:t>
            </a:r>
          </a:p>
        </p:txBody>
      </p:sp>
      <p:sp>
        <p:nvSpPr>
          <p:cNvPr id="3" name="Espace réservé du contenu 2"/>
          <p:cNvSpPr>
            <a:spLocks noGrp="1"/>
          </p:cNvSpPr>
          <p:nvPr>
            <p:ph idx="1"/>
          </p:nvPr>
        </p:nvSpPr>
        <p:spPr>
          <a:xfrm>
            <a:off x="323528" y="1484784"/>
            <a:ext cx="8640960" cy="4824536"/>
          </a:xfrm>
        </p:spPr>
        <p:txBody>
          <a:bodyPr>
            <a:normAutofit/>
          </a:bodyPr>
          <a:lstStyle/>
          <a:p>
            <a:r>
              <a:rPr lang="en-US" sz="2800" dirty="0" smtClean="0"/>
              <a:t>State of the art:</a:t>
            </a:r>
          </a:p>
          <a:p>
            <a:pPr marL="0" indent="0" algn="ctr">
              <a:buNone/>
            </a:pPr>
            <a:r>
              <a:rPr lang="en-US" sz="2800" dirty="0" smtClean="0"/>
              <a:t>similarity between</a:t>
            </a:r>
            <a:r>
              <a:rPr lang="en-US" sz="2800" b="1" dirty="0" smtClean="0"/>
              <a:t> </a:t>
            </a:r>
            <a:r>
              <a:rPr lang="en-US" sz="2800" b="1" dirty="0" smtClean="0">
                <a:solidFill>
                  <a:schemeClr val="accent1"/>
                </a:solidFill>
              </a:rPr>
              <a:t>average</a:t>
            </a:r>
            <a:r>
              <a:rPr lang="en-US" sz="2800" dirty="0" smtClean="0">
                <a:solidFill>
                  <a:schemeClr val="accent1"/>
                </a:solidFill>
              </a:rPr>
              <a:t> </a:t>
            </a:r>
            <a:r>
              <a:rPr lang="en-US" sz="2800" dirty="0" smtClean="0"/>
              <a:t>over frames</a:t>
            </a:r>
          </a:p>
          <a:p>
            <a:r>
              <a:rPr lang="en-US" sz="2800" dirty="0" smtClean="0"/>
              <a:t>Our approach:</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35</a:t>
            </a:fld>
            <a:endParaRPr lang="fr-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05843"/>
            <a:ext cx="3709864" cy="291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801" y="4241035"/>
            <a:ext cx="3763631" cy="196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4036209" y="4718100"/>
            <a:ext cx="663409" cy="1015663"/>
          </a:xfrm>
          <a:prstGeom prst="rect">
            <a:avLst/>
          </a:prstGeom>
          <a:noFill/>
        </p:spPr>
        <p:txBody>
          <a:bodyPr wrap="square" rtlCol="0">
            <a:spAutoFit/>
          </a:bodyPr>
          <a:lstStyle/>
          <a:p>
            <a:r>
              <a:rPr lang="en-US" sz="6000" b="1" dirty="0" smtClean="0"/>
              <a:t>+</a:t>
            </a:r>
            <a:endParaRPr lang="en-US" sz="6000" b="1" dirty="0"/>
          </a:p>
        </p:txBody>
      </p:sp>
      <p:sp>
        <p:nvSpPr>
          <p:cNvPr id="8" name="ZoneTexte 7"/>
          <p:cNvSpPr txBox="1"/>
          <p:nvPr/>
        </p:nvSpPr>
        <p:spPr>
          <a:xfrm>
            <a:off x="3117326" y="3020768"/>
            <a:ext cx="4680520" cy="523220"/>
          </a:xfrm>
          <a:prstGeom prst="rect">
            <a:avLst/>
          </a:prstGeom>
          <a:noFill/>
        </p:spPr>
        <p:txBody>
          <a:bodyPr wrap="square" rtlCol="0">
            <a:spAutoFit/>
          </a:bodyPr>
          <a:lstStyle/>
          <a:p>
            <a:r>
              <a:rPr lang="en-US" sz="2800" dirty="0">
                <a:solidFill>
                  <a:prstClr val="black"/>
                </a:solidFill>
              </a:rPr>
              <a:t>with </a:t>
            </a:r>
            <a:r>
              <a:rPr lang="en-US" sz="2800" b="1" dirty="0">
                <a:solidFill>
                  <a:schemeClr val="accent1"/>
                </a:solidFill>
              </a:rPr>
              <a:t>temporal dependencies</a:t>
            </a:r>
            <a:endParaRPr lang="en-US" dirty="0">
              <a:solidFill>
                <a:schemeClr val="accent1"/>
              </a:solidFill>
            </a:endParaRPr>
          </a:p>
        </p:txBody>
      </p:sp>
      <p:sp>
        <p:nvSpPr>
          <p:cNvPr id="9" name="ZoneTexte 8"/>
          <p:cNvSpPr txBox="1"/>
          <p:nvPr/>
        </p:nvSpPr>
        <p:spPr>
          <a:xfrm>
            <a:off x="1763688" y="3020768"/>
            <a:ext cx="1612560" cy="523220"/>
          </a:xfrm>
          <a:prstGeom prst="rect">
            <a:avLst/>
          </a:prstGeom>
          <a:noFill/>
        </p:spPr>
        <p:txBody>
          <a:bodyPr wrap="square" rtlCol="0">
            <a:spAutoFit/>
          </a:bodyPr>
          <a:lstStyle/>
          <a:p>
            <a:r>
              <a:rPr lang="en-US" sz="2800" i="1" dirty="0">
                <a:solidFill>
                  <a:prstClr val="black"/>
                </a:solidFill>
              </a:rPr>
              <a:t>Combine</a:t>
            </a:r>
            <a:endParaRPr lang="en-US" dirty="0"/>
          </a:p>
        </p:txBody>
      </p:sp>
    </p:spTree>
    <p:extLst>
      <p:ext uri="{BB962C8B-B14F-4D97-AF65-F5344CB8AC3E}">
        <p14:creationId xmlns:p14="http://schemas.microsoft.com/office/powerpoint/2010/main" val="4941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a:t>Comparing the dynamics of actions</a:t>
            </a:r>
            <a:br>
              <a:rPr lang="en-US" dirty="0"/>
            </a:br>
            <a:r>
              <a:rPr lang="en-US" sz="3600" dirty="0" smtClean="0">
                <a:solidFill>
                  <a:schemeClr val="accent1"/>
                </a:solidFill>
              </a:rPr>
              <a:t>Contributions</a:t>
            </a:r>
            <a:endParaRPr lang="en-US" sz="3600" dirty="0">
              <a:solidFill>
                <a:schemeClr val="accent1"/>
              </a:solidFill>
            </a:endParaRPr>
          </a:p>
        </p:txBody>
      </p:sp>
      <p:sp>
        <p:nvSpPr>
          <p:cNvPr id="3" name="Espace réservé du contenu 2"/>
          <p:cNvSpPr>
            <a:spLocks noGrp="1"/>
          </p:cNvSpPr>
          <p:nvPr>
            <p:ph idx="1"/>
          </p:nvPr>
        </p:nvSpPr>
        <p:spPr>
          <a:xfrm>
            <a:off x="323528" y="1484784"/>
            <a:ext cx="8640960" cy="4824536"/>
          </a:xfrm>
        </p:spPr>
        <p:txBody>
          <a:bodyPr>
            <a:normAutofit/>
          </a:bodyPr>
          <a:lstStyle/>
          <a:p>
            <a:endParaRPr lang="en-US" sz="2800" dirty="0" smtClean="0"/>
          </a:p>
          <a:p>
            <a:r>
              <a:rPr lang="en-US" sz="2800" dirty="0" smtClean="0"/>
              <a:t>Model </a:t>
            </a:r>
            <a:r>
              <a:rPr lang="en-US" sz="2800" b="1" dirty="0" smtClean="0">
                <a:solidFill>
                  <a:schemeClr val="accent1"/>
                </a:solidFill>
              </a:rPr>
              <a:t>actions as time series of frames</a:t>
            </a:r>
          </a:p>
          <a:p>
            <a:r>
              <a:rPr lang="en-US" sz="2800" dirty="0" smtClean="0"/>
              <a:t>Define a </a:t>
            </a:r>
            <a:r>
              <a:rPr lang="en-US" sz="2800" b="1" dirty="0" smtClean="0">
                <a:solidFill>
                  <a:schemeClr val="accent1"/>
                </a:solidFill>
              </a:rPr>
              <a:t>time series kernel</a:t>
            </a:r>
            <a:r>
              <a:rPr lang="en-US" sz="2800" dirty="0" smtClean="0"/>
              <a:t> comparing dynamics</a:t>
            </a:r>
          </a:p>
          <a:p>
            <a:endParaRPr lang="en-US" sz="2800" dirty="0"/>
          </a:p>
          <a:p>
            <a:endParaRPr lang="en-US" sz="2800" dirty="0" smtClean="0"/>
          </a:p>
          <a:p>
            <a:endParaRPr lang="en-US" sz="2800" dirty="0" smtClean="0"/>
          </a:p>
          <a:p>
            <a:r>
              <a:rPr lang="en-US" sz="2800" dirty="0" smtClean="0"/>
              <a:t>Represent action </a:t>
            </a:r>
            <a:r>
              <a:rPr lang="en-US" sz="2800" b="1" dirty="0" smtClean="0">
                <a:solidFill>
                  <a:schemeClr val="accent1"/>
                </a:solidFill>
              </a:rPr>
              <a:t>dynamics</a:t>
            </a:r>
            <a:r>
              <a:rPr lang="en-US" sz="2800" dirty="0" smtClean="0">
                <a:solidFill>
                  <a:schemeClr val="accent1"/>
                </a:solidFill>
              </a:rPr>
              <a:t> </a:t>
            </a:r>
            <a:r>
              <a:rPr lang="en-US" sz="2800" dirty="0" smtClean="0"/>
              <a:t>by </a:t>
            </a:r>
            <a:r>
              <a:rPr lang="en-US" sz="2800" b="1" dirty="0" smtClean="0">
                <a:solidFill>
                  <a:schemeClr val="accent1"/>
                </a:solidFill>
              </a:rPr>
              <a:t>auto-correlations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36</a:t>
            </a:fld>
            <a:endParaRPr lang="fr-BE"/>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196873"/>
            <a:ext cx="8568952" cy="1096223"/>
          </a:xfrm>
          <a:prstGeom prst="rect">
            <a:avLst/>
          </a:prstGeom>
        </p:spPr>
      </p:pic>
    </p:spTree>
    <p:extLst>
      <p:ext uri="{BB962C8B-B14F-4D97-AF65-F5344CB8AC3E}">
        <p14:creationId xmlns:p14="http://schemas.microsoft.com/office/powerpoint/2010/main" val="27278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Comparing the dynamics of actions</a:t>
            </a:r>
            <a:br>
              <a:rPr lang="en-US" dirty="0"/>
            </a:br>
            <a:r>
              <a:rPr lang="en-US" sz="3600" dirty="0">
                <a:solidFill>
                  <a:schemeClr val="accent1"/>
                </a:solidFill>
              </a:rPr>
              <a:t>Related work</a:t>
            </a:r>
            <a:endParaRPr lang="en-US" dirty="0">
              <a:solidFill>
                <a:schemeClr val="accent1"/>
              </a:solidFill>
            </a:endParaRPr>
          </a:p>
        </p:txBody>
      </p:sp>
      <p:sp>
        <p:nvSpPr>
          <p:cNvPr id="3" name="Espace réservé du contenu 2"/>
          <p:cNvSpPr>
            <a:spLocks noGrp="1"/>
          </p:cNvSpPr>
          <p:nvPr>
            <p:ph idx="1"/>
          </p:nvPr>
        </p:nvSpPr>
        <p:spPr>
          <a:xfrm>
            <a:off x="251520" y="1412776"/>
            <a:ext cx="8820472" cy="5040560"/>
          </a:xfrm>
        </p:spPr>
        <p:txBody>
          <a:bodyPr>
            <a:noAutofit/>
          </a:bodyPr>
          <a:lstStyle/>
          <a:p>
            <a:r>
              <a:rPr lang="en-US" sz="2800" dirty="0" smtClean="0"/>
              <a:t>Cross-correlation-based alignment</a:t>
            </a:r>
          </a:p>
          <a:p>
            <a:pPr lvl="1"/>
            <a:r>
              <a:rPr lang="en-US" sz="2000" dirty="0" smtClean="0"/>
              <a:t>Shape and flow cross-correlation </a:t>
            </a:r>
            <a:r>
              <a:rPr lang="en-US" sz="1800" dirty="0">
                <a:solidFill>
                  <a:prstClr val="white">
                    <a:lumMod val="50000"/>
                  </a:prstClr>
                </a:solidFill>
              </a:rPr>
              <a:t>[</a:t>
            </a:r>
            <a:r>
              <a:rPr lang="en-US" sz="1800" dirty="0" err="1" smtClean="0">
                <a:solidFill>
                  <a:prstClr val="white">
                    <a:lumMod val="50000"/>
                  </a:prstClr>
                </a:solidFill>
              </a:rPr>
              <a:t>Ke</a:t>
            </a:r>
            <a:r>
              <a:rPr lang="en-US" sz="1800" dirty="0" smtClean="0">
                <a:solidFill>
                  <a:prstClr val="white">
                    <a:lumMod val="50000"/>
                  </a:prstClr>
                </a:solidFill>
              </a:rPr>
              <a:t> </a:t>
            </a:r>
            <a:r>
              <a:rPr lang="en-US" sz="1800" i="1" dirty="0" smtClean="0">
                <a:solidFill>
                  <a:prstClr val="white">
                    <a:lumMod val="50000"/>
                  </a:prstClr>
                </a:solidFill>
              </a:rPr>
              <a:t>et al.</a:t>
            </a:r>
            <a:r>
              <a:rPr lang="en-US" sz="1800" dirty="0" smtClean="0">
                <a:solidFill>
                  <a:prstClr val="white">
                    <a:lumMod val="50000"/>
                  </a:prstClr>
                </a:solidFill>
              </a:rPr>
              <a:t> CVPR’07]</a:t>
            </a:r>
            <a:endParaRPr lang="en-US" sz="2000" dirty="0" smtClean="0"/>
          </a:p>
          <a:p>
            <a:pPr lvl="1"/>
            <a:r>
              <a:rPr lang="en-US" sz="2000" dirty="0" smtClean="0"/>
              <a:t>Action MACH filter </a:t>
            </a:r>
            <a:r>
              <a:rPr lang="en-US" sz="1800" dirty="0" smtClean="0">
                <a:solidFill>
                  <a:prstClr val="white">
                    <a:lumMod val="50000"/>
                  </a:prstClr>
                </a:solidFill>
              </a:rPr>
              <a:t>[Rodriguez </a:t>
            </a:r>
            <a:r>
              <a:rPr lang="en-US" sz="1800" i="1" dirty="0">
                <a:solidFill>
                  <a:prstClr val="white">
                    <a:lumMod val="50000"/>
                  </a:prstClr>
                </a:solidFill>
              </a:rPr>
              <a:t>et al.</a:t>
            </a:r>
            <a:r>
              <a:rPr lang="en-US" sz="1800" dirty="0">
                <a:solidFill>
                  <a:prstClr val="white">
                    <a:lumMod val="50000"/>
                  </a:prstClr>
                </a:solidFill>
              </a:rPr>
              <a:t> </a:t>
            </a:r>
            <a:r>
              <a:rPr lang="en-US" sz="1800" dirty="0" smtClean="0">
                <a:solidFill>
                  <a:prstClr val="white">
                    <a:lumMod val="50000"/>
                  </a:prstClr>
                </a:solidFill>
              </a:rPr>
              <a:t>CVPR’08]</a:t>
            </a:r>
            <a:endParaRPr lang="en-US" sz="2000" dirty="0" smtClean="0"/>
          </a:p>
          <a:p>
            <a:pPr lvl="1"/>
            <a:r>
              <a:rPr lang="en-US" sz="2000" dirty="0" smtClean="0"/>
              <a:t>Tensor-CCA between video volumes </a:t>
            </a:r>
            <a:r>
              <a:rPr lang="en-US" sz="1800" dirty="0" smtClean="0">
                <a:solidFill>
                  <a:schemeClr val="bg1">
                    <a:lumMod val="50000"/>
                  </a:schemeClr>
                </a:solidFill>
              </a:rPr>
              <a:t>[Kim &amp; </a:t>
            </a:r>
            <a:r>
              <a:rPr lang="en-US" sz="1800" dirty="0" err="1" smtClean="0">
                <a:solidFill>
                  <a:schemeClr val="bg1">
                    <a:lumMod val="50000"/>
                  </a:schemeClr>
                </a:solidFill>
              </a:rPr>
              <a:t>Cipolla</a:t>
            </a:r>
            <a:r>
              <a:rPr lang="en-US" sz="1800" dirty="0" smtClean="0">
                <a:solidFill>
                  <a:schemeClr val="bg1">
                    <a:lumMod val="50000"/>
                  </a:schemeClr>
                </a:solidFill>
              </a:rPr>
              <a:t> PAMI’08]</a:t>
            </a:r>
          </a:p>
          <a:p>
            <a:r>
              <a:rPr lang="en-US" sz="2800" dirty="0" smtClean="0"/>
              <a:t>Speech and gesture recognition</a:t>
            </a:r>
          </a:p>
          <a:p>
            <a:pPr lvl="1"/>
            <a:r>
              <a:rPr lang="en-US" sz="2000" dirty="0" smtClean="0"/>
              <a:t>Actions as sequences of states </a:t>
            </a:r>
            <a:r>
              <a:rPr lang="en-US" sz="1800" dirty="0">
                <a:solidFill>
                  <a:schemeClr val="bg1">
                    <a:lumMod val="50000"/>
                  </a:schemeClr>
                </a:solidFill>
              </a:rPr>
              <a:t>e.g. [</a:t>
            </a:r>
            <a:r>
              <a:rPr lang="en-US" sz="1800" dirty="0" err="1" smtClean="0">
                <a:solidFill>
                  <a:schemeClr val="bg1">
                    <a:lumMod val="50000"/>
                  </a:schemeClr>
                </a:solidFill>
              </a:rPr>
              <a:t>Brendel</a:t>
            </a:r>
            <a:r>
              <a:rPr lang="en-US" sz="1800" dirty="0" smtClean="0">
                <a:solidFill>
                  <a:schemeClr val="bg1">
                    <a:lumMod val="50000"/>
                  </a:schemeClr>
                </a:solidFill>
              </a:rPr>
              <a:t> &amp; </a:t>
            </a:r>
            <a:r>
              <a:rPr lang="en-US" sz="1800" dirty="0" err="1" smtClean="0">
                <a:solidFill>
                  <a:schemeClr val="bg1">
                    <a:lumMod val="50000"/>
                  </a:schemeClr>
                </a:solidFill>
              </a:rPr>
              <a:t>Todorovic</a:t>
            </a:r>
            <a:r>
              <a:rPr lang="en-US" sz="1800" dirty="0" smtClean="0">
                <a:solidFill>
                  <a:schemeClr val="bg1">
                    <a:lumMod val="50000"/>
                  </a:schemeClr>
                </a:solidFill>
              </a:rPr>
              <a:t> ECCV’10]</a:t>
            </a:r>
            <a:endParaRPr lang="en-US" sz="2000" dirty="0" smtClean="0">
              <a:solidFill>
                <a:schemeClr val="bg1">
                  <a:lumMod val="50000"/>
                </a:schemeClr>
              </a:solidFill>
            </a:endParaRPr>
          </a:p>
          <a:p>
            <a:pPr lvl="1"/>
            <a:r>
              <a:rPr lang="en-US" sz="2000" dirty="0" smtClean="0"/>
              <a:t>Dynamic probabilistic graphical models </a:t>
            </a:r>
            <a:r>
              <a:rPr lang="en-US" sz="1800" dirty="0">
                <a:solidFill>
                  <a:schemeClr val="bg1">
                    <a:lumMod val="50000"/>
                  </a:schemeClr>
                </a:solidFill>
              </a:rPr>
              <a:t>e.g. </a:t>
            </a:r>
            <a:r>
              <a:rPr lang="en-US" sz="1800" dirty="0" smtClean="0">
                <a:solidFill>
                  <a:schemeClr val="bg1">
                    <a:lumMod val="50000"/>
                  </a:schemeClr>
                </a:solidFill>
              </a:rPr>
              <a:t>[Yamato </a:t>
            </a:r>
            <a:r>
              <a:rPr lang="en-US" sz="1800" i="1" dirty="0" smtClean="0">
                <a:solidFill>
                  <a:schemeClr val="bg1">
                    <a:lumMod val="50000"/>
                  </a:schemeClr>
                </a:solidFill>
              </a:rPr>
              <a:t>et al.</a:t>
            </a:r>
            <a:r>
              <a:rPr lang="en-US" sz="1800" dirty="0" smtClean="0">
                <a:solidFill>
                  <a:schemeClr val="bg1">
                    <a:lumMod val="50000"/>
                  </a:schemeClr>
                </a:solidFill>
              </a:rPr>
              <a:t> CVPR’92]</a:t>
            </a:r>
            <a:endParaRPr lang="en-US" sz="2000" dirty="0" smtClean="0">
              <a:solidFill>
                <a:schemeClr val="bg1">
                  <a:lumMod val="50000"/>
                </a:schemeClr>
              </a:solidFill>
            </a:endParaRPr>
          </a:p>
          <a:p>
            <a:r>
              <a:rPr lang="en-US" sz="2800" dirty="0" smtClean="0"/>
              <a:t>Kernels on time series</a:t>
            </a:r>
          </a:p>
          <a:p>
            <a:pPr lvl="1"/>
            <a:r>
              <a:rPr lang="en-US" sz="2000" dirty="0" smtClean="0"/>
              <a:t>Alignment based on Dynamic Time Warping </a:t>
            </a:r>
            <a:r>
              <a:rPr lang="en-US" sz="1800" dirty="0" smtClean="0">
                <a:solidFill>
                  <a:schemeClr val="bg1">
                    <a:lumMod val="50000"/>
                  </a:schemeClr>
                </a:solidFill>
              </a:rPr>
              <a:t>[</a:t>
            </a:r>
            <a:r>
              <a:rPr lang="en-US" sz="1800" dirty="0" err="1" smtClean="0">
                <a:solidFill>
                  <a:schemeClr val="bg1">
                    <a:lumMod val="50000"/>
                  </a:schemeClr>
                </a:solidFill>
              </a:rPr>
              <a:t>Cuturi</a:t>
            </a:r>
            <a:r>
              <a:rPr lang="en-US" sz="1800" dirty="0" smtClean="0">
                <a:solidFill>
                  <a:schemeClr val="bg1">
                    <a:lumMod val="50000"/>
                  </a:schemeClr>
                </a:solidFill>
              </a:rPr>
              <a:t> e</a:t>
            </a:r>
            <a:r>
              <a:rPr lang="en-US" sz="1800" i="1" dirty="0" smtClean="0">
                <a:solidFill>
                  <a:schemeClr val="bg1">
                    <a:lumMod val="50000"/>
                  </a:schemeClr>
                </a:solidFill>
              </a:rPr>
              <a:t>t al.</a:t>
            </a:r>
            <a:r>
              <a:rPr lang="en-US" sz="1800" dirty="0" smtClean="0">
                <a:solidFill>
                  <a:schemeClr val="bg1">
                    <a:lumMod val="50000"/>
                  </a:schemeClr>
                </a:solidFill>
              </a:rPr>
              <a:t> ICASSP’07, ICML’11]</a:t>
            </a:r>
          </a:p>
          <a:p>
            <a:pPr lvl="1"/>
            <a:r>
              <a:rPr lang="en-US" sz="2000" dirty="0" smtClean="0"/>
              <a:t>Functional </a:t>
            </a:r>
            <a:r>
              <a:rPr lang="en-US" sz="2000" dirty="0" err="1" smtClean="0"/>
              <a:t>Bregman</a:t>
            </a:r>
            <a:r>
              <a:rPr lang="en-US" sz="2000" dirty="0" smtClean="0"/>
              <a:t> divergence between expectations of GP models</a:t>
            </a:r>
            <a:br>
              <a:rPr lang="en-US" sz="2000" dirty="0" smtClean="0"/>
            </a:br>
            <a:r>
              <a:rPr lang="en-US" sz="1800" dirty="0" smtClean="0">
                <a:solidFill>
                  <a:schemeClr val="bg1">
                    <a:lumMod val="50000"/>
                  </a:schemeClr>
                </a:solidFill>
              </a:rPr>
              <a:t>[Lu </a:t>
            </a:r>
            <a:r>
              <a:rPr lang="en-US" sz="1800" dirty="0">
                <a:solidFill>
                  <a:schemeClr val="bg1">
                    <a:lumMod val="50000"/>
                  </a:schemeClr>
                </a:solidFill>
              </a:rPr>
              <a:t>e</a:t>
            </a:r>
            <a:r>
              <a:rPr lang="en-US" sz="1800" i="1" dirty="0">
                <a:solidFill>
                  <a:schemeClr val="bg1">
                    <a:lumMod val="50000"/>
                  </a:schemeClr>
                </a:solidFill>
              </a:rPr>
              <a:t>t  </a:t>
            </a:r>
            <a:r>
              <a:rPr lang="en-US" sz="1800" i="1" dirty="0" smtClean="0">
                <a:solidFill>
                  <a:schemeClr val="bg1">
                    <a:lumMod val="50000"/>
                  </a:schemeClr>
                </a:solidFill>
              </a:rPr>
              <a:t>al.</a:t>
            </a:r>
            <a:r>
              <a:rPr lang="en-US" sz="1800" dirty="0" smtClean="0">
                <a:solidFill>
                  <a:schemeClr val="bg1">
                    <a:lumMod val="50000"/>
                  </a:schemeClr>
                </a:solidFill>
              </a:rPr>
              <a:t> ICML’08]</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37</a:t>
            </a:fld>
            <a:endParaRPr lang="fr-BE"/>
          </a:p>
        </p:txBody>
      </p:sp>
    </p:spTree>
    <p:extLst>
      <p:ext uri="{BB962C8B-B14F-4D97-AF65-F5344CB8AC3E}">
        <p14:creationId xmlns:p14="http://schemas.microsoft.com/office/powerpoint/2010/main" val="26820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sz="4000" dirty="0" smtClean="0"/>
              <a:t>Actions as time series of frames</a:t>
            </a:r>
            <a:br>
              <a:rPr lang="en-US" sz="4000" dirty="0" smtClean="0"/>
            </a:br>
            <a:r>
              <a:rPr lang="en-US" sz="3600" dirty="0" smtClean="0">
                <a:solidFill>
                  <a:schemeClr val="accent1"/>
                </a:solidFill>
              </a:rPr>
              <a:t>Frame representation</a:t>
            </a:r>
            <a:endParaRPr lang="en-US" sz="3200" dirty="0">
              <a:solidFill>
                <a:schemeClr val="accent1"/>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38</a:t>
            </a:fld>
            <a:endParaRPr lang="fr-BE"/>
          </a:p>
        </p:txBody>
      </p:sp>
      <p:sp>
        <p:nvSpPr>
          <p:cNvPr id="3" name="Espace réservé du contenu 2"/>
          <p:cNvSpPr>
            <a:spLocks noGrp="1"/>
          </p:cNvSpPr>
          <p:nvPr>
            <p:ph idx="1"/>
          </p:nvPr>
        </p:nvSpPr>
        <p:spPr>
          <a:xfrm>
            <a:off x="457200" y="1412776"/>
            <a:ext cx="8229600" cy="5141168"/>
          </a:xfrm>
        </p:spPr>
        <p:txBody>
          <a:bodyPr>
            <a:noAutofit/>
          </a:bodyPr>
          <a:lstStyle/>
          <a:p>
            <a:r>
              <a:rPr lang="en-US" sz="2800" dirty="0" smtClean="0"/>
              <a:t> State-of-the-art local video features: </a:t>
            </a:r>
            <a:r>
              <a:rPr lang="en-US" sz="2800" b="1" dirty="0" err="1" smtClean="0">
                <a:solidFill>
                  <a:schemeClr val="accent1"/>
                </a:solidFill>
              </a:rPr>
              <a:t>tracklets</a:t>
            </a:r>
            <a:r>
              <a:rPr lang="en-US" sz="2800" dirty="0" smtClean="0"/>
              <a:t/>
            </a:r>
            <a:br>
              <a:rPr lang="en-US" sz="2800" dirty="0" smtClean="0"/>
            </a:br>
            <a:r>
              <a:rPr lang="en-US" sz="1800" dirty="0" smtClean="0">
                <a:solidFill>
                  <a:prstClr val="white">
                    <a:lumMod val="50000"/>
                  </a:prstClr>
                </a:solidFill>
              </a:rPr>
              <a:t>[Wang </a:t>
            </a:r>
            <a:r>
              <a:rPr lang="en-US" sz="1800" i="1" dirty="0" smtClean="0">
                <a:solidFill>
                  <a:prstClr val="white">
                    <a:lumMod val="50000"/>
                  </a:prstClr>
                </a:solidFill>
              </a:rPr>
              <a:t>et al.</a:t>
            </a:r>
            <a:r>
              <a:rPr lang="en-US" sz="1800" dirty="0" smtClean="0">
                <a:solidFill>
                  <a:prstClr val="white">
                    <a:lumMod val="50000"/>
                  </a:prstClr>
                </a:solidFill>
              </a:rPr>
              <a:t> CVPR’11]</a:t>
            </a:r>
            <a:endParaRPr lang="en-US" sz="2800" dirty="0" smtClean="0"/>
          </a:p>
          <a:p>
            <a:r>
              <a:rPr lang="en-US" sz="2800" dirty="0" smtClean="0"/>
              <a:t> Per-frame Bag-of-Features (BOF) of </a:t>
            </a:r>
            <a:r>
              <a:rPr lang="en-US" sz="2800" dirty="0" err="1" smtClean="0"/>
              <a:t>tracklets</a:t>
            </a:r>
            <a:endParaRPr lang="en-US" sz="2800" dirty="0" smtClean="0"/>
          </a:p>
          <a:p>
            <a:endParaRPr lang="en-US" sz="2800" dirty="0"/>
          </a:p>
          <a:p>
            <a:endParaRPr lang="en-US" sz="2800" dirty="0" smtClean="0"/>
          </a:p>
          <a:p>
            <a:endParaRPr lang="en-US" sz="2400" dirty="0"/>
          </a:p>
          <a:p>
            <a:pPr marL="0" indent="0">
              <a:buNone/>
            </a:pPr>
            <a:endParaRPr lang="en-US" sz="2400" dirty="0" smtClean="0"/>
          </a:p>
          <a:p>
            <a:pPr marL="0" indent="0">
              <a:buNone/>
            </a:pPr>
            <a:r>
              <a:rPr lang="en-US" sz="2800" dirty="0" smtClean="0"/>
              <a:t/>
            </a:r>
            <a:br>
              <a:rPr lang="en-US" sz="2800" dirty="0" smtClean="0"/>
            </a:br>
            <a:endParaRPr lang="en-US" sz="2800" dirty="0" smtClean="0"/>
          </a:p>
          <a:p>
            <a:r>
              <a:rPr lang="en-US" sz="2800" dirty="0" smtClean="0"/>
              <a:t> </a:t>
            </a:r>
            <a:r>
              <a:rPr lang="en-US" sz="2800" b="1" dirty="0" smtClean="0">
                <a:solidFill>
                  <a:schemeClr val="accent1"/>
                </a:solidFill>
              </a:rPr>
              <a:t>Base kernel between frames</a:t>
            </a:r>
            <a:r>
              <a:rPr lang="en-US" sz="2800" dirty="0" smtClean="0"/>
              <a:t> </a:t>
            </a:r>
            <a:r>
              <a:rPr lang="en-US" sz="2400" dirty="0" smtClean="0">
                <a:solidFill>
                  <a:schemeClr val="bg1">
                    <a:lumMod val="50000"/>
                  </a:schemeClr>
                </a:solidFill>
              </a:rPr>
              <a:t>(intersection kernel)</a:t>
            </a:r>
            <a:endParaRPr lang="en-US" sz="2800" dirty="0">
              <a:solidFill>
                <a:schemeClr val="bg1">
                  <a:lumMod val="50000"/>
                </a:schemeClr>
              </a:solidFill>
            </a:endParaRPr>
          </a:p>
        </p:txBody>
      </p:sp>
      <p:pic>
        <p:nvPicPr>
          <p:cNvPr id="2052" name="Picture 4" descr="C:\Users\Adrien\Dropbox\phd_thesis\Papers\Kernel_time_series\keraction\images\bof_series.png"/>
          <p:cNvPicPr>
            <a:picLocks noChangeAspect="1" noChangeArrowheads="1"/>
          </p:cNvPicPr>
          <p:nvPr/>
        </p:nvPicPr>
        <p:blipFill rotWithShape="1">
          <a:blip r:embed="rId3">
            <a:extLst>
              <a:ext uri="{28A0092B-C50C-407E-A947-70E740481C1C}">
                <a14:useLocalDpi xmlns:a14="http://schemas.microsoft.com/office/drawing/2010/main" val="0"/>
              </a:ext>
            </a:extLst>
          </a:blip>
          <a:srcRect b="53917"/>
          <a:stretch/>
        </p:blipFill>
        <p:spPr bwMode="auto">
          <a:xfrm>
            <a:off x="1173223" y="2705772"/>
            <a:ext cx="6653539" cy="1335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rien\Dropbox\phd_thesis\Papers\Kernel_time_series\keraction\images\bof_series.png"/>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1177730" y="4044554"/>
            <a:ext cx="6653539" cy="144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Auto-correlation operator</a:t>
            </a:r>
            <a:br>
              <a:rPr lang="en-US" dirty="0" smtClean="0"/>
            </a:br>
            <a:r>
              <a:rPr lang="en-US" sz="3600" dirty="0" smtClean="0">
                <a:solidFill>
                  <a:schemeClr val="accent1"/>
                </a:solidFill>
              </a:rPr>
              <a:t>Definition</a:t>
            </a:r>
            <a:endParaRPr lang="en-US" sz="3600" dirty="0">
              <a:solidFill>
                <a:schemeClr val="accent1"/>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39</a:t>
            </a:fld>
            <a:endParaRPr lang="fr-BE"/>
          </a:p>
        </p:txBody>
      </p:sp>
      <p:sp>
        <p:nvSpPr>
          <p:cNvPr id="3" name="Espace réservé du contenu 2"/>
          <p:cNvSpPr>
            <a:spLocks noGrp="1"/>
          </p:cNvSpPr>
          <p:nvPr>
            <p:ph idx="1"/>
          </p:nvPr>
        </p:nvSpPr>
        <p:spPr>
          <a:xfrm>
            <a:off x="457200" y="1484784"/>
            <a:ext cx="8229600" cy="5040560"/>
          </a:xfrm>
        </p:spPr>
        <p:txBody>
          <a:bodyPr>
            <a:noAutofit/>
          </a:bodyPr>
          <a:lstStyle/>
          <a:p>
            <a:r>
              <a:rPr lang="en-US" sz="2800" dirty="0" smtClean="0"/>
              <a:t> </a:t>
            </a:r>
            <a:r>
              <a:rPr lang="en-US" sz="2800" b="1" dirty="0" smtClean="0">
                <a:solidFill>
                  <a:schemeClr val="accent1"/>
                </a:solidFill>
              </a:rPr>
              <a:t>Auto-correlation</a:t>
            </a:r>
            <a:r>
              <a:rPr lang="en-US" sz="2800" dirty="0" smtClean="0"/>
              <a:t>: normalized cross-covariance </a:t>
            </a:r>
            <a:br>
              <a:rPr lang="en-US" sz="2800" dirty="0" smtClean="0"/>
            </a:br>
            <a:r>
              <a:rPr lang="en-US" sz="2800" dirty="0" smtClean="0"/>
              <a:t> between a time-series and a </a:t>
            </a:r>
            <a:r>
              <a:rPr lang="en-US" sz="2800" b="1" dirty="0" smtClean="0">
                <a:solidFill>
                  <a:schemeClr val="accent1"/>
                </a:solidFill>
              </a:rPr>
              <a:t>shifted</a:t>
            </a:r>
            <a:r>
              <a:rPr lang="en-US" sz="2800" dirty="0" smtClean="0">
                <a:solidFill>
                  <a:schemeClr val="accent1"/>
                </a:solidFill>
              </a:rPr>
              <a:t> </a:t>
            </a:r>
            <a:r>
              <a:rPr lang="en-US" sz="2800" dirty="0" smtClean="0"/>
              <a:t>version of itself</a:t>
            </a:r>
          </a:p>
          <a:p>
            <a:endParaRPr lang="en-US" sz="2800" dirty="0"/>
          </a:p>
          <a:p>
            <a:endParaRPr lang="en-US" sz="2800" dirty="0" smtClean="0"/>
          </a:p>
          <a:p>
            <a:endParaRPr lang="en-US" dirty="0"/>
          </a:p>
          <a:p>
            <a:endParaRPr lang="en-US" sz="2400" dirty="0" smtClean="0"/>
          </a:p>
          <a:p>
            <a:endParaRPr lang="en-US" sz="2800" dirty="0"/>
          </a:p>
          <a:p>
            <a:r>
              <a:rPr lang="fr-FR" sz="2800" i="1" dirty="0" smtClean="0"/>
              <a:t> </a:t>
            </a:r>
            <a:r>
              <a:rPr lang="el-GR" sz="2800" i="1" dirty="0" smtClean="0"/>
              <a:t>γ</a:t>
            </a:r>
            <a:r>
              <a:rPr lang="en-US" sz="2800" dirty="0" smtClean="0"/>
              <a:t>: regularization constant</a:t>
            </a:r>
          </a:p>
          <a:p>
            <a:r>
              <a:rPr lang="fr-FR" sz="2800" i="1" dirty="0" smtClean="0"/>
              <a:t> </a:t>
            </a:r>
            <a:r>
              <a:rPr lang="el-GR" sz="2800" i="1" dirty="0" smtClean="0"/>
              <a:t>τ </a:t>
            </a:r>
            <a:r>
              <a:rPr lang="en-US" sz="2800" dirty="0"/>
              <a:t>: time-lag </a:t>
            </a:r>
            <a:r>
              <a:rPr lang="en-US" sz="2800" dirty="0" smtClean="0"/>
              <a:t>parameter</a:t>
            </a:r>
            <a:endParaRPr lang="en-US" sz="2800" dirty="0"/>
          </a:p>
        </p:txBody>
      </p:sp>
      <p:pic>
        <p:nvPicPr>
          <p:cNvPr id="5" name="Espace réservé du contenu 4"/>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467544" y="2512929"/>
            <a:ext cx="4499587" cy="228422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290" y="3203855"/>
            <a:ext cx="3589166" cy="76168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757" y="4098419"/>
            <a:ext cx="2088232" cy="739582"/>
          </a:xfrm>
          <a:prstGeom prst="rect">
            <a:avLst/>
          </a:prstGeom>
        </p:spPr>
      </p:pic>
    </p:spTree>
    <p:extLst>
      <p:ext uri="{BB962C8B-B14F-4D97-AF65-F5344CB8AC3E}">
        <p14:creationId xmlns:p14="http://schemas.microsoft.com/office/powerpoint/2010/main" val="30679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chemeClr val="accent1"/>
                </a:solidFill>
              </a:rPr>
              <a:t>Problem</a:t>
            </a:r>
            <a:endParaRPr lang="en-US" dirty="0">
              <a:solidFill>
                <a:schemeClr val="accent1"/>
              </a:solidFill>
            </a:endParaRPr>
          </a:p>
        </p:txBody>
      </p:sp>
      <p:sp>
        <p:nvSpPr>
          <p:cNvPr id="3" name="Espace réservé du contenu 2"/>
          <p:cNvSpPr>
            <a:spLocks noGrp="1"/>
          </p:cNvSpPr>
          <p:nvPr>
            <p:ph idx="1"/>
          </p:nvPr>
        </p:nvSpPr>
        <p:spPr/>
        <p:txBody>
          <a:bodyPr>
            <a:normAutofit/>
          </a:bodyPr>
          <a:lstStyle/>
          <a:p>
            <a:pPr marL="0" indent="0" algn="ctr">
              <a:buNone/>
            </a:pPr>
            <a:r>
              <a:rPr lang="en-US" sz="3000" b="1" dirty="0" smtClean="0">
                <a:solidFill>
                  <a:srgbClr val="0066FF"/>
                </a:solidFill>
              </a:rPr>
              <a:t>Action Recognition</a:t>
            </a:r>
            <a:r>
              <a:rPr lang="en-US" sz="3000" b="1" dirty="0" smtClean="0"/>
              <a:t> </a:t>
            </a:r>
            <a:r>
              <a:rPr lang="en-US" sz="3000" dirty="0" smtClean="0"/>
              <a:t>in</a:t>
            </a:r>
            <a:r>
              <a:rPr lang="en-US" sz="3000" b="1" dirty="0" smtClean="0"/>
              <a:t> </a:t>
            </a:r>
            <a:r>
              <a:rPr lang="en-US" sz="3000" b="1" dirty="0" smtClean="0">
                <a:solidFill>
                  <a:srgbClr val="0066FF"/>
                </a:solidFill>
              </a:rPr>
              <a:t>Real-world videos</a:t>
            </a:r>
          </a:p>
          <a:p>
            <a:pPr marL="0" indent="0">
              <a:buNone/>
            </a:pPr>
            <a:endParaRPr lang="en-US" sz="1600" dirty="0" smtClean="0"/>
          </a:p>
          <a:p>
            <a:pPr marL="0" indent="0">
              <a:buNone/>
            </a:pPr>
            <a:r>
              <a:rPr lang="en-US" sz="3000" dirty="0" smtClean="0"/>
              <a:t>Given </a:t>
            </a:r>
            <a:r>
              <a:rPr lang="en-US" sz="3000" b="1" dirty="0" smtClean="0"/>
              <a:t>labeled</a:t>
            </a:r>
            <a:r>
              <a:rPr lang="en-US" sz="3000" dirty="0" smtClean="0"/>
              <a:t> video examples</a:t>
            </a:r>
          </a:p>
          <a:p>
            <a:endParaRPr lang="en-US" sz="3000" dirty="0" smtClean="0"/>
          </a:p>
          <a:p>
            <a:r>
              <a:rPr lang="en-US" sz="3000" b="1" dirty="0" smtClean="0"/>
              <a:t>Classify</a:t>
            </a:r>
            <a:r>
              <a:rPr lang="en-US" sz="3000" dirty="0" smtClean="0"/>
              <a:t> unseen videos</a:t>
            </a:r>
          </a:p>
          <a:p>
            <a:endParaRPr lang="en-US" sz="3000" dirty="0" smtClean="0"/>
          </a:p>
          <a:p>
            <a:r>
              <a:rPr lang="en-US" sz="3000" b="1" dirty="0" smtClean="0"/>
              <a:t>Localize</a:t>
            </a:r>
            <a:r>
              <a:rPr lang="en-US" sz="3000" dirty="0" smtClean="0"/>
              <a:t> actions in long videos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a:t>
            </a:fld>
            <a:endParaRPr lang="fr-BE"/>
          </a:p>
        </p:txBody>
      </p:sp>
      <p:grpSp>
        <p:nvGrpSpPr>
          <p:cNvPr id="107" name="Groupe 106"/>
          <p:cNvGrpSpPr/>
          <p:nvPr/>
        </p:nvGrpSpPr>
        <p:grpSpPr>
          <a:xfrm>
            <a:off x="5263826" y="2272137"/>
            <a:ext cx="1027023" cy="969368"/>
            <a:chOff x="5263826" y="2272137"/>
            <a:chExt cx="1027023" cy="969368"/>
          </a:xfrm>
        </p:grpSpPr>
        <p:sp>
          <p:nvSpPr>
            <p:cNvPr id="29" name="Rectangle à coins arrondis 28"/>
            <p:cNvSpPr/>
            <p:nvPr/>
          </p:nvSpPr>
          <p:spPr>
            <a:xfrm>
              <a:off x="5580391" y="2285968"/>
              <a:ext cx="577004" cy="361020"/>
            </a:xfrm>
            <a:prstGeom prst="wedgeRoundRectCallout">
              <a:avLst>
                <a:gd name="adj1" fmla="val -20833"/>
                <a:gd name="adj2" fmla="val 101196"/>
                <a:gd name="adj3" fmla="val 16667"/>
              </a:avLst>
            </a:prstGeom>
            <a:solidFill>
              <a:srgbClr val="036908"/>
            </a:solidFill>
            <a:ln>
              <a:solidFill>
                <a:srgbClr val="61F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oneTexte 29"/>
            <p:cNvSpPr txBox="1"/>
            <p:nvPr/>
          </p:nvSpPr>
          <p:spPr>
            <a:xfrm>
              <a:off x="5527336" y="2272137"/>
              <a:ext cx="711199" cy="369332"/>
            </a:xfrm>
            <a:prstGeom prst="rect">
              <a:avLst/>
            </a:prstGeom>
            <a:noFill/>
          </p:spPr>
          <p:txBody>
            <a:bodyPr wrap="square" rtlCol="0">
              <a:spAutoFit/>
            </a:bodyPr>
            <a:lstStyle/>
            <a:p>
              <a:pPr algn="ctr"/>
              <a:r>
                <a:rPr lang="en-US" b="1" dirty="0" smtClean="0">
                  <a:solidFill>
                    <a:srgbClr val="61F961"/>
                  </a:solidFill>
                </a:rPr>
                <a:t>fall</a:t>
              </a:r>
              <a:endParaRPr lang="en-US" b="1" dirty="0">
                <a:solidFill>
                  <a:srgbClr val="61F961"/>
                </a:solidFill>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72" r="54850"/>
            <a:stretch/>
          </p:blipFill>
          <p:spPr bwMode="auto">
            <a:xfrm>
              <a:off x="5263826" y="2852703"/>
              <a:ext cx="1027023" cy="38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6" name="Groupe 105"/>
          <p:cNvGrpSpPr/>
          <p:nvPr/>
        </p:nvGrpSpPr>
        <p:grpSpPr>
          <a:xfrm>
            <a:off x="6508654" y="2204864"/>
            <a:ext cx="862315" cy="967777"/>
            <a:chOff x="6508654" y="2204864"/>
            <a:chExt cx="862315" cy="967777"/>
          </a:xfrm>
        </p:grpSpPr>
        <p:sp>
          <p:nvSpPr>
            <p:cNvPr id="27" name="Rectangle à coins arrondis 26"/>
            <p:cNvSpPr/>
            <p:nvPr/>
          </p:nvSpPr>
          <p:spPr>
            <a:xfrm>
              <a:off x="6715476" y="2213176"/>
              <a:ext cx="572158" cy="361020"/>
            </a:xfrm>
            <a:prstGeom prst="wedgeRoundRectCallout">
              <a:avLst>
                <a:gd name="adj1" fmla="val -20833"/>
                <a:gd name="adj2" fmla="val 101196"/>
                <a:gd name="adj3" fmla="val 16667"/>
              </a:avLst>
            </a:prstGeom>
            <a:solidFill>
              <a:srgbClr val="800000"/>
            </a:solidFill>
            <a:ln>
              <a:solidFill>
                <a:srgbClr val="FC9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p:cNvSpPr txBox="1"/>
            <p:nvPr/>
          </p:nvSpPr>
          <p:spPr>
            <a:xfrm>
              <a:off x="6659770" y="2204864"/>
              <a:ext cx="711199" cy="369332"/>
            </a:xfrm>
            <a:prstGeom prst="rect">
              <a:avLst/>
            </a:prstGeom>
            <a:noFill/>
          </p:spPr>
          <p:txBody>
            <a:bodyPr wrap="square" rtlCol="0">
              <a:spAutoFit/>
            </a:bodyPr>
            <a:lstStyle/>
            <a:p>
              <a:pPr algn="ctr"/>
              <a:r>
                <a:rPr lang="en-US" b="1" dirty="0" smtClean="0">
                  <a:solidFill>
                    <a:srgbClr val="FC9088"/>
                  </a:solidFill>
                </a:rPr>
                <a:t>kiss</a:t>
              </a:r>
              <a:endParaRPr lang="en-US" b="1" dirty="0">
                <a:solidFill>
                  <a:srgbClr val="FC9088"/>
                </a:solidFill>
              </a:endParaRPr>
            </a:p>
          </p:txBody>
        </p:sp>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426" r="65596"/>
            <a:stretch/>
          </p:blipFill>
          <p:spPr bwMode="auto">
            <a:xfrm>
              <a:off x="6508654" y="2783840"/>
              <a:ext cx="778980" cy="38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5" name="Groupe 104"/>
          <p:cNvGrpSpPr/>
          <p:nvPr/>
        </p:nvGrpSpPr>
        <p:grpSpPr>
          <a:xfrm>
            <a:off x="7462851" y="2304503"/>
            <a:ext cx="1285613" cy="989773"/>
            <a:chOff x="7462851" y="2304503"/>
            <a:chExt cx="1285613" cy="989773"/>
          </a:xfrm>
        </p:grpSpPr>
        <p:sp>
          <p:nvSpPr>
            <p:cNvPr id="25" name="Rectangle à coins arrondis 24"/>
            <p:cNvSpPr/>
            <p:nvPr/>
          </p:nvSpPr>
          <p:spPr>
            <a:xfrm>
              <a:off x="7827490" y="2327859"/>
              <a:ext cx="544735" cy="361020"/>
            </a:xfrm>
            <a:prstGeom prst="wedgeRoundRectCallout">
              <a:avLst>
                <a:gd name="adj1" fmla="val -20833"/>
                <a:gd name="adj2" fmla="val 101196"/>
                <a:gd name="adj3" fmla="val 16667"/>
              </a:avLst>
            </a:prstGeom>
            <a:solidFill>
              <a:schemeClr val="tx2"/>
            </a:solidFill>
            <a:ln>
              <a:solidFill>
                <a:srgbClr val="41EC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p:cNvSpPr txBox="1"/>
            <p:nvPr/>
          </p:nvSpPr>
          <p:spPr>
            <a:xfrm>
              <a:off x="7750059" y="2304503"/>
              <a:ext cx="711199" cy="369332"/>
            </a:xfrm>
            <a:prstGeom prst="rect">
              <a:avLst/>
            </a:prstGeom>
            <a:noFill/>
          </p:spPr>
          <p:txBody>
            <a:bodyPr wrap="square" rtlCol="0">
              <a:spAutoFit/>
            </a:bodyPr>
            <a:lstStyle/>
            <a:p>
              <a:pPr algn="ctr"/>
              <a:r>
                <a:rPr lang="en-US" b="1" dirty="0" smtClean="0">
                  <a:solidFill>
                    <a:srgbClr val="41ECF5"/>
                  </a:solidFill>
                </a:rPr>
                <a:t>run</a:t>
              </a:r>
              <a:endParaRPr lang="en-US" b="1" dirty="0">
                <a:solidFill>
                  <a:srgbClr val="41ECF5"/>
                </a:solidFill>
              </a:endParaRPr>
            </a:p>
          </p:txBody>
        </p: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375" r="44199"/>
            <a:stretch/>
          </p:blipFill>
          <p:spPr bwMode="auto">
            <a:xfrm>
              <a:off x="7462851" y="2905474"/>
              <a:ext cx="1285613" cy="38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0" name="Groupe 109"/>
          <p:cNvGrpSpPr/>
          <p:nvPr/>
        </p:nvGrpSpPr>
        <p:grpSpPr>
          <a:xfrm>
            <a:off x="6108690" y="3704332"/>
            <a:ext cx="1900085" cy="514180"/>
            <a:chOff x="6108690" y="3704332"/>
            <a:chExt cx="1900085" cy="514180"/>
          </a:xfrm>
        </p:grpSpPr>
        <p:sp>
          <p:nvSpPr>
            <p:cNvPr id="47" name="Rectangle à coins arrondis 46"/>
            <p:cNvSpPr/>
            <p:nvPr/>
          </p:nvSpPr>
          <p:spPr>
            <a:xfrm>
              <a:off x="7505107" y="3721102"/>
              <a:ext cx="450716" cy="361020"/>
            </a:xfrm>
            <a:prstGeom prst="wedgeRoundRectCallout">
              <a:avLst>
                <a:gd name="adj1" fmla="val -127907"/>
                <a:gd name="adj2" fmla="val 34358"/>
                <a:gd name="adj3" fmla="val 16667"/>
              </a:avLst>
            </a:prstGeom>
            <a:solidFill>
              <a:schemeClr val="tx1">
                <a:lumMod val="50000"/>
                <a:lumOff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ZoneTexte 47"/>
            <p:cNvSpPr txBox="1"/>
            <p:nvPr/>
          </p:nvSpPr>
          <p:spPr>
            <a:xfrm>
              <a:off x="7474828" y="3704332"/>
              <a:ext cx="533947" cy="400110"/>
            </a:xfrm>
            <a:prstGeom prst="rect">
              <a:avLst/>
            </a:prstGeom>
            <a:noFill/>
          </p:spPr>
          <p:txBody>
            <a:bodyPr wrap="square" rtlCol="0">
              <a:spAutoFit/>
            </a:bodyPr>
            <a:lstStyle/>
            <a:p>
              <a:pPr algn="ctr"/>
              <a:r>
                <a:rPr lang="en-US" sz="2000" b="1" dirty="0" smtClean="0">
                  <a:solidFill>
                    <a:schemeClr val="bg1">
                      <a:lumMod val="85000"/>
                    </a:schemeClr>
                  </a:solidFill>
                </a:rPr>
                <a:t>?</a:t>
              </a:r>
              <a:endParaRPr lang="en-US" b="1" dirty="0">
                <a:solidFill>
                  <a:schemeClr val="bg1">
                    <a:lumMod val="85000"/>
                  </a:schemeClr>
                </a:solidFill>
              </a:endParaRPr>
            </a:p>
          </p:txBody>
        </p:sp>
        <p:pic>
          <p:nvPicPr>
            <p:cNvPr id="1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72" r="54850"/>
            <a:stretch/>
          </p:blipFill>
          <p:spPr bwMode="auto">
            <a:xfrm>
              <a:off x="6108690" y="3829710"/>
              <a:ext cx="1027023" cy="38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1" name="Groupe 110"/>
          <p:cNvGrpSpPr/>
          <p:nvPr/>
        </p:nvGrpSpPr>
        <p:grpSpPr>
          <a:xfrm>
            <a:off x="4863287" y="3501008"/>
            <a:ext cx="635383" cy="911907"/>
            <a:chOff x="4863287" y="3501008"/>
            <a:chExt cx="635383" cy="911907"/>
          </a:xfrm>
        </p:grpSpPr>
        <p:sp>
          <p:nvSpPr>
            <p:cNvPr id="44" name="Rectangle à coins arrondis 43"/>
            <p:cNvSpPr/>
            <p:nvPr/>
          </p:nvSpPr>
          <p:spPr>
            <a:xfrm>
              <a:off x="4995002" y="3524364"/>
              <a:ext cx="450716" cy="361020"/>
            </a:xfrm>
            <a:prstGeom prst="wedgeRoundRectCallout">
              <a:avLst>
                <a:gd name="adj1" fmla="val -20833"/>
                <a:gd name="adj2" fmla="val 101196"/>
                <a:gd name="adj3" fmla="val 16667"/>
              </a:avLst>
            </a:prstGeom>
            <a:solidFill>
              <a:schemeClr val="tx1">
                <a:lumMod val="50000"/>
                <a:lumOff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p:cNvSpPr txBox="1"/>
            <p:nvPr/>
          </p:nvSpPr>
          <p:spPr>
            <a:xfrm>
              <a:off x="4964723" y="3501008"/>
              <a:ext cx="533947" cy="400110"/>
            </a:xfrm>
            <a:prstGeom prst="rect">
              <a:avLst/>
            </a:prstGeom>
            <a:noFill/>
          </p:spPr>
          <p:txBody>
            <a:bodyPr wrap="square" rtlCol="0">
              <a:spAutoFit/>
            </a:bodyPr>
            <a:lstStyle/>
            <a:p>
              <a:pPr algn="ctr"/>
              <a:r>
                <a:rPr lang="en-US" sz="2000" b="1" dirty="0" smtClean="0">
                  <a:solidFill>
                    <a:schemeClr val="bg1">
                      <a:lumMod val="85000"/>
                    </a:schemeClr>
                  </a:solidFill>
                </a:rPr>
                <a:t>?</a:t>
              </a:r>
              <a:endParaRPr lang="en-US" b="1" dirty="0">
                <a:solidFill>
                  <a:schemeClr val="bg1">
                    <a:lumMod val="85000"/>
                  </a:schemeClr>
                </a:solidFill>
              </a:endParaRPr>
            </a:p>
          </p:txBody>
        </p:sp>
        <p:pic>
          <p:nvPicPr>
            <p:cNvPr id="10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72" r="76094"/>
            <a:stretch/>
          </p:blipFill>
          <p:spPr bwMode="auto">
            <a:xfrm>
              <a:off x="4863287" y="4024114"/>
              <a:ext cx="525184" cy="38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661248"/>
            <a:ext cx="7704856" cy="33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Double flèche horizontale 102"/>
          <p:cNvSpPr/>
          <p:nvPr/>
        </p:nvSpPr>
        <p:spPr>
          <a:xfrm>
            <a:off x="1331640" y="5403688"/>
            <a:ext cx="396044" cy="144016"/>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4" name="Double flèche horizontale 113"/>
          <p:cNvSpPr/>
          <p:nvPr/>
        </p:nvSpPr>
        <p:spPr>
          <a:xfrm>
            <a:off x="6934733" y="5403688"/>
            <a:ext cx="546349" cy="144016"/>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5" name="Double flèche horizontale 114"/>
          <p:cNvSpPr/>
          <p:nvPr/>
        </p:nvSpPr>
        <p:spPr>
          <a:xfrm>
            <a:off x="3959932" y="5403688"/>
            <a:ext cx="792088" cy="144016"/>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187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Auto-correlation operator</a:t>
            </a:r>
            <a:br>
              <a:rPr lang="en-US" dirty="0" smtClean="0"/>
            </a:br>
            <a:r>
              <a:rPr lang="en-US" sz="3600" dirty="0" smtClean="0">
                <a:solidFill>
                  <a:schemeClr val="accent1"/>
                </a:solidFill>
              </a:rPr>
              <a:t>Interpretation</a:t>
            </a:r>
            <a:endParaRPr lang="en-US" sz="3600" dirty="0">
              <a:solidFill>
                <a:schemeClr val="accent1"/>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40</a:t>
            </a:fld>
            <a:endParaRPr lang="fr-BE"/>
          </a:p>
        </p:txBody>
      </p:sp>
      <p:grpSp>
        <p:nvGrpSpPr>
          <p:cNvPr id="11" name="Groupe 10"/>
          <p:cNvGrpSpPr/>
          <p:nvPr/>
        </p:nvGrpSpPr>
        <p:grpSpPr>
          <a:xfrm>
            <a:off x="395536" y="1576411"/>
            <a:ext cx="8352928" cy="1478035"/>
            <a:chOff x="395536" y="1576411"/>
            <a:chExt cx="8352928" cy="1478035"/>
          </a:xfrm>
        </p:grpSpPr>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403" y="1655841"/>
              <a:ext cx="1512168" cy="8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2699793" y="1576411"/>
              <a:ext cx="5256584" cy="1040285"/>
            </a:xfrm>
            <a:prstGeom prst="rect">
              <a:avLst/>
            </a:prstGeom>
            <a:noFill/>
          </p:spPr>
          <p:txBody>
            <a:bodyPr wrap="square" rtlCol="0">
              <a:spAutoFit/>
            </a:bodyPr>
            <a:lstStyle/>
            <a:p>
              <a:pPr lvl="0" algn="ctr">
                <a:spcBef>
                  <a:spcPct val="20000"/>
                </a:spcBef>
              </a:pPr>
              <a:r>
                <a:rPr lang="en-US" sz="2800" dirty="0" smtClean="0">
                  <a:solidFill>
                    <a:prstClr val="black"/>
                  </a:solidFill>
                </a:rPr>
                <a:t>measures </a:t>
              </a:r>
              <a:r>
                <a:rPr lang="en-US" sz="2800" b="1" dirty="0">
                  <a:solidFill>
                    <a:schemeClr val="accent1"/>
                  </a:solidFill>
                </a:rPr>
                <a:t>statistical </a:t>
              </a:r>
              <a:r>
                <a:rPr lang="en-US" sz="2800" b="1" dirty="0" smtClean="0">
                  <a:solidFill>
                    <a:schemeClr val="accent1"/>
                  </a:solidFill>
                </a:rPr>
                <a:t>dependencies</a:t>
              </a:r>
            </a:p>
            <a:p>
              <a:pPr lvl="0" algn="ctr">
                <a:spcBef>
                  <a:spcPct val="20000"/>
                </a:spcBef>
              </a:pPr>
              <a:r>
                <a:rPr lang="en-US" sz="2800" dirty="0" smtClean="0">
                  <a:solidFill>
                    <a:prstClr val="black"/>
                  </a:solidFill>
                </a:rPr>
                <a:t>between </a:t>
              </a:r>
              <a:r>
                <a:rPr lang="en-US" sz="2800" dirty="0">
                  <a:solidFill>
                    <a:prstClr val="black"/>
                  </a:solidFill>
                </a:rPr>
                <a:t>frames </a:t>
              </a:r>
              <a:r>
                <a:rPr lang="en-US" sz="2800" b="1" dirty="0">
                  <a:solidFill>
                    <a:schemeClr val="accent1"/>
                  </a:solidFill>
                </a:rPr>
                <a:t>over time</a:t>
              </a:r>
              <a:endParaRPr lang="en-US" dirty="0">
                <a:solidFill>
                  <a:schemeClr val="accent1"/>
                </a:solidFill>
              </a:endParaRPr>
            </a:p>
          </p:txBody>
        </p:sp>
        <p:sp>
          <p:nvSpPr>
            <p:cNvPr id="10" name="ZoneTexte 9"/>
            <p:cNvSpPr txBox="1"/>
            <p:nvPr/>
          </p:nvSpPr>
          <p:spPr>
            <a:xfrm>
              <a:off x="395536" y="2654336"/>
              <a:ext cx="8352928" cy="400110"/>
            </a:xfrm>
            <a:prstGeom prst="rect">
              <a:avLst/>
            </a:prstGeom>
            <a:noFill/>
          </p:spPr>
          <p:txBody>
            <a:bodyPr wrap="square" rtlCol="0">
              <a:spAutoFit/>
            </a:bodyPr>
            <a:lstStyle/>
            <a:p>
              <a:pPr lvl="0" algn="ctr">
                <a:spcBef>
                  <a:spcPct val="20000"/>
                </a:spcBef>
              </a:pPr>
              <a:r>
                <a:rPr lang="en-US" sz="2000" dirty="0">
                  <a:solidFill>
                    <a:prstClr val="white">
                      <a:lumMod val="65000"/>
                    </a:prstClr>
                  </a:solidFill>
                </a:rPr>
                <a:t>(Hilbert-Schmidt norm derives from the inner product:                                         </a:t>
              </a:r>
              <a:r>
                <a:rPr lang="en-US" sz="2000" dirty="0" smtClean="0">
                  <a:solidFill>
                    <a:prstClr val="white">
                      <a:lumMod val="65000"/>
                    </a:prstClr>
                  </a:solidFill>
                </a:rPr>
                <a:t>)</a:t>
              </a:r>
              <a:endParaRPr lang="en-US" sz="2000" dirty="0">
                <a:solidFill>
                  <a:prstClr val="white">
                    <a:lumMod val="65000"/>
                  </a:prstClr>
                </a:solidFill>
              </a:endParaRPr>
            </a:p>
          </p:txBody>
        </p:sp>
        <p:pic>
          <p:nvPicPr>
            <p:cNvPr id="7" name="Image 6"/>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80170" y="2694406"/>
              <a:ext cx="2180262" cy="357065"/>
            </a:xfrm>
            <a:prstGeom prst="rect">
              <a:avLst/>
            </a:prstGeom>
          </p:spPr>
        </p:pic>
      </p:grpSp>
      <p:pic>
        <p:nvPicPr>
          <p:cNvPr id="12" name="ucfsports_kicking_side_002_low_hsnorm_autoco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4622" y="3605858"/>
            <a:ext cx="3199306" cy="2559446"/>
          </a:xfrm>
          <a:prstGeom prst="rect">
            <a:avLst/>
          </a:prstGeom>
        </p:spPr>
      </p:pic>
      <p:sp>
        <p:nvSpPr>
          <p:cNvPr id="13" name="ZoneTexte 12"/>
          <p:cNvSpPr txBox="1"/>
          <p:nvPr/>
        </p:nvSpPr>
        <p:spPr>
          <a:xfrm>
            <a:off x="920119" y="3205748"/>
            <a:ext cx="2808312" cy="400110"/>
          </a:xfrm>
          <a:prstGeom prst="rect">
            <a:avLst/>
          </a:prstGeom>
          <a:noFill/>
        </p:spPr>
        <p:txBody>
          <a:bodyPr wrap="square" rtlCol="0">
            <a:spAutoFit/>
          </a:bodyPr>
          <a:lstStyle/>
          <a:p>
            <a:r>
              <a:rPr lang="en-US" sz="2000" dirty="0" smtClean="0"/>
              <a:t>Video with </a:t>
            </a:r>
            <a:r>
              <a:rPr lang="en-US" sz="2000" b="1" dirty="0" smtClean="0"/>
              <a:t>low</a:t>
            </a:r>
            <a:r>
              <a:rPr lang="en-US" sz="2000" dirty="0" smtClean="0"/>
              <a:t> HS norm</a:t>
            </a:r>
            <a:endParaRPr lang="en-US" sz="2000" dirty="0"/>
          </a:p>
        </p:txBody>
      </p:sp>
      <p:pic>
        <p:nvPicPr>
          <p:cNvPr id="15" name="ucfsports_walk_front_019_high_hsnorm_autocor.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644008" y="3573017"/>
            <a:ext cx="3888432" cy="2592290"/>
          </a:xfrm>
          <a:prstGeom prst="rect">
            <a:avLst/>
          </a:prstGeom>
        </p:spPr>
      </p:pic>
      <p:sp>
        <p:nvSpPr>
          <p:cNvPr id="17" name="ZoneTexte 16"/>
          <p:cNvSpPr txBox="1"/>
          <p:nvPr/>
        </p:nvSpPr>
        <p:spPr>
          <a:xfrm>
            <a:off x="5184068" y="3172906"/>
            <a:ext cx="2808312" cy="400110"/>
          </a:xfrm>
          <a:prstGeom prst="rect">
            <a:avLst/>
          </a:prstGeom>
          <a:noFill/>
        </p:spPr>
        <p:txBody>
          <a:bodyPr wrap="square" rtlCol="0">
            <a:spAutoFit/>
          </a:bodyPr>
          <a:lstStyle/>
          <a:p>
            <a:r>
              <a:rPr lang="en-US" sz="2000" dirty="0" smtClean="0"/>
              <a:t>Video with </a:t>
            </a:r>
            <a:r>
              <a:rPr lang="en-US" sz="2000" b="1" dirty="0" smtClean="0"/>
              <a:t>high</a:t>
            </a:r>
            <a:r>
              <a:rPr lang="en-US" sz="2000" dirty="0" smtClean="0"/>
              <a:t> HS norm</a:t>
            </a:r>
            <a:endParaRPr lang="en-US" sz="2000" dirty="0"/>
          </a:p>
        </p:txBody>
      </p:sp>
    </p:spTree>
    <p:extLst>
      <p:ext uri="{BB962C8B-B14F-4D97-AF65-F5344CB8AC3E}">
        <p14:creationId xmlns:p14="http://schemas.microsoft.com/office/powerpoint/2010/main" val="1803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150"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72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video>
              <p:cMediaNode vol="80000">
                <p:cTn id="24" fill="hold" display="0">
                  <p:stCondLst>
                    <p:cond delay="indefinite"/>
                  </p:stCondLst>
                </p:cTn>
                <p:tgtEl>
                  <p:spTgt spid="15"/>
                </p:tgtEl>
              </p:cMediaNode>
            </p:video>
          </p:childTnLst>
        </p:cTn>
      </p:par>
    </p:tnLst>
    <p:bldLst>
      <p:bldP spid="13"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DACO kernel</a:t>
            </a:r>
            <a:br>
              <a:rPr lang="en-US" dirty="0" smtClean="0"/>
            </a:br>
            <a:r>
              <a:rPr lang="en-US" sz="3600" dirty="0">
                <a:solidFill>
                  <a:schemeClr val="accent1"/>
                </a:solidFill>
              </a:rPr>
              <a:t>Difference of Auto-Correlation Operators</a:t>
            </a:r>
          </a:p>
        </p:txBody>
      </p:sp>
      <p:sp>
        <p:nvSpPr>
          <p:cNvPr id="3" name="Espace réservé du contenu 2"/>
          <p:cNvSpPr>
            <a:spLocks noGrp="1"/>
          </p:cNvSpPr>
          <p:nvPr>
            <p:ph idx="1"/>
          </p:nvPr>
        </p:nvSpPr>
        <p:spPr>
          <a:xfrm>
            <a:off x="323528" y="1484784"/>
            <a:ext cx="8712968" cy="4824536"/>
          </a:xfrm>
        </p:spPr>
        <p:txBody>
          <a:bodyPr>
            <a:normAutofit/>
          </a:bodyPr>
          <a:lstStyle/>
          <a:p>
            <a:endParaRPr lang="en-US" sz="2800" dirty="0" smtClean="0">
              <a:solidFill>
                <a:prstClr val="black"/>
              </a:solidFill>
            </a:endParaRPr>
          </a:p>
          <a:p>
            <a:endParaRPr lang="en-US" sz="2800" dirty="0">
              <a:solidFill>
                <a:prstClr val="black"/>
              </a:solidFill>
            </a:endParaRPr>
          </a:p>
          <a:p>
            <a:endParaRPr lang="en-US" sz="2800" dirty="0" smtClean="0">
              <a:solidFill>
                <a:prstClr val="black"/>
              </a:solidFill>
            </a:endParaRPr>
          </a:p>
          <a:p>
            <a:endParaRPr lang="en-US" sz="2800" dirty="0">
              <a:solidFill>
                <a:prstClr val="black"/>
              </a:solidFill>
            </a:endParaRPr>
          </a:p>
          <a:p>
            <a:pPr marL="0" indent="0">
              <a:buNone/>
            </a:pPr>
            <a:r>
              <a:rPr lang="en-US" sz="2800" dirty="0" smtClean="0">
                <a:solidFill>
                  <a:prstClr val="black"/>
                </a:solidFill>
              </a:rPr>
              <a:t>Computational complexity:</a:t>
            </a:r>
          </a:p>
          <a:p>
            <a:pPr marL="0" indent="0" algn="ctr">
              <a:buNone/>
            </a:pPr>
            <a:r>
              <a:rPr lang="en-US" sz="2800" b="1" dirty="0" smtClean="0">
                <a:solidFill>
                  <a:schemeClr val="accent1"/>
                </a:solidFill>
              </a:rPr>
              <a:t>cubic </a:t>
            </a:r>
            <a:r>
              <a:rPr lang="en-US" sz="2800" b="1" dirty="0">
                <a:solidFill>
                  <a:schemeClr val="accent1"/>
                </a:solidFill>
              </a:rPr>
              <a:t>in the dimension of the frame feature </a:t>
            </a:r>
            <a:r>
              <a:rPr lang="en-US" sz="2800" b="1" dirty="0" smtClean="0">
                <a:solidFill>
                  <a:schemeClr val="accent1"/>
                </a:solidFill>
              </a:rPr>
              <a:t>space</a:t>
            </a:r>
            <a:r>
              <a:rPr lang="en-US" sz="2800" dirty="0">
                <a:solidFill>
                  <a:prstClr val="black"/>
                </a:solidFill>
              </a:rPr>
              <a:t/>
            </a:r>
            <a:br>
              <a:rPr lang="en-US" sz="2800" dirty="0">
                <a:solidFill>
                  <a:prstClr val="black"/>
                </a:solidFill>
              </a:rPr>
            </a:br>
            <a:r>
              <a:rPr lang="en-US" sz="2400" dirty="0" smtClean="0">
                <a:solidFill>
                  <a:schemeClr val="bg1">
                    <a:lumMod val="50000"/>
                  </a:schemeClr>
                </a:solidFill>
              </a:rPr>
              <a:t>(might </a:t>
            </a:r>
            <a:r>
              <a:rPr lang="en-US" sz="2400" dirty="0">
                <a:solidFill>
                  <a:schemeClr val="bg1">
                    <a:lumMod val="50000"/>
                  </a:schemeClr>
                </a:solidFill>
              </a:rPr>
              <a:t>be infinite</a:t>
            </a:r>
            <a:r>
              <a:rPr lang="en-US" sz="2400" dirty="0" smtClean="0">
                <a:solidFill>
                  <a:schemeClr val="bg1">
                    <a:lumMod val="50000"/>
                  </a:schemeClr>
                </a:solidFill>
              </a:rPr>
              <a:t>!)</a:t>
            </a:r>
            <a:endParaRPr lang="en-US" sz="2800" dirty="0">
              <a:solidFill>
                <a:schemeClr val="bg1">
                  <a:lumMod val="50000"/>
                </a:scheme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41</a:t>
            </a:fld>
            <a:endParaRPr lang="fr-BE"/>
          </a:p>
        </p:txBody>
      </p:sp>
      <p:sp>
        <p:nvSpPr>
          <p:cNvPr id="5" name="Flèche droite 4"/>
          <p:cNvSpPr/>
          <p:nvPr/>
        </p:nvSpPr>
        <p:spPr>
          <a:xfrm>
            <a:off x="2339752" y="5301208"/>
            <a:ext cx="360040" cy="216024"/>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946" y="2610199"/>
            <a:ext cx="5155414" cy="818801"/>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916" y="1727575"/>
            <a:ext cx="4048168" cy="673615"/>
          </a:xfrm>
          <a:prstGeom prst="rect">
            <a:avLst/>
          </a:prstGeom>
        </p:spPr>
      </p:pic>
      <p:sp>
        <p:nvSpPr>
          <p:cNvPr id="8" name="ZoneTexte 7"/>
          <p:cNvSpPr txBox="1"/>
          <p:nvPr/>
        </p:nvSpPr>
        <p:spPr>
          <a:xfrm>
            <a:off x="2658769" y="5147610"/>
            <a:ext cx="3826463" cy="523220"/>
          </a:xfrm>
          <a:prstGeom prst="rect">
            <a:avLst/>
          </a:prstGeom>
          <a:noFill/>
        </p:spPr>
        <p:txBody>
          <a:bodyPr wrap="square" rtlCol="0">
            <a:spAutoFit/>
          </a:bodyPr>
          <a:lstStyle/>
          <a:p>
            <a:pPr lvl="0" algn="ctr">
              <a:spcBef>
                <a:spcPct val="20000"/>
              </a:spcBef>
            </a:pPr>
            <a:r>
              <a:rPr lang="en-US" sz="2800" dirty="0">
                <a:solidFill>
                  <a:prstClr val="black"/>
                </a:solidFill>
              </a:rPr>
              <a:t>Solution: </a:t>
            </a:r>
            <a:r>
              <a:rPr lang="en-US" sz="2800" b="1" dirty="0">
                <a:solidFill>
                  <a:schemeClr val="accent1"/>
                </a:solidFill>
              </a:rPr>
              <a:t>kernel trick</a:t>
            </a:r>
            <a:r>
              <a:rPr lang="en-US" sz="2800" b="1" dirty="0" smtClean="0">
                <a:solidFill>
                  <a:schemeClr val="accent1"/>
                </a:solidFill>
              </a:rPr>
              <a:t>!</a:t>
            </a:r>
            <a:endParaRPr lang="en-US" sz="2800" b="1" dirty="0">
              <a:solidFill>
                <a:schemeClr val="accent1"/>
              </a:solidFill>
            </a:endParaRPr>
          </a:p>
        </p:txBody>
      </p:sp>
    </p:spTree>
    <p:extLst>
      <p:ext uri="{BB962C8B-B14F-4D97-AF65-F5344CB8AC3E}">
        <p14:creationId xmlns:p14="http://schemas.microsoft.com/office/powerpoint/2010/main" val="306392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a:t>DACO kernel</a:t>
            </a:r>
            <a:br>
              <a:rPr lang="en-US" dirty="0"/>
            </a:br>
            <a:r>
              <a:rPr lang="en-US" sz="3600" dirty="0">
                <a:solidFill>
                  <a:schemeClr val="accent1"/>
                </a:solidFill>
              </a:rPr>
              <a:t>Dual formulation</a:t>
            </a:r>
            <a:endParaRPr lang="en-US" sz="2700" dirty="0">
              <a:solidFill>
                <a:schemeClr val="accent1"/>
              </a:solidFill>
            </a:endParaRPr>
          </a:p>
        </p:txBody>
      </p:sp>
      <p:sp>
        <p:nvSpPr>
          <p:cNvPr id="3" name="Espace réservé du contenu 2"/>
          <p:cNvSpPr>
            <a:spLocks noGrp="1"/>
          </p:cNvSpPr>
          <p:nvPr>
            <p:ph idx="1"/>
          </p:nvPr>
        </p:nvSpPr>
        <p:spPr>
          <a:xfrm>
            <a:off x="323528" y="1484784"/>
            <a:ext cx="8640960" cy="4824536"/>
          </a:xfrm>
        </p:spPr>
        <p:txBody>
          <a:bodyPr>
            <a:noAutofit/>
          </a:bodyPr>
          <a:lstStyle/>
          <a:p>
            <a:r>
              <a:rPr lang="en-US" sz="2800" dirty="0" smtClean="0"/>
              <a:t>Rewrite with only kernel evaluations between frames</a:t>
            </a:r>
          </a:p>
          <a:p>
            <a:endParaRPr lang="en-US" sz="2800" dirty="0" smtClean="0"/>
          </a:p>
          <a:p>
            <a:endParaRPr lang="en-US" sz="2800" dirty="0" smtClean="0"/>
          </a:p>
          <a:p>
            <a:r>
              <a:rPr lang="en-US" sz="2800" dirty="0" smtClean="0"/>
              <a:t>Dual formulation:</a:t>
            </a:r>
          </a:p>
          <a:p>
            <a:endParaRPr lang="en-US" sz="2800" dirty="0" smtClean="0"/>
          </a:p>
          <a:p>
            <a:endParaRPr lang="en-US" sz="2800" dirty="0" smtClean="0"/>
          </a:p>
          <a:p>
            <a:r>
              <a:rPr lang="en-US" sz="2800" dirty="0" smtClean="0"/>
              <a:t>Much smaller complexity: cubic in </a:t>
            </a:r>
            <a:r>
              <a:rPr lang="en-US" sz="2800" i="1" dirty="0" smtClean="0"/>
              <a:t>number of frames</a:t>
            </a:r>
            <a:r>
              <a:rPr lang="en-US" sz="2800" dirty="0" smtClean="0"/>
              <a: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42</a:t>
            </a:fld>
            <a:endParaRPr lang="fr-BE"/>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3797175"/>
            <a:ext cx="4860032" cy="49592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235" y="2132856"/>
            <a:ext cx="2797531" cy="855399"/>
          </a:xfrm>
          <a:prstGeom prst="rect">
            <a:avLst/>
          </a:prstGeom>
        </p:spPr>
      </p:pic>
    </p:spTree>
    <p:extLst>
      <p:ext uri="{BB962C8B-B14F-4D97-AF65-F5344CB8AC3E}">
        <p14:creationId xmlns:p14="http://schemas.microsoft.com/office/powerpoint/2010/main" val="35997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a:t>DACO kernel</a:t>
            </a:r>
            <a:br>
              <a:rPr lang="en-US" dirty="0"/>
            </a:br>
            <a:r>
              <a:rPr lang="en-US" sz="3600" dirty="0" smtClean="0">
                <a:solidFill>
                  <a:schemeClr val="accent1"/>
                </a:solidFill>
              </a:rPr>
              <a:t>Interpretation</a:t>
            </a:r>
            <a:endParaRPr lang="en-US" sz="2700" dirty="0">
              <a:solidFill>
                <a:schemeClr val="accent1"/>
              </a:solidFill>
            </a:endParaRPr>
          </a:p>
        </p:txBody>
      </p:sp>
      <p:sp>
        <p:nvSpPr>
          <p:cNvPr id="3" name="Espace réservé du contenu 2"/>
          <p:cNvSpPr>
            <a:spLocks noGrp="1"/>
          </p:cNvSpPr>
          <p:nvPr>
            <p:ph idx="1"/>
          </p:nvPr>
        </p:nvSpPr>
        <p:spPr>
          <a:xfrm>
            <a:off x="323528" y="1340768"/>
            <a:ext cx="8640960" cy="4824536"/>
          </a:xfrm>
        </p:spPr>
        <p:txBody>
          <a:bodyPr>
            <a:normAutofit/>
          </a:bodyPr>
          <a:lstStyle/>
          <a:p>
            <a:pPr marL="0" indent="0" algn="ctr">
              <a:lnSpc>
                <a:spcPct val="150000"/>
              </a:lnSpc>
              <a:buNone/>
            </a:pPr>
            <a:r>
              <a:rPr lang="en-US" sz="2800" dirty="0" smtClean="0"/>
              <a:t>Extracting temporal structure from </a:t>
            </a:r>
            <a:r>
              <a:rPr lang="en-US" sz="2800" b="1" dirty="0" smtClean="0">
                <a:solidFill>
                  <a:schemeClr val="accent1"/>
                </a:solidFill>
              </a:rPr>
              <a:t>self-similarity</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43</a:t>
            </a:fld>
            <a:endParaRPr lang="fr-BE"/>
          </a:p>
        </p:txBody>
      </p:sp>
      <p:grpSp>
        <p:nvGrpSpPr>
          <p:cNvPr id="5" name="Groupe 4"/>
          <p:cNvGrpSpPr/>
          <p:nvPr/>
        </p:nvGrpSpPr>
        <p:grpSpPr>
          <a:xfrm>
            <a:off x="1907704" y="2065494"/>
            <a:ext cx="5184576" cy="400110"/>
            <a:chOff x="1907704" y="2065494"/>
            <a:chExt cx="5184576" cy="400110"/>
          </a:xfrm>
        </p:grpSpPr>
        <p:sp>
          <p:nvSpPr>
            <p:cNvPr id="8" name="ZoneTexte 7"/>
            <p:cNvSpPr txBox="1"/>
            <p:nvPr/>
          </p:nvSpPr>
          <p:spPr>
            <a:xfrm>
              <a:off x="1907704" y="2065494"/>
              <a:ext cx="2304256" cy="400110"/>
            </a:xfrm>
            <a:prstGeom prst="rect">
              <a:avLst/>
            </a:prstGeom>
            <a:noFill/>
          </p:spPr>
          <p:txBody>
            <a:bodyPr wrap="square" rtlCol="0">
              <a:spAutoFit/>
            </a:bodyPr>
            <a:lstStyle/>
            <a:p>
              <a:pPr algn="ctr"/>
              <a:r>
                <a:rPr lang="en-US" sz="2000" dirty="0"/>
                <a:t>same structures</a:t>
              </a:r>
            </a:p>
          </p:txBody>
        </p:sp>
        <p:sp>
          <p:nvSpPr>
            <p:cNvPr id="9" name="ZoneTexte 8"/>
            <p:cNvSpPr txBox="1"/>
            <p:nvPr/>
          </p:nvSpPr>
          <p:spPr>
            <a:xfrm>
              <a:off x="4788024" y="2065494"/>
              <a:ext cx="2304256" cy="400110"/>
            </a:xfrm>
            <a:prstGeom prst="rect">
              <a:avLst/>
            </a:prstGeom>
            <a:noFill/>
          </p:spPr>
          <p:txBody>
            <a:bodyPr wrap="square" rtlCol="0">
              <a:spAutoFit/>
            </a:bodyPr>
            <a:lstStyle/>
            <a:p>
              <a:pPr algn="ctr"/>
              <a:r>
                <a:rPr lang="en-US" sz="2000" b="1" dirty="0"/>
                <a:t>high</a:t>
              </a:r>
              <a:r>
                <a:rPr lang="en-US" sz="2000" dirty="0"/>
                <a:t> DACO similarity</a:t>
              </a:r>
            </a:p>
          </p:txBody>
        </p:sp>
        <p:sp>
          <p:nvSpPr>
            <p:cNvPr id="10" name="Flèche droite 9"/>
            <p:cNvSpPr/>
            <p:nvPr/>
          </p:nvSpPr>
          <p:spPr>
            <a:xfrm>
              <a:off x="4283968" y="2185557"/>
              <a:ext cx="432048" cy="159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45" y="2492896"/>
            <a:ext cx="5032511" cy="3871161"/>
          </a:xfrm>
          <a:prstGeom prst="rect">
            <a:avLst/>
          </a:prstGeom>
        </p:spPr>
      </p:pic>
    </p:spTree>
    <p:extLst>
      <p:ext uri="{BB962C8B-B14F-4D97-AF65-F5344CB8AC3E}">
        <p14:creationId xmlns:p14="http://schemas.microsoft.com/office/powerpoint/2010/main" val="413813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4000" dirty="0" smtClean="0">
                <a:solidFill>
                  <a:prstClr val="black"/>
                </a:solidFill>
              </a:rPr>
              <a:t>Datasets</a:t>
            </a:r>
            <a:r>
              <a:rPr lang="en-US" sz="4000" dirty="0">
                <a:solidFill>
                  <a:prstClr val="black"/>
                </a:solidFill>
              </a:rPr>
              <a:t/>
            </a:r>
            <a:br>
              <a:rPr lang="en-US" sz="4000" dirty="0">
                <a:solidFill>
                  <a:prstClr val="black"/>
                </a:solidFill>
              </a:rPr>
            </a:br>
            <a:r>
              <a:rPr lang="en-US" sz="3200" dirty="0" smtClean="0">
                <a:solidFill>
                  <a:srgbClr val="4F81BD"/>
                </a:solidFill>
              </a:rPr>
              <a:t>KTH</a:t>
            </a:r>
            <a:endParaRPr lang="fr-FR" dirty="0"/>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44</a:t>
            </a:fld>
            <a:endParaRPr lang="fr-BE"/>
          </a:p>
        </p:txBody>
      </p:sp>
      <p:pic>
        <p:nvPicPr>
          <p:cNvPr id="8" name="Espace réservé du conten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1339" y="1556792"/>
            <a:ext cx="6801323" cy="3644632"/>
          </a:xfrm>
        </p:spPr>
      </p:pic>
      <p:sp>
        <p:nvSpPr>
          <p:cNvPr id="9" name="ZoneTexte 8"/>
          <p:cNvSpPr txBox="1"/>
          <p:nvPr/>
        </p:nvSpPr>
        <p:spPr>
          <a:xfrm>
            <a:off x="1187624" y="5282624"/>
            <a:ext cx="6768752" cy="738664"/>
          </a:xfrm>
          <a:prstGeom prst="rect">
            <a:avLst/>
          </a:prstGeom>
          <a:noFill/>
        </p:spPr>
        <p:txBody>
          <a:bodyPr wrap="square" rtlCol="0">
            <a:spAutoFit/>
          </a:bodyPr>
          <a:lstStyle/>
          <a:p>
            <a:pPr algn="ctr"/>
            <a:r>
              <a:rPr lang="en-US" sz="1400" dirty="0">
                <a:solidFill>
                  <a:schemeClr val="bg1">
                    <a:lumMod val="50000"/>
                  </a:schemeClr>
                </a:solidFill>
              </a:rPr>
              <a:t>C. </a:t>
            </a:r>
            <a:r>
              <a:rPr lang="en-US" sz="1400" dirty="0" err="1">
                <a:solidFill>
                  <a:schemeClr val="bg1">
                    <a:lumMod val="50000"/>
                  </a:schemeClr>
                </a:solidFill>
              </a:rPr>
              <a:t>Schüldt</a:t>
            </a:r>
            <a:r>
              <a:rPr lang="en-US" sz="1400" dirty="0">
                <a:solidFill>
                  <a:schemeClr val="bg1">
                    <a:lumMod val="50000"/>
                  </a:schemeClr>
                </a:solidFill>
              </a:rPr>
              <a:t>, I. Laptev, and B. </a:t>
            </a:r>
            <a:r>
              <a:rPr lang="en-US" sz="1400" dirty="0" smtClean="0">
                <a:solidFill>
                  <a:schemeClr val="bg1">
                    <a:lumMod val="50000"/>
                  </a:schemeClr>
                </a:solidFill>
              </a:rPr>
              <a:t>Caputo.</a:t>
            </a:r>
          </a:p>
          <a:p>
            <a:pPr algn="ctr"/>
            <a:r>
              <a:rPr lang="en-US" sz="1400" dirty="0" smtClean="0">
                <a:solidFill>
                  <a:schemeClr val="bg1">
                    <a:lumMod val="50000"/>
                  </a:schemeClr>
                </a:solidFill>
              </a:rPr>
              <a:t>Recognizing </a:t>
            </a:r>
            <a:r>
              <a:rPr lang="en-US" sz="1400" dirty="0">
                <a:solidFill>
                  <a:schemeClr val="bg1">
                    <a:lumMod val="50000"/>
                  </a:schemeClr>
                </a:solidFill>
              </a:rPr>
              <a:t>human actions: a </a:t>
            </a:r>
            <a:r>
              <a:rPr lang="en-US" sz="1400" dirty="0" smtClean="0">
                <a:solidFill>
                  <a:schemeClr val="bg1">
                    <a:lumMod val="50000"/>
                  </a:schemeClr>
                </a:solidFill>
              </a:rPr>
              <a:t>local SVM approach.</a:t>
            </a:r>
          </a:p>
          <a:p>
            <a:pPr algn="ctr"/>
            <a:r>
              <a:rPr lang="en-US" sz="1400" dirty="0" smtClean="0">
                <a:solidFill>
                  <a:schemeClr val="bg1">
                    <a:lumMod val="50000"/>
                  </a:schemeClr>
                </a:solidFill>
              </a:rPr>
              <a:t>In ICPR</a:t>
            </a:r>
            <a:r>
              <a:rPr lang="en-US" sz="1400" dirty="0">
                <a:solidFill>
                  <a:schemeClr val="bg1">
                    <a:lumMod val="50000"/>
                  </a:schemeClr>
                </a:solidFill>
              </a:rPr>
              <a:t>, </a:t>
            </a:r>
            <a:r>
              <a:rPr lang="en-US" sz="1400" dirty="0" smtClean="0">
                <a:solidFill>
                  <a:schemeClr val="bg1">
                    <a:lumMod val="50000"/>
                  </a:schemeClr>
                </a:solidFill>
              </a:rPr>
              <a:t>2004</a:t>
            </a:r>
            <a:endParaRPr lang="en-US" sz="1400" dirty="0">
              <a:solidFill>
                <a:schemeClr val="bg1">
                  <a:lumMod val="50000"/>
                </a:schemeClr>
              </a:solidFill>
            </a:endParaRPr>
          </a:p>
        </p:txBody>
      </p:sp>
    </p:spTree>
    <p:extLst>
      <p:ext uri="{BB962C8B-B14F-4D97-AF65-F5344CB8AC3E}">
        <p14:creationId xmlns:p14="http://schemas.microsoft.com/office/powerpoint/2010/main" val="1616249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4000" dirty="0">
                <a:solidFill>
                  <a:prstClr val="black"/>
                </a:solidFill>
              </a:rPr>
              <a:t>Datasets</a:t>
            </a:r>
            <a:br>
              <a:rPr lang="en-US" sz="4000" dirty="0">
                <a:solidFill>
                  <a:prstClr val="black"/>
                </a:solidFill>
              </a:rPr>
            </a:br>
            <a:r>
              <a:rPr lang="en-US" sz="3200" dirty="0">
                <a:solidFill>
                  <a:srgbClr val="4F81BD"/>
                </a:solidFill>
              </a:rPr>
              <a:t>UCF Sports</a:t>
            </a:r>
            <a:endParaRPr lang="fr-FR" dirty="0"/>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45</a:t>
            </a:fld>
            <a:endParaRPr lang="fr-BE"/>
          </a:p>
        </p:txBody>
      </p:sp>
      <p:sp>
        <p:nvSpPr>
          <p:cNvPr id="9" name="ZoneTexte 8"/>
          <p:cNvSpPr txBox="1"/>
          <p:nvPr/>
        </p:nvSpPr>
        <p:spPr>
          <a:xfrm>
            <a:off x="1187624" y="5282624"/>
            <a:ext cx="6768752" cy="954107"/>
          </a:xfrm>
          <a:prstGeom prst="rect">
            <a:avLst/>
          </a:prstGeom>
          <a:noFill/>
        </p:spPr>
        <p:txBody>
          <a:bodyPr wrap="square" rtlCol="0">
            <a:spAutoFit/>
          </a:bodyPr>
          <a:lstStyle/>
          <a:p>
            <a:pPr algn="ctr"/>
            <a:r>
              <a:rPr lang="en-US" sz="1400" dirty="0">
                <a:solidFill>
                  <a:schemeClr val="bg1">
                    <a:lumMod val="50000"/>
                  </a:schemeClr>
                </a:solidFill>
              </a:rPr>
              <a:t>M. D. Rodriguez, J. Ahmed, and M. </a:t>
            </a:r>
            <a:r>
              <a:rPr lang="en-US" sz="1400" dirty="0" smtClean="0">
                <a:solidFill>
                  <a:schemeClr val="bg1">
                    <a:lumMod val="50000"/>
                  </a:schemeClr>
                </a:solidFill>
              </a:rPr>
              <a:t>Shah.</a:t>
            </a:r>
          </a:p>
          <a:p>
            <a:pPr algn="ctr"/>
            <a:r>
              <a:rPr lang="en-US" sz="1400" dirty="0" smtClean="0">
                <a:solidFill>
                  <a:schemeClr val="bg1">
                    <a:lumMod val="50000"/>
                  </a:schemeClr>
                </a:solidFill>
              </a:rPr>
              <a:t>Action </a:t>
            </a:r>
            <a:r>
              <a:rPr lang="en-US" sz="1400" dirty="0" err="1">
                <a:solidFill>
                  <a:schemeClr val="bg1">
                    <a:lumMod val="50000"/>
                  </a:schemeClr>
                </a:solidFill>
              </a:rPr>
              <a:t>mach</a:t>
            </a:r>
            <a:r>
              <a:rPr lang="en-US" sz="1400" dirty="0">
                <a:solidFill>
                  <a:schemeClr val="bg1">
                    <a:lumMod val="50000"/>
                  </a:schemeClr>
                </a:solidFill>
              </a:rPr>
              <a:t>: a </a:t>
            </a:r>
            <a:r>
              <a:rPr lang="en-US" sz="1400" dirty="0" err="1" smtClean="0">
                <a:solidFill>
                  <a:schemeClr val="bg1">
                    <a:lumMod val="50000"/>
                  </a:schemeClr>
                </a:solidFill>
              </a:rPr>
              <a:t>spatio</a:t>
            </a:r>
            <a:r>
              <a:rPr lang="en-US" sz="1400" dirty="0" smtClean="0">
                <a:solidFill>
                  <a:schemeClr val="bg1">
                    <a:lumMod val="50000"/>
                  </a:schemeClr>
                </a:solidFill>
              </a:rPr>
              <a:t>-temporal maximum </a:t>
            </a:r>
            <a:r>
              <a:rPr lang="en-US" sz="1400" dirty="0">
                <a:solidFill>
                  <a:schemeClr val="bg1">
                    <a:lumMod val="50000"/>
                  </a:schemeClr>
                </a:solidFill>
              </a:rPr>
              <a:t>average </a:t>
            </a:r>
            <a:r>
              <a:rPr lang="en-US" sz="1400" dirty="0" smtClean="0">
                <a:solidFill>
                  <a:schemeClr val="bg1">
                    <a:lumMod val="50000"/>
                  </a:schemeClr>
                </a:solidFill>
              </a:rPr>
              <a:t>correlation</a:t>
            </a:r>
          </a:p>
          <a:p>
            <a:pPr algn="ctr"/>
            <a:r>
              <a:rPr lang="en-US" sz="1400" dirty="0" smtClean="0">
                <a:solidFill>
                  <a:schemeClr val="bg1">
                    <a:lumMod val="50000"/>
                  </a:schemeClr>
                </a:solidFill>
              </a:rPr>
              <a:t>height filter </a:t>
            </a:r>
            <a:r>
              <a:rPr lang="en-US" sz="1400" dirty="0">
                <a:solidFill>
                  <a:schemeClr val="bg1">
                    <a:lumMod val="50000"/>
                  </a:schemeClr>
                </a:solidFill>
              </a:rPr>
              <a:t>for action </a:t>
            </a:r>
            <a:r>
              <a:rPr lang="en-US" sz="1400" dirty="0" smtClean="0">
                <a:solidFill>
                  <a:schemeClr val="bg1">
                    <a:lumMod val="50000"/>
                  </a:schemeClr>
                </a:solidFill>
              </a:rPr>
              <a:t>recognition.</a:t>
            </a:r>
          </a:p>
          <a:p>
            <a:pPr algn="ctr"/>
            <a:r>
              <a:rPr lang="en-US" sz="1400" dirty="0" smtClean="0">
                <a:solidFill>
                  <a:schemeClr val="bg1">
                    <a:lumMod val="50000"/>
                  </a:schemeClr>
                </a:solidFill>
              </a:rPr>
              <a:t>In CVPR, 2008</a:t>
            </a:r>
            <a:endParaRPr lang="en-US" sz="1400" dirty="0">
              <a:solidFill>
                <a:schemeClr val="bg1">
                  <a:lumMod val="50000"/>
                </a:schemeClr>
              </a:solidFill>
            </a:endParaRPr>
          </a:p>
        </p:txBody>
      </p:sp>
      <p:pic>
        <p:nvPicPr>
          <p:cNvPr id="6"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61105"/>
            <a:ext cx="8229600" cy="2459983"/>
          </a:xfrm>
          <a:prstGeom prst="rect">
            <a:avLst/>
          </a:prstGeom>
        </p:spPr>
      </p:pic>
    </p:spTree>
    <p:extLst>
      <p:ext uri="{BB962C8B-B14F-4D97-AF65-F5344CB8AC3E}">
        <p14:creationId xmlns:p14="http://schemas.microsoft.com/office/powerpoint/2010/main" val="3316572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4000" dirty="0">
                <a:solidFill>
                  <a:prstClr val="black"/>
                </a:solidFill>
              </a:rPr>
              <a:t>Datasets</a:t>
            </a:r>
            <a:br>
              <a:rPr lang="en-US" sz="4000" dirty="0">
                <a:solidFill>
                  <a:prstClr val="black"/>
                </a:solidFill>
              </a:rPr>
            </a:br>
            <a:r>
              <a:rPr lang="en-US" sz="3200" dirty="0" err="1" smtClean="0">
                <a:solidFill>
                  <a:srgbClr val="4F81BD"/>
                </a:solidFill>
              </a:rPr>
              <a:t>Youtube</a:t>
            </a:r>
            <a:endParaRPr lang="fr-FR" dirty="0"/>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46</a:t>
            </a:fld>
            <a:endParaRPr lang="fr-BE"/>
          </a:p>
        </p:txBody>
      </p:sp>
      <p:sp>
        <p:nvSpPr>
          <p:cNvPr id="9" name="ZoneTexte 8"/>
          <p:cNvSpPr txBox="1"/>
          <p:nvPr/>
        </p:nvSpPr>
        <p:spPr>
          <a:xfrm>
            <a:off x="1187624" y="5282624"/>
            <a:ext cx="6768752" cy="738664"/>
          </a:xfrm>
          <a:prstGeom prst="rect">
            <a:avLst/>
          </a:prstGeom>
          <a:noFill/>
        </p:spPr>
        <p:txBody>
          <a:bodyPr wrap="square" rtlCol="0">
            <a:spAutoFit/>
          </a:bodyPr>
          <a:lstStyle/>
          <a:p>
            <a:pPr algn="ctr"/>
            <a:r>
              <a:rPr lang="en-US" sz="1400" dirty="0">
                <a:solidFill>
                  <a:schemeClr val="bg1">
                    <a:lumMod val="50000"/>
                  </a:schemeClr>
                </a:solidFill>
              </a:rPr>
              <a:t>J. Liu, J. </a:t>
            </a:r>
            <a:r>
              <a:rPr lang="en-US" sz="1400" dirty="0" err="1">
                <a:solidFill>
                  <a:schemeClr val="bg1">
                    <a:lumMod val="50000"/>
                  </a:schemeClr>
                </a:solidFill>
              </a:rPr>
              <a:t>Luo</a:t>
            </a:r>
            <a:r>
              <a:rPr lang="en-US" sz="1400" dirty="0">
                <a:solidFill>
                  <a:schemeClr val="bg1">
                    <a:lumMod val="50000"/>
                  </a:schemeClr>
                </a:solidFill>
              </a:rPr>
              <a:t>, and M. </a:t>
            </a:r>
            <a:r>
              <a:rPr lang="en-US" sz="1400" dirty="0" smtClean="0">
                <a:solidFill>
                  <a:schemeClr val="bg1">
                    <a:lumMod val="50000"/>
                  </a:schemeClr>
                </a:solidFill>
              </a:rPr>
              <a:t>Shah.</a:t>
            </a:r>
          </a:p>
          <a:p>
            <a:pPr algn="ctr"/>
            <a:r>
              <a:rPr lang="en-US" sz="1400" dirty="0" smtClean="0">
                <a:solidFill>
                  <a:schemeClr val="bg1">
                    <a:lumMod val="50000"/>
                  </a:schemeClr>
                </a:solidFill>
              </a:rPr>
              <a:t>Recognizing </a:t>
            </a:r>
            <a:r>
              <a:rPr lang="en-US" sz="1400" dirty="0">
                <a:solidFill>
                  <a:schemeClr val="bg1">
                    <a:lumMod val="50000"/>
                  </a:schemeClr>
                </a:solidFill>
              </a:rPr>
              <a:t>realistic actions from videos </a:t>
            </a:r>
            <a:r>
              <a:rPr lang="en-US" sz="1400" dirty="0" smtClean="0">
                <a:solidFill>
                  <a:schemeClr val="bg1">
                    <a:lumMod val="50000"/>
                  </a:schemeClr>
                </a:solidFill>
              </a:rPr>
              <a:t>“in the wild“.</a:t>
            </a:r>
          </a:p>
          <a:p>
            <a:pPr algn="ctr"/>
            <a:r>
              <a:rPr lang="en-US" sz="1400" dirty="0" smtClean="0">
                <a:solidFill>
                  <a:schemeClr val="bg1">
                    <a:lumMod val="50000"/>
                  </a:schemeClr>
                </a:solidFill>
              </a:rPr>
              <a:t>In CVPR</a:t>
            </a:r>
            <a:r>
              <a:rPr lang="en-US" sz="1400" dirty="0">
                <a:solidFill>
                  <a:schemeClr val="bg1">
                    <a:lumMod val="50000"/>
                  </a:schemeClr>
                </a:solidFill>
              </a:rPr>
              <a:t>, 2009</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72816"/>
            <a:ext cx="8229600" cy="2477777"/>
          </a:xfrm>
          <a:prstGeom prst="rect">
            <a:avLst/>
          </a:prstGeom>
        </p:spPr>
      </p:pic>
    </p:spTree>
    <p:extLst>
      <p:ext uri="{BB962C8B-B14F-4D97-AF65-F5344CB8AC3E}">
        <p14:creationId xmlns:p14="http://schemas.microsoft.com/office/powerpoint/2010/main" val="200344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Combination with averaging kernel</a:t>
            </a:r>
            <a:br>
              <a:rPr lang="en-US" dirty="0" smtClean="0"/>
            </a:br>
            <a:r>
              <a:rPr lang="en-US" sz="3600" dirty="0" smtClean="0">
                <a:solidFill>
                  <a:schemeClr val="accent1"/>
                </a:solidFill>
              </a:rPr>
              <a:t>Mean-element kernel</a:t>
            </a:r>
            <a:endParaRPr lang="en-US" sz="3600" dirty="0">
              <a:solidFill>
                <a:schemeClr val="accent1"/>
              </a:solidFill>
            </a:endParaRPr>
          </a:p>
        </p:txBody>
      </p:sp>
      <p:sp>
        <p:nvSpPr>
          <p:cNvPr id="3" name="Espace réservé du contenu 2"/>
          <p:cNvSpPr>
            <a:spLocks noGrp="1"/>
          </p:cNvSpPr>
          <p:nvPr>
            <p:ph idx="1"/>
          </p:nvPr>
        </p:nvSpPr>
        <p:spPr>
          <a:xfrm>
            <a:off x="323528" y="1484784"/>
            <a:ext cx="8820472" cy="4824536"/>
          </a:xfrm>
        </p:spPr>
        <p:txBody>
          <a:bodyPr>
            <a:noAutofit/>
          </a:bodyPr>
          <a:lstStyle/>
          <a:p>
            <a:r>
              <a:rPr lang="en-US" sz="2800" dirty="0" smtClean="0"/>
              <a:t>Goal: </a:t>
            </a:r>
            <a:r>
              <a:rPr lang="en-US" sz="2800" b="1" dirty="0" smtClean="0">
                <a:solidFill>
                  <a:schemeClr val="accent1"/>
                </a:solidFill>
              </a:rPr>
              <a:t>combine average statistics with dynamics</a:t>
            </a:r>
          </a:p>
          <a:p>
            <a:r>
              <a:rPr lang="en-US" sz="2800" dirty="0" smtClean="0"/>
              <a:t>Averaging kernel: Difference between Mean-Elements</a:t>
            </a:r>
            <a:br>
              <a:rPr lang="en-US" sz="2800" dirty="0" smtClean="0"/>
            </a:br>
            <a:r>
              <a:rPr lang="en-US" sz="2800" dirty="0" smtClean="0"/>
              <a:t>                                in the frame feature space</a:t>
            </a:r>
          </a:p>
          <a:p>
            <a:endParaRPr lang="en-US" sz="2400" dirty="0"/>
          </a:p>
          <a:p>
            <a:endParaRPr lang="en-US" sz="2400" dirty="0" smtClean="0"/>
          </a:p>
          <a:p>
            <a:r>
              <a:rPr lang="en-US" sz="2800" dirty="0" smtClean="0"/>
              <a:t>Can also be expressed with only kernel evaluations</a:t>
            </a:r>
          </a:p>
          <a:p>
            <a:endParaRPr lang="en-US" sz="2400" dirty="0"/>
          </a:p>
          <a:p>
            <a:endParaRPr lang="en-US" sz="2400" dirty="0" smtClean="0"/>
          </a:p>
          <a:p>
            <a:r>
              <a:rPr lang="en-US" sz="2800" dirty="0" smtClean="0"/>
              <a:t>DME + DACO: linear combination of the DME and DACO</a:t>
            </a:r>
            <a:br>
              <a:rPr lang="en-US" sz="2800" dirty="0" smtClean="0"/>
            </a:br>
            <a:r>
              <a:rPr lang="en-US" sz="2800" dirty="0" smtClean="0"/>
              <a:t>                         kernels with cross-validated mixing weight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47</a:t>
            </a:fld>
            <a:endParaRPr lang="fr-BE"/>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626" y="3112015"/>
            <a:ext cx="2975830" cy="43868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730" y="4518689"/>
            <a:ext cx="2904540" cy="422479"/>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2996952"/>
            <a:ext cx="4283273" cy="701225"/>
          </a:xfrm>
          <a:prstGeom prst="rect">
            <a:avLst/>
          </a:prstGeom>
        </p:spPr>
      </p:pic>
    </p:spTree>
    <p:extLst>
      <p:ext uri="{BB962C8B-B14F-4D97-AF65-F5344CB8AC3E}">
        <p14:creationId xmlns:p14="http://schemas.microsoft.com/office/powerpoint/2010/main" val="521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Experiments</a:t>
            </a:r>
            <a:br>
              <a:rPr lang="en-US" dirty="0" smtClean="0"/>
            </a:br>
            <a:r>
              <a:rPr lang="en-US" sz="3600" dirty="0" smtClean="0">
                <a:solidFill>
                  <a:schemeClr val="accent1"/>
                </a:solidFill>
              </a:rPr>
              <a:t>Action classification in videos</a:t>
            </a:r>
            <a:endParaRPr lang="en-US" sz="3600" dirty="0">
              <a:solidFill>
                <a:schemeClr val="accent1"/>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48</a:t>
            </a:fld>
            <a:endParaRPr lang="fr-BE"/>
          </a:p>
        </p:txBody>
      </p:sp>
      <p:sp>
        <p:nvSpPr>
          <p:cNvPr id="7" name="ZoneTexte 6"/>
          <p:cNvSpPr txBox="1"/>
          <p:nvPr/>
        </p:nvSpPr>
        <p:spPr>
          <a:xfrm>
            <a:off x="1165139" y="5057426"/>
            <a:ext cx="1533483" cy="400110"/>
          </a:xfrm>
          <a:prstGeom prst="rect">
            <a:avLst/>
          </a:prstGeom>
          <a:noFill/>
        </p:spPr>
        <p:txBody>
          <a:bodyPr wrap="square" rtlCol="0">
            <a:spAutoFit/>
          </a:bodyPr>
          <a:lstStyle/>
          <a:p>
            <a:pPr algn="ctr"/>
            <a:r>
              <a:rPr lang="fr-FR" sz="2000" dirty="0" smtClean="0"/>
              <a:t>KTH</a:t>
            </a:r>
            <a:endParaRPr lang="fr-FR" sz="2000" dirty="0"/>
          </a:p>
        </p:txBody>
      </p:sp>
      <p:sp>
        <p:nvSpPr>
          <p:cNvPr id="11" name="ZoneTexte 10"/>
          <p:cNvSpPr txBox="1"/>
          <p:nvPr/>
        </p:nvSpPr>
        <p:spPr>
          <a:xfrm>
            <a:off x="3691794" y="5057426"/>
            <a:ext cx="1655047" cy="400110"/>
          </a:xfrm>
          <a:prstGeom prst="rect">
            <a:avLst/>
          </a:prstGeom>
          <a:noFill/>
        </p:spPr>
        <p:txBody>
          <a:bodyPr wrap="square" rtlCol="0">
            <a:spAutoFit/>
          </a:bodyPr>
          <a:lstStyle/>
          <a:p>
            <a:pPr algn="ctr"/>
            <a:r>
              <a:rPr lang="fr-FR" sz="2000" dirty="0" smtClean="0"/>
              <a:t>UCF Sports</a:t>
            </a:r>
            <a:endParaRPr lang="fr-FR" sz="2000" dirty="0"/>
          </a:p>
        </p:txBody>
      </p:sp>
      <p:sp>
        <p:nvSpPr>
          <p:cNvPr id="12" name="ZoneTexte 11"/>
          <p:cNvSpPr txBox="1"/>
          <p:nvPr/>
        </p:nvSpPr>
        <p:spPr>
          <a:xfrm>
            <a:off x="6429106" y="5057426"/>
            <a:ext cx="1533483" cy="400110"/>
          </a:xfrm>
          <a:prstGeom prst="rect">
            <a:avLst/>
          </a:prstGeom>
          <a:noFill/>
        </p:spPr>
        <p:txBody>
          <a:bodyPr wrap="square" rtlCol="0">
            <a:spAutoFit/>
          </a:bodyPr>
          <a:lstStyle/>
          <a:p>
            <a:pPr algn="ctr"/>
            <a:r>
              <a:rPr lang="fr-FR" sz="2000" dirty="0" err="1" smtClean="0"/>
              <a:t>Youtube</a:t>
            </a:r>
            <a:endParaRPr lang="fr-FR" dirty="0"/>
          </a:p>
        </p:txBody>
      </p:sp>
      <p:pic>
        <p:nvPicPr>
          <p:cNvPr id="3074" name="Picture 2"/>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6833" y="2497446"/>
            <a:ext cx="2524008" cy="23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23063" y="2036972"/>
            <a:ext cx="2630608" cy="277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graysc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12160" y="2765431"/>
            <a:ext cx="2720014" cy="205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e 7"/>
          <p:cNvGrpSpPr/>
          <p:nvPr/>
        </p:nvGrpSpPr>
        <p:grpSpPr>
          <a:xfrm>
            <a:off x="510540" y="4559087"/>
            <a:ext cx="8199121" cy="237270"/>
            <a:chOff x="510540" y="4559087"/>
            <a:chExt cx="8199121" cy="237270"/>
          </a:xfrm>
        </p:grpSpPr>
        <p:sp>
          <p:nvSpPr>
            <p:cNvPr id="14" name="Rectangle 13"/>
            <p:cNvSpPr/>
            <p:nvPr/>
          </p:nvSpPr>
          <p:spPr>
            <a:xfrm flipV="1">
              <a:off x="510540" y="4559087"/>
              <a:ext cx="2477284" cy="23727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V="1">
              <a:off x="3223259" y="4559087"/>
              <a:ext cx="2606041" cy="23727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6035041" y="4564513"/>
              <a:ext cx="2674620" cy="226418"/>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e 8"/>
          <p:cNvGrpSpPr/>
          <p:nvPr/>
        </p:nvGrpSpPr>
        <p:grpSpPr>
          <a:xfrm>
            <a:off x="515882" y="3884373"/>
            <a:ext cx="8193779" cy="668860"/>
            <a:chOff x="515882" y="3884373"/>
            <a:chExt cx="8193779" cy="668860"/>
          </a:xfrm>
        </p:grpSpPr>
        <p:sp>
          <p:nvSpPr>
            <p:cNvPr id="17" name="Rectangle 16"/>
            <p:cNvSpPr/>
            <p:nvPr/>
          </p:nvSpPr>
          <p:spPr>
            <a:xfrm>
              <a:off x="515882" y="3890227"/>
              <a:ext cx="2471941" cy="648072"/>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23259" y="3884373"/>
              <a:ext cx="2612391" cy="648072"/>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41449" y="3905161"/>
              <a:ext cx="2668212" cy="648072"/>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e 9"/>
          <p:cNvGrpSpPr/>
          <p:nvPr/>
        </p:nvGrpSpPr>
        <p:grpSpPr>
          <a:xfrm>
            <a:off x="515686" y="2052603"/>
            <a:ext cx="8193975" cy="1853321"/>
            <a:chOff x="515686" y="2052603"/>
            <a:chExt cx="8193975" cy="1853321"/>
          </a:xfrm>
        </p:grpSpPr>
        <p:sp>
          <p:nvSpPr>
            <p:cNvPr id="21" name="Rectangle 20"/>
            <p:cNvSpPr/>
            <p:nvPr/>
          </p:nvSpPr>
          <p:spPr>
            <a:xfrm>
              <a:off x="515686" y="2519677"/>
              <a:ext cx="2472138" cy="1364696"/>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23258" y="2052603"/>
              <a:ext cx="2612391" cy="1831770"/>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35041" y="2788919"/>
              <a:ext cx="2674620" cy="1117005"/>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51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a:bodyPr>
          <a:lstStyle/>
          <a:p>
            <a:r>
              <a:rPr lang="en-US" sz="4000" dirty="0" smtClean="0"/>
              <a:t>Conclusion</a:t>
            </a:r>
            <a:endParaRPr lang="en-US" sz="3200" dirty="0">
              <a:solidFill>
                <a:schemeClr val="accent1"/>
              </a:solidFill>
            </a:endParaRPr>
          </a:p>
        </p:txBody>
      </p:sp>
      <p:sp>
        <p:nvSpPr>
          <p:cNvPr id="3" name="Espace réservé du contenu 2"/>
          <p:cNvSpPr>
            <a:spLocks noGrp="1"/>
          </p:cNvSpPr>
          <p:nvPr>
            <p:ph idx="1"/>
          </p:nvPr>
        </p:nvSpPr>
        <p:spPr>
          <a:xfrm>
            <a:off x="323528" y="1340768"/>
            <a:ext cx="8712968" cy="4824536"/>
          </a:xfrm>
        </p:spPr>
        <p:txBody>
          <a:bodyPr>
            <a:normAutofit/>
          </a:bodyPr>
          <a:lstStyle/>
          <a:p>
            <a:endParaRPr lang="en-US" sz="2800" b="1" dirty="0" smtClean="0"/>
          </a:p>
          <a:p>
            <a:r>
              <a:rPr lang="en-US" sz="3000" dirty="0" smtClean="0"/>
              <a:t> </a:t>
            </a:r>
            <a:r>
              <a:rPr lang="en-US" sz="3000" b="1" dirty="0" smtClean="0">
                <a:solidFill>
                  <a:schemeClr val="accent1"/>
                </a:solidFill>
              </a:rPr>
              <a:t>Auto-correlation</a:t>
            </a:r>
            <a:r>
              <a:rPr lang="en-US" sz="3000" dirty="0" smtClean="0"/>
              <a:t> models </a:t>
            </a:r>
            <a:r>
              <a:rPr lang="en-US" sz="3000" b="1" dirty="0" smtClean="0">
                <a:solidFill>
                  <a:schemeClr val="accent1"/>
                </a:solidFill>
              </a:rPr>
              <a:t>temporal dependencies</a:t>
            </a:r>
          </a:p>
          <a:p>
            <a:r>
              <a:rPr lang="en-US" sz="3000" dirty="0" smtClean="0"/>
              <a:t> Extracts information from </a:t>
            </a:r>
            <a:r>
              <a:rPr lang="en-US" sz="3000" b="1" dirty="0" smtClean="0">
                <a:solidFill>
                  <a:schemeClr val="accent1"/>
                </a:solidFill>
              </a:rPr>
              <a:t>temporal self-similarities</a:t>
            </a:r>
          </a:p>
          <a:p>
            <a:r>
              <a:rPr lang="en-US" sz="3000" dirty="0" smtClean="0"/>
              <a:t> </a:t>
            </a:r>
            <a:r>
              <a:rPr lang="en-US" sz="3000" b="1" dirty="0" smtClean="0">
                <a:solidFill>
                  <a:schemeClr val="accent1"/>
                </a:solidFill>
              </a:rPr>
              <a:t>Dynamics</a:t>
            </a:r>
            <a:r>
              <a:rPr lang="en-US" sz="3000" dirty="0" smtClean="0"/>
              <a:t> are </a:t>
            </a:r>
            <a:r>
              <a:rPr lang="en-US" sz="3000" b="1" dirty="0" smtClean="0">
                <a:solidFill>
                  <a:schemeClr val="accent1"/>
                </a:solidFill>
              </a:rPr>
              <a:t>complementary</a:t>
            </a:r>
            <a:r>
              <a:rPr lang="en-US" sz="3000" dirty="0" smtClean="0">
                <a:solidFill>
                  <a:schemeClr val="accent1"/>
                </a:solidFill>
              </a:rPr>
              <a:t> </a:t>
            </a:r>
            <a:r>
              <a:rPr lang="en-US" sz="3000" dirty="0" smtClean="0"/>
              <a:t>to average statistics</a:t>
            </a:r>
          </a:p>
          <a:p>
            <a:endParaRPr lang="en-US" sz="2800" dirty="0"/>
          </a:p>
          <a:p>
            <a:pPr marL="0" lvl="0" indent="0" algn="ctr">
              <a:buNone/>
            </a:pPr>
            <a:r>
              <a:rPr lang="en-US" sz="2000" i="1" dirty="0">
                <a:solidFill>
                  <a:prstClr val="black">
                    <a:tint val="75000"/>
                  </a:prstClr>
                </a:solidFill>
              </a:rPr>
              <a:t>A Time Series Kernel for Action Recognition</a:t>
            </a:r>
            <a:r>
              <a:rPr lang="fr-FR" sz="2000" dirty="0">
                <a:solidFill>
                  <a:prstClr val="black">
                    <a:tint val="75000"/>
                  </a:prstClr>
                </a:solidFill>
              </a:rPr>
              <a:t>,</a:t>
            </a:r>
            <a:br>
              <a:rPr lang="fr-FR" sz="2000" dirty="0">
                <a:solidFill>
                  <a:prstClr val="black">
                    <a:tint val="75000"/>
                  </a:prstClr>
                </a:solidFill>
              </a:rPr>
            </a:br>
            <a:r>
              <a:rPr lang="fr-FR" sz="2000" dirty="0">
                <a:solidFill>
                  <a:prstClr val="black">
                    <a:tint val="75000"/>
                  </a:prstClr>
                </a:solidFill>
              </a:rPr>
              <a:t>Adrien </a:t>
            </a:r>
            <a:r>
              <a:rPr lang="fr-FR" sz="2000" dirty="0" err="1">
                <a:solidFill>
                  <a:prstClr val="black">
                    <a:tint val="75000"/>
                  </a:prstClr>
                </a:solidFill>
              </a:rPr>
              <a:t>Gaidon</a:t>
            </a:r>
            <a:r>
              <a:rPr lang="fr-FR" sz="2000" dirty="0">
                <a:solidFill>
                  <a:prstClr val="black">
                    <a:tint val="75000"/>
                  </a:prstClr>
                </a:solidFill>
              </a:rPr>
              <a:t>, </a:t>
            </a:r>
            <a:r>
              <a:rPr lang="fr-FR" sz="2000" dirty="0" err="1">
                <a:solidFill>
                  <a:prstClr val="black">
                    <a:tint val="75000"/>
                  </a:prstClr>
                </a:solidFill>
              </a:rPr>
              <a:t>Zaid</a:t>
            </a:r>
            <a:r>
              <a:rPr lang="fr-FR" sz="2000" dirty="0">
                <a:solidFill>
                  <a:prstClr val="black">
                    <a:tint val="75000"/>
                  </a:prstClr>
                </a:solidFill>
              </a:rPr>
              <a:t> </a:t>
            </a:r>
            <a:r>
              <a:rPr lang="fr-FR" sz="2000" dirty="0" err="1">
                <a:solidFill>
                  <a:prstClr val="black">
                    <a:tint val="75000"/>
                  </a:prstClr>
                </a:solidFill>
              </a:rPr>
              <a:t>Harchaoui</a:t>
            </a:r>
            <a:r>
              <a:rPr lang="fr-FR" sz="2000" dirty="0">
                <a:solidFill>
                  <a:prstClr val="black">
                    <a:tint val="75000"/>
                  </a:prstClr>
                </a:solidFill>
              </a:rPr>
              <a:t>, </a:t>
            </a:r>
            <a:r>
              <a:rPr lang="fr-FR" sz="2000" dirty="0" err="1">
                <a:solidFill>
                  <a:prstClr val="black">
                    <a:tint val="75000"/>
                  </a:prstClr>
                </a:solidFill>
              </a:rPr>
              <a:t>Cordelia</a:t>
            </a:r>
            <a:r>
              <a:rPr lang="fr-FR" sz="2000" dirty="0">
                <a:solidFill>
                  <a:prstClr val="black">
                    <a:tint val="75000"/>
                  </a:prstClr>
                </a:solidFill>
              </a:rPr>
              <a:t> Schmid</a:t>
            </a:r>
          </a:p>
          <a:p>
            <a:pPr marL="0" lvl="0" indent="0" algn="ctr">
              <a:buNone/>
            </a:pPr>
            <a:r>
              <a:rPr lang="fr-FR" sz="2000" dirty="0">
                <a:solidFill>
                  <a:prstClr val="black">
                    <a:tint val="75000"/>
                  </a:prstClr>
                </a:solidFill>
              </a:rPr>
              <a:t>BMVC </a:t>
            </a:r>
            <a:r>
              <a:rPr lang="fr-FR" sz="2000" dirty="0" smtClean="0">
                <a:solidFill>
                  <a:prstClr val="black">
                    <a:tint val="75000"/>
                  </a:prstClr>
                </a:solidFill>
              </a:rPr>
              <a:t>2011</a:t>
            </a:r>
            <a:endParaRPr lang="fr-FR" sz="2000"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49</a:t>
            </a:fld>
            <a:endParaRPr lang="fr-BE"/>
          </a:p>
        </p:txBody>
      </p:sp>
    </p:spTree>
    <p:extLst>
      <p:ext uri="{BB962C8B-B14F-4D97-AF65-F5344CB8AC3E}">
        <p14:creationId xmlns:p14="http://schemas.microsoft.com/office/powerpoint/2010/main" val="21008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smtClean="0"/>
                <a:t>Size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spTree>
    <p:extLst>
      <p:ext uri="{BB962C8B-B14F-4D97-AF65-F5344CB8AC3E}">
        <p14:creationId xmlns:p14="http://schemas.microsoft.com/office/powerpoint/2010/main" val="24993733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Outline</a:t>
            </a:r>
            <a:br>
              <a:rPr lang="en-US" dirty="0" smtClean="0"/>
            </a:br>
            <a:endParaRPr lang="en-US" dirty="0">
              <a:solidFill>
                <a:schemeClr val="accent1"/>
              </a:solidFill>
            </a:endParaRPr>
          </a:p>
        </p:txBody>
      </p:sp>
      <p:sp>
        <p:nvSpPr>
          <p:cNvPr id="3" name="Espace réservé du contenu 2"/>
          <p:cNvSpPr>
            <a:spLocks noGrp="1"/>
          </p:cNvSpPr>
          <p:nvPr>
            <p:ph idx="1"/>
          </p:nvPr>
        </p:nvSpPr>
        <p:spPr>
          <a:xfrm>
            <a:off x="827584" y="1916832"/>
            <a:ext cx="7992888" cy="4471430"/>
          </a:xfrm>
        </p:spPr>
        <p:txBody>
          <a:bodyPr>
            <a:normAutofit/>
          </a:bodyPr>
          <a:lstStyle/>
          <a:p>
            <a:r>
              <a:rPr lang="en-US" sz="2800" dirty="0" smtClean="0">
                <a:solidFill>
                  <a:schemeClr val="bg1">
                    <a:lumMod val="75000"/>
                  </a:schemeClr>
                </a:solidFill>
              </a:rPr>
              <a:t>Learning temporal structure for action localization</a:t>
            </a:r>
          </a:p>
          <a:p>
            <a:r>
              <a:rPr lang="en-US" sz="2800" dirty="0" smtClean="0">
                <a:solidFill>
                  <a:schemeClr val="bg1">
                    <a:lumMod val="75000"/>
                  </a:schemeClr>
                </a:solidFill>
              </a:rPr>
              <a:t>Comparing the temporal dynamics of actions</a:t>
            </a:r>
          </a:p>
          <a:p>
            <a:r>
              <a:rPr lang="en-US" sz="2800" b="1" dirty="0"/>
              <a:t>Hierarchical motion decomposition of </a:t>
            </a:r>
            <a:r>
              <a:rPr lang="en-US" sz="2800" b="1" dirty="0" smtClean="0"/>
              <a:t>activities</a:t>
            </a:r>
          </a:p>
          <a:p>
            <a:r>
              <a:rPr lang="en-US" sz="2800" dirty="0">
                <a:solidFill>
                  <a:schemeClr val="bg1">
                    <a:lumMod val="75000"/>
                  </a:schemeClr>
                </a:solidFill>
              </a:rPr>
              <a:t>Summary &amp; Future </a:t>
            </a:r>
            <a:r>
              <a:rPr lang="en-US" sz="2800" dirty="0" smtClean="0">
                <a:solidFill>
                  <a:schemeClr val="bg1">
                    <a:lumMod val="75000"/>
                  </a:schemeClr>
                </a:solidFill>
              </a:rPr>
              <a:t>work</a:t>
            </a:r>
            <a:endParaRPr lang="en-US" sz="2800" dirty="0">
              <a:solidFill>
                <a:schemeClr val="bg1">
                  <a:lumMod val="75000"/>
                </a:scheme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50</a:t>
            </a:fld>
            <a:endParaRPr lang="fr-BE"/>
          </a:p>
        </p:txBody>
      </p:sp>
    </p:spTree>
    <p:extLst>
      <p:ext uri="{BB962C8B-B14F-4D97-AF65-F5344CB8AC3E}">
        <p14:creationId xmlns:p14="http://schemas.microsoft.com/office/powerpoint/2010/main" val="13052193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Recognizing complex activities</a:t>
            </a:r>
            <a:r>
              <a:rPr lang="en-US" dirty="0"/>
              <a:t/>
            </a:r>
            <a:br>
              <a:rPr lang="en-US" dirty="0"/>
            </a:br>
            <a:r>
              <a:rPr lang="en-US" sz="3600" dirty="0" smtClean="0">
                <a:solidFill>
                  <a:schemeClr val="accent1"/>
                </a:solidFill>
              </a:rPr>
              <a:t>Problem</a:t>
            </a:r>
            <a:endParaRPr lang="en-US" dirty="0">
              <a:solidFill>
                <a:schemeClr val="accent1"/>
              </a:solidFill>
            </a:endParaRPr>
          </a:p>
        </p:txBody>
      </p:sp>
      <p:sp>
        <p:nvSpPr>
          <p:cNvPr id="3" name="Espace réservé du contenu 2"/>
          <p:cNvSpPr>
            <a:spLocks noGrp="1"/>
          </p:cNvSpPr>
          <p:nvPr>
            <p:ph idx="1"/>
          </p:nvPr>
        </p:nvSpPr>
        <p:spPr>
          <a:xfrm>
            <a:off x="457200" y="1412776"/>
            <a:ext cx="8229600" cy="4824536"/>
          </a:xfrm>
        </p:spPr>
        <p:txBody>
          <a:bodyPr>
            <a:noAutofit/>
          </a:bodyPr>
          <a:lstStyle/>
          <a:p>
            <a:pPr marL="0" indent="0" algn="ctr">
              <a:buNone/>
            </a:pPr>
            <a:r>
              <a:rPr lang="en-US" sz="2800" b="1" dirty="0">
                <a:solidFill>
                  <a:schemeClr val="accent1"/>
                </a:solidFill>
              </a:rPr>
              <a:t>Supervised </a:t>
            </a:r>
            <a:r>
              <a:rPr lang="en-US" sz="2800" b="1" dirty="0" smtClean="0">
                <a:solidFill>
                  <a:schemeClr val="accent1"/>
                </a:solidFill>
              </a:rPr>
              <a:t>activity </a:t>
            </a:r>
            <a:r>
              <a:rPr lang="en-US" sz="2800" b="1" dirty="0">
                <a:solidFill>
                  <a:schemeClr val="accent1"/>
                </a:solidFill>
              </a:rPr>
              <a:t>classification</a:t>
            </a:r>
            <a:r>
              <a:rPr lang="en-US" sz="2800" b="1" dirty="0"/>
              <a:t> </a:t>
            </a:r>
            <a:r>
              <a:rPr lang="en-US" sz="2800" dirty="0"/>
              <a:t>in videos</a:t>
            </a:r>
          </a:p>
          <a:p>
            <a:r>
              <a:rPr lang="en-US" sz="2400" b="1" dirty="0"/>
              <a:t>Activity</a:t>
            </a:r>
            <a:r>
              <a:rPr lang="en-US" sz="2400" dirty="0"/>
              <a:t>: complex actions characterized by </a:t>
            </a:r>
            <a:r>
              <a:rPr lang="en-US" sz="2400" b="1" dirty="0" err="1">
                <a:solidFill>
                  <a:schemeClr val="accent1"/>
                </a:solidFill>
              </a:rPr>
              <a:t>spatio</a:t>
            </a:r>
            <a:r>
              <a:rPr lang="en-US" sz="2400" b="1" dirty="0">
                <a:solidFill>
                  <a:schemeClr val="accent1"/>
                </a:solidFill>
              </a:rPr>
              <a:t>-temporal </a:t>
            </a:r>
            <a:r>
              <a:rPr lang="en-US" sz="2400" b="1" dirty="0" smtClean="0">
                <a:solidFill>
                  <a:schemeClr val="accent1"/>
                </a:solidFill>
              </a:rPr>
              <a:t>relations</a:t>
            </a:r>
            <a:r>
              <a:rPr lang="en-US" sz="2400" dirty="0" smtClean="0"/>
              <a:t> between </a:t>
            </a:r>
            <a:r>
              <a:rPr lang="en-US" sz="2400" dirty="0"/>
              <a:t>a </a:t>
            </a:r>
            <a:r>
              <a:rPr lang="en-US" sz="2400" b="1" dirty="0">
                <a:solidFill>
                  <a:schemeClr val="accent1"/>
                </a:solidFill>
              </a:rPr>
              <a:t>variable number of </a:t>
            </a:r>
            <a:r>
              <a:rPr lang="en-US" sz="2400" b="1" dirty="0" smtClean="0">
                <a:solidFill>
                  <a:schemeClr val="accent1"/>
                </a:solidFill>
              </a:rPr>
              <a:t>parts</a:t>
            </a:r>
          </a:p>
          <a:p>
            <a:r>
              <a:rPr lang="en-US" sz="2400" b="1" dirty="0" smtClean="0"/>
              <a:t>Goal</a:t>
            </a:r>
            <a:r>
              <a:rPr lang="en-US" sz="2400" dirty="0"/>
              <a:t>: </a:t>
            </a:r>
            <a:r>
              <a:rPr lang="en-US" sz="2400" b="1" dirty="0">
                <a:solidFill>
                  <a:schemeClr val="accent1"/>
                </a:solidFill>
              </a:rPr>
              <a:t>automatically identify motion components</a:t>
            </a:r>
            <a:r>
              <a:rPr lang="en-US" sz="2400" dirty="0"/>
              <a:t> and </a:t>
            </a:r>
            <a:r>
              <a:rPr lang="en-US" sz="2400" dirty="0" smtClean="0"/>
              <a:t>exploit both </a:t>
            </a:r>
            <a:r>
              <a:rPr lang="en-US" sz="2400" dirty="0"/>
              <a:t>their </a:t>
            </a:r>
            <a:r>
              <a:rPr lang="en-US" sz="2400" b="1" dirty="0">
                <a:solidFill>
                  <a:schemeClr val="accent1"/>
                </a:solidFill>
              </a:rPr>
              <a:t>contents</a:t>
            </a:r>
            <a:r>
              <a:rPr lang="en-US" sz="2400" dirty="0">
                <a:solidFill>
                  <a:schemeClr val="accent1"/>
                </a:solidFill>
              </a:rPr>
              <a:t> </a:t>
            </a:r>
            <a:r>
              <a:rPr lang="en-US" sz="2400" dirty="0"/>
              <a:t>and their </a:t>
            </a:r>
            <a:r>
              <a:rPr lang="en-US" sz="2400" b="1" dirty="0">
                <a:solidFill>
                  <a:schemeClr val="accent1"/>
                </a:solidFill>
              </a:rPr>
              <a:t>relations</a:t>
            </a:r>
            <a:r>
              <a:rPr lang="en-US" sz="2400" dirty="0">
                <a:solidFill>
                  <a:schemeClr val="accent1"/>
                </a:solidFill>
              </a:rPr>
              <a:t> </a:t>
            </a:r>
            <a:r>
              <a:rPr lang="en-US" sz="2400" dirty="0"/>
              <a:t>to improve </a:t>
            </a:r>
            <a:r>
              <a:rPr lang="en-US" sz="2400" dirty="0" smtClean="0"/>
              <a:t>recognition</a:t>
            </a:r>
            <a:endParaRPr lang="en-US" sz="2400" dirty="0"/>
          </a:p>
          <a:p>
            <a:endParaRPr lang="en-US" sz="2400" dirty="0">
              <a:solidFill>
                <a:srgbClr val="0070C0"/>
              </a:solidFill>
            </a:endParaRPr>
          </a:p>
          <a:p>
            <a:endParaRPr lang="en-US" sz="2800" dirty="0"/>
          </a:p>
          <a:p>
            <a:endParaRPr lang="en-US" sz="2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645024"/>
            <a:ext cx="5723930" cy="264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51</a:t>
            </a:fld>
            <a:endParaRPr lang="fr-BE"/>
          </a:p>
        </p:txBody>
      </p:sp>
    </p:spTree>
    <p:extLst>
      <p:ext uri="{BB962C8B-B14F-4D97-AF65-F5344CB8AC3E}">
        <p14:creationId xmlns:p14="http://schemas.microsoft.com/office/powerpoint/2010/main" val="19019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Recognizing complex activities</a:t>
            </a:r>
            <a:r>
              <a:rPr lang="en-US" dirty="0"/>
              <a:t/>
            </a:r>
            <a:br>
              <a:rPr lang="en-US" dirty="0"/>
            </a:br>
            <a:r>
              <a:rPr lang="en-US" sz="3600" dirty="0" smtClean="0">
                <a:solidFill>
                  <a:schemeClr val="accent1"/>
                </a:solidFill>
              </a:rPr>
              <a:t>Proposed approach</a:t>
            </a:r>
            <a:endParaRPr lang="en-US" dirty="0">
              <a:solidFill>
                <a:schemeClr val="accent1"/>
              </a:solidFill>
            </a:endParaRPr>
          </a:p>
        </p:txBody>
      </p:sp>
      <p:sp>
        <p:nvSpPr>
          <p:cNvPr id="3" name="Espace réservé du contenu 2"/>
          <p:cNvSpPr>
            <a:spLocks noGrp="1"/>
          </p:cNvSpPr>
          <p:nvPr>
            <p:ph idx="1"/>
          </p:nvPr>
        </p:nvSpPr>
        <p:spPr>
          <a:xfrm>
            <a:off x="457200" y="1844824"/>
            <a:ext cx="8229600" cy="4248472"/>
          </a:xfrm>
        </p:spPr>
        <p:txBody>
          <a:bodyPr>
            <a:normAutofit/>
          </a:bodyPr>
          <a:lstStyle/>
          <a:p>
            <a:pPr marL="514350" indent="-514350">
              <a:buFont typeface="+mj-lt"/>
              <a:buAutoNum type="arabicPeriod"/>
            </a:pPr>
            <a:r>
              <a:rPr lang="en-US" sz="2800" dirty="0" smtClean="0"/>
              <a:t> Describe </a:t>
            </a:r>
            <a:r>
              <a:rPr lang="en-US" sz="2800" dirty="0"/>
              <a:t>motion </a:t>
            </a:r>
            <a:r>
              <a:rPr lang="en-US" sz="2800" dirty="0" smtClean="0"/>
              <a:t>content using </a:t>
            </a:r>
            <a:r>
              <a:rPr lang="en-US" sz="2800" b="1" dirty="0">
                <a:solidFill>
                  <a:schemeClr val="accent1"/>
                </a:solidFill>
              </a:rPr>
              <a:t>dense </a:t>
            </a:r>
            <a:r>
              <a:rPr lang="en-US" sz="2800" b="1" dirty="0" err="1" smtClean="0">
                <a:solidFill>
                  <a:schemeClr val="accent1"/>
                </a:solidFill>
              </a:rPr>
              <a:t>tracklets</a:t>
            </a:r>
            <a:r>
              <a:rPr lang="en-US" sz="2800" dirty="0" smtClean="0"/>
              <a:t>: </a:t>
            </a:r>
            <a:r>
              <a:rPr lang="en-US" sz="2800" dirty="0"/>
              <a:t/>
            </a:r>
            <a:br>
              <a:rPr lang="en-US" sz="2800" dirty="0"/>
            </a:br>
            <a:r>
              <a:rPr lang="en-US" sz="2800" dirty="0" smtClean="0"/>
              <a:t> fixed </a:t>
            </a:r>
            <a:r>
              <a:rPr lang="en-US" sz="2800" dirty="0"/>
              <a:t>short duration point trajectories </a:t>
            </a:r>
            <a:r>
              <a:rPr lang="en-US" sz="2000" dirty="0">
                <a:solidFill>
                  <a:schemeClr val="bg1">
                    <a:lumMod val="50000"/>
                  </a:schemeClr>
                </a:solidFill>
              </a:rPr>
              <a:t>[</a:t>
            </a:r>
            <a:r>
              <a:rPr lang="en-US" sz="2000" dirty="0" smtClean="0">
                <a:solidFill>
                  <a:schemeClr val="bg1">
                    <a:lumMod val="50000"/>
                  </a:schemeClr>
                </a:solidFill>
              </a:rPr>
              <a:t>Wang CVPR'11]</a:t>
            </a:r>
            <a:endParaRPr lang="en-US" sz="2800" dirty="0" smtClean="0"/>
          </a:p>
          <a:p>
            <a:pPr marL="514350" indent="-514350">
              <a:buFont typeface="+mj-lt"/>
              <a:buAutoNum type="arabicPeriod"/>
            </a:pPr>
            <a:endParaRPr lang="en-US" sz="2800" b="1" dirty="0" smtClean="0">
              <a:solidFill>
                <a:srgbClr val="0070C0"/>
              </a:solidFill>
            </a:endParaRPr>
          </a:p>
          <a:p>
            <a:pPr marL="514350" indent="-514350">
              <a:buFont typeface="+mj-lt"/>
              <a:buAutoNum type="arabicPeriod"/>
            </a:pPr>
            <a:r>
              <a:rPr lang="en-US" sz="2800" dirty="0" smtClean="0"/>
              <a:t> </a:t>
            </a:r>
            <a:r>
              <a:rPr lang="en-US" sz="2800" b="1" dirty="0" smtClean="0">
                <a:solidFill>
                  <a:schemeClr val="accent1"/>
                </a:solidFill>
              </a:rPr>
              <a:t>Hierarchically </a:t>
            </a:r>
            <a:r>
              <a:rPr lang="en-US" sz="2800" b="1" dirty="0">
                <a:solidFill>
                  <a:schemeClr val="accent1"/>
                </a:solidFill>
              </a:rPr>
              <a:t>decompose</a:t>
            </a:r>
            <a:r>
              <a:rPr lang="en-US" sz="2800" dirty="0"/>
              <a:t> the set of </a:t>
            </a:r>
            <a:r>
              <a:rPr lang="en-US" sz="2800" dirty="0" err="1" smtClean="0"/>
              <a:t>tracklets</a:t>
            </a:r>
            <a:r>
              <a:rPr lang="en-US" sz="2800" dirty="0" smtClean="0"/>
              <a:t> of </a:t>
            </a:r>
            <a:r>
              <a:rPr lang="en-US" sz="2800" dirty="0"/>
              <a:t>a </a:t>
            </a:r>
            <a:br>
              <a:rPr lang="en-US" sz="2800" dirty="0"/>
            </a:br>
            <a:r>
              <a:rPr lang="en-US" sz="2800" dirty="0" smtClean="0"/>
              <a:t> video </a:t>
            </a:r>
            <a:r>
              <a:rPr lang="en-US" sz="2800" dirty="0"/>
              <a:t>using </a:t>
            </a:r>
            <a:r>
              <a:rPr lang="en-US" sz="2800" b="1" dirty="0">
                <a:solidFill>
                  <a:schemeClr val="accent1"/>
                </a:solidFill>
              </a:rPr>
              <a:t>divisive spectral </a:t>
            </a:r>
            <a:r>
              <a:rPr lang="en-US" sz="2800" b="1" dirty="0" smtClean="0">
                <a:solidFill>
                  <a:schemeClr val="accent1"/>
                </a:solidFill>
              </a:rPr>
              <a:t>clustering</a:t>
            </a:r>
          </a:p>
          <a:p>
            <a:pPr marL="514350" indent="-514350">
              <a:buFont typeface="+mj-lt"/>
              <a:buAutoNum type="arabicPeriod"/>
            </a:pPr>
            <a:endParaRPr lang="en-US" sz="2800" dirty="0" smtClean="0"/>
          </a:p>
          <a:p>
            <a:pPr marL="514350" indent="-514350">
              <a:buFont typeface="+mj-lt"/>
              <a:buAutoNum type="arabicPeriod"/>
            </a:pPr>
            <a:r>
              <a:rPr lang="en-US" sz="2800" dirty="0" smtClean="0"/>
              <a:t> SVM on </a:t>
            </a:r>
            <a:r>
              <a:rPr lang="en-US" sz="2800" b="1" dirty="0">
                <a:solidFill>
                  <a:schemeClr val="accent1"/>
                </a:solidFill>
              </a:rPr>
              <a:t>tree-structured activity </a:t>
            </a:r>
            <a:r>
              <a:rPr lang="en-US" sz="2800" b="1" dirty="0" smtClean="0">
                <a:solidFill>
                  <a:schemeClr val="accent1"/>
                </a:solidFill>
              </a:rPr>
              <a:t>models</a:t>
            </a:r>
            <a:r>
              <a:rPr lang="en-US" sz="2800" dirty="0" smtClean="0"/>
              <a:t> using a </a:t>
            </a:r>
            <a:br>
              <a:rPr lang="en-US" sz="2800" dirty="0" smtClean="0"/>
            </a:br>
            <a:r>
              <a:rPr lang="en-US" sz="2800" dirty="0" smtClean="0"/>
              <a:t> </a:t>
            </a:r>
            <a:r>
              <a:rPr lang="en-US" sz="2800" b="1" dirty="0" smtClean="0">
                <a:solidFill>
                  <a:schemeClr val="accent1"/>
                </a:solidFill>
              </a:rPr>
              <a:t>hierarchical </a:t>
            </a:r>
            <a:r>
              <a:rPr lang="en-US" sz="2800" b="1" dirty="0">
                <a:solidFill>
                  <a:schemeClr val="accent1"/>
                </a:solidFill>
              </a:rPr>
              <a:t>kernel</a:t>
            </a:r>
            <a:r>
              <a:rPr lang="en-US" sz="2800" dirty="0"/>
              <a:t> on nested histograms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52</a:t>
            </a:fld>
            <a:endParaRPr lang="fr-BE"/>
          </a:p>
        </p:txBody>
      </p:sp>
    </p:spTree>
    <p:extLst>
      <p:ext uri="{BB962C8B-B14F-4D97-AF65-F5344CB8AC3E}">
        <p14:creationId xmlns:p14="http://schemas.microsoft.com/office/powerpoint/2010/main" val="40762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Recognizing complex activities</a:t>
            </a:r>
            <a:r>
              <a:rPr lang="en-US" dirty="0"/>
              <a:t/>
            </a:r>
            <a:br>
              <a:rPr lang="en-US" dirty="0"/>
            </a:br>
            <a:r>
              <a:rPr lang="en-US" sz="3600" dirty="0" smtClean="0">
                <a:solidFill>
                  <a:schemeClr val="accent1"/>
                </a:solidFill>
              </a:rPr>
              <a:t>Related Work</a:t>
            </a:r>
            <a:endParaRPr lang="en-US" dirty="0">
              <a:solidFill>
                <a:schemeClr val="accent1"/>
              </a:solidFill>
            </a:endParaRPr>
          </a:p>
        </p:txBody>
      </p:sp>
      <p:sp>
        <p:nvSpPr>
          <p:cNvPr id="3" name="Espace réservé du contenu 2"/>
          <p:cNvSpPr>
            <a:spLocks noGrp="1"/>
          </p:cNvSpPr>
          <p:nvPr>
            <p:ph idx="1"/>
          </p:nvPr>
        </p:nvSpPr>
        <p:spPr>
          <a:xfrm>
            <a:off x="457200" y="1412776"/>
            <a:ext cx="8229600" cy="4752528"/>
          </a:xfrm>
        </p:spPr>
        <p:txBody>
          <a:bodyPr>
            <a:noAutofit/>
          </a:bodyPr>
          <a:lstStyle/>
          <a:p>
            <a:pPr lvl="0"/>
            <a:r>
              <a:rPr lang="en-US" sz="2800" dirty="0" smtClean="0">
                <a:solidFill>
                  <a:prstClr val="black"/>
                </a:solidFill>
              </a:rPr>
              <a:t>Trajectories</a:t>
            </a:r>
          </a:p>
          <a:p>
            <a:pPr lvl="1"/>
            <a:r>
              <a:rPr lang="en-US" sz="2000" dirty="0" smtClean="0">
                <a:solidFill>
                  <a:prstClr val="black"/>
                </a:solidFill>
              </a:rPr>
              <a:t>Bag of prototypical “</a:t>
            </a:r>
            <a:r>
              <a:rPr lang="en-US" sz="2000" dirty="0" err="1" smtClean="0">
                <a:solidFill>
                  <a:prstClr val="black"/>
                </a:solidFill>
              </a:rPr>
              <a:t>trajectons</a:t>
            </a:r>
            <a:r>
              <a:rPr lang="en-US" sz="2000" dirty="0" smtClean="0">
                <a:solidFill>
                  <a:prstClr val="black"/>
                </a:solidFill>
              </a:rPr>
              <a:t>” </a:t>
            </a:r>
            <a:r>
              <a:rPr lang="en-US" sz="1800" dirty="0" smtClean="0">
                <a:solidFill>
                  <a:prstClr val="white">
                    <a:lumMod val="50000"/>
                  </a:prstClr>
                </a:solidFill>
              </a:rPr>
              <a:t>[</a:t>
            </a:r>
            <a:r>
              <a:rPr lang="en-US" sz="1800" dirty="0" err="1" smtClean="0">
                <a:solidFill>
                  <a:prstClr val="white">
                    <a:lumMod val="50000"/>
                  </a:prstClr>
                </a:solidFill>
              </a:rPr>
              <a:t>Matikainen</a:t>
            </a:r>
            <a:r>
              <a:rPr lang="en-US" sz="1800" dirty="0" smtClean="0">
                <a:solidFill>
                  <a:prstClr val="white">
                    <a:lumMod val="50000"/>
                  </a:prstClr>
                </a:solidFill>
              </a:rPr>
              <a:t> </a:t>
            </a:r>
            <a:r>
              <a:rPr lang="en-US" sz="1800" i="1" dirty="0" smtClean="0">
                <a:solidFill>
                  <a:prstClr val="white">
                    <a:lumMod val="50000"/>
                  </a:prstClr>
                </a:solidFill>
              </a:rPr>
              <a:t>et al.</a:t>
            </a:r>
            <a:r>
              <a:rPr lang="en-US" sz="1800" dirty="0" smtClean="0">
                <a:solidFill>
                  <a:prstClr val="white">
                    <a:lumMod val="50000"/>
                  </a:prstClr>
                </a:solidFill>
              </a:rPr>
              <a:t> Workshop ICCV’09]</a:t>
            </a:r>
            <a:r>
              <a:rPr lang="en-US" sz="2000" dirty="0">
                <a:solidFill>
                  <a:prstClr val="black"/>
                </a:solidFill>
              </a:rPr>
              <a:t/>
            </a:r>
            <a:br>
              <a:rPr lang="en-US" sz="2000" dirty="0">
                <a:solidFill>
                  <a:prstClr val="black"/>
                </a:solidFill>
              </a:rPr>
            </a:br>
            <a:r>
              <a:rPr lang="en-US" sz="2000" dirty="0" smtClean="0">
                <a:solidFill>
                  <a:prstClr val="black"/>
                </a:solidFill>
              </a:rPr>
              <a:t>and histogram of dense “</a:t>
            </a:r>
            <a:r>
              <a:rPr lang="en-US" sz="2000" dirty="0" err="1" smtClean="0">
                <a:solidFill>
                  <a:prstClr val="black"/>
                </a:solidFill>
              </a:rPr>
              <a:t>tracklets</a:t>
            </a:r>
            <a:r>
              <a:rPr lang="en-US" sz="2000" dirty="0" smtClean="0">
                <a:solidFill>
                  <a:prstClr val="black"/>
                </a:solidFill>
              </a:rPr>
              <a:t>” </a:t>
            </a:r>
            <a:r>
              <a:rPr lang="en-US" sz="1800" dirty="0" smtClean="0">
                <a:solidFill>
                  <a:prstClr val="white">
                    <a:lumMod val="50000"/>
                  </a:prstClr>
                </a:solidFill>
              </a:rPr>
              <a:t>[Wang </a:t>
            </a:r>
            <a:r>
              <a:rPr lang="en-US" sz="1800" i="1" dirty="0" smtClean="0">
                <a:solidFill>
                  <a:prstClr val="white">
                    <a:lumMod val="50000"/>
                  </a:prstClr>
                </a:solidFill>
              </a:rPr>
              <a:t>et </a:t>
            </a:r>
            <a:r>
              <a:rPr lang="en-US" sz="1800" i="1" dirty="0">
                <a:solidFill>
                  <a:prstClr val="white">
                    <a:lumMod val="50000"/>
                  </a:prstClr>
                </a:solidFill>
              </a:rPr>
              <a:t>al.</a:t>
            </a:r>
            <a:r>
              <a:rPr lang="en-US" sz="1800" dirty="0">
                <a:solidFill>
                  <a:prstClr val="white">
                    <a:lumMod val="50000"/>
                  </a:prstClr>
                </a:solidFill>
              </a:rPr>
              <a:t> </a:t>
            </a:r>
            <a:r>
              <a:rPr lang="en-US" sz="1800" dirty="0" smtClean="0">
                <a:solidFill>
                  <a:prstClr val="white">
                    <a:lumMod val="50000"/>
                  </a:prstClr>
                </a:solidFill>
              </a:rPr>
              <a:t>CVPR’11]</a:t>
            </a:r>
          </a:p>
          <a:p>
            <a:pPr lvl="1"/>
            <a:r>
              <a:rPr lang="en-US" sz="2000" dirty="0" smtClean="0">
                <a:solidFill>
                  <a:prstClr val="black"/>
                </a:solidFill>
              </a:rPr>
              <a:t>Pairwise relations between trajectories </a:t>
            </a:r>
            <a:r>
              <a:rPr lang="en-US" sz="1800" dirty="0">
                <a:solidFill>
                  <a:prstClr val="white">
                    <a:lumMod val="50000"/>
                  </a:prstClr>
                </a:solidFill>
              </a:rPr>
              <a:t>[</a:t>
            </a:r>
            <a:r>
              <a:rPr lang="en-US" sz="1800" dirty="0" err="1">
                <a:solidFill>
                  <a:prstClr val="white">
                    <a:lumMod val="50000"/>
                  </a:prstClr>
                </a:solidFill>
              </a:rPr>
              <a:t>Matikainen</a:t>
            </a:r>
            <a:r>
              <a:rPr lang="en-US" sz="1800" dirty="0">
                <a:solidFill>
                  <a:prstClr val="white">
                    <a:lumMod val="50000"/>
                  </a:prstClr>
                </a:solidFill>
              </a:rPr>
              <a:t> </a:t>
            </a:r>
            <a:r>
              <a:rPr lang="en-US" sz="1800" i="1" dirty="0">
                <a:solidFill>
                  <a:prstClr val="white">
                    <a:lumMod val="50000"/>
                  </a:prstClr>
                </a:solidFill>
              </a:rPr>
              <a:t>et al.</a:t>
            </a:r>
            <a:r>
              <a:rPr lang="en-US" sz="1800" dirty="0">
                <a:solidFill>
                  <a:prstClr val="white">
                    <a:lumMod val="50000"/>
                  </a:prstClr>
                </a:solidFill>
              </a:rPr>
              <a:t> </a:t>
            </a:r>
            <a:r>
              <a:rPr lang="en-US" sz="1800" dirty="0" smtClean="0">
                <a:solidFill>
                  <a:prstClr val="white">
                    <a:lumMod val="50000"/>
                  </a:prstClr>
                </a:solidFill>
              </a:rPr>
              <a:t>ECCV’10]</a:t>
            </a:r>
            <a:endParaRPr lang="en-US" sz="2000" dirty="0">
              <a:solidFill>
                <a:prstClr val="black"/>
              </a:solidFill>
            </a:endParaRPr>
          </a:p>
          <a:p>
            <a:pPr lvl="0"/>
            <a:r>
              <a:rPr lang="en-US" sz="2800" dirty="0" smtClean="0">
                <a:solidFill>
                  <a:prstClr val="black"/>
                </a:solidFill>
              </a:rPr>
              <a:t>Probabilistic graphical models</a:t>
            </a:r>
            <a:endParaRPr lang="en-US" sz="2800" dirty="0">
              <a:solidFill>
                <a:prstClr val="black"/>
              </a:solidFill>
            </a:endParaRPr>
          </a:p>
          <a:p>
            <a:pPr lvl="1"/>
            <a:r>
              <a:rPr lang="en-US" sz="2000" dirty="0" smtClean="0">
                <a:solidFill>
                  <a:prstClr val="black"/>
                </a:solidFill>
              </a:rPr>
              <a:t>Constellation of parts </a:t>
            </a:r>
            <a:r>
              <a:rPr lang="en-US" sz="1800" dirty="0" smtClean="0">
                <a:solidFill>
                  <a:prstClr val="white">
                    <a:lumMod val="50000"/>
                  </a:prstClr>
                </a:solidFill>
              </a:rPr>
              <a:t>[</a:t>
            </a:r>
            <a:r>
              <a:rPr lang="en-US" sz="1800" dirty="0" err="1" smtClean="0">
                <a:solidFill>
                  <a:prstClr val="white">
                    <a:lumMod val="50000"/>
                  </a:prstClr>
                </a:solidFill>
              </a:rPr>
              <a:t>Niebles</a:t>
            </a:r>
            <a:r>
              <a:rPr lang="en-US" sz="1800" dirty="0" smtClean="0">
                <a:solidFill>
                  <a:prstClr val="white">
                    <a:lumMod val="50000"/>
                  </a:prstClr>
                </a:solidFill>
              </a:rPr>
              <a:t> &amp; </a:t>
            </a:r>
            <a:r>
              <a:rPr lang="en-US" sz="1800" dirty="0" err="1" smtClean="0">
                <a:solidFill>
                  <a:prstClr val="white">
                    <a:lumMod val="50000"/>
                  </a:prstClr>
                </a:solidFill>
              </a:rPr>
              <a:t>Fei</a:t>
            </a:r>
            <a:r>
              <a:rPr lang="en-US" sz="1800" dirty="0" smtClean="0">
                <a:solidFill>
                  <a:prstClr val="white">
                    <a:lumMod val="50000"/>
                  </a:prstClr>
                </a:solidFill>
              </a:rPr>
              <a:t> </a:t>
            </a:r>
            <a:r>
              <a:rPr lang="en-US" sz="1800" dirty="0" err="1" smtClean="0">
                <a:solidFill>
                  <a:prstClr val="white">
                    <a:lumMod val="50000"/>
                  </a:prstClr>
                </a:solidFill>
              </a:rPr>
              <a:t>Fei</a:t>
            </a:r>
            <a:r>
              <a:rPr lang="en-US" sz="1800" dirty="0" smtClean="0">
                <a:solidFill>
                  <a:prstClr val="white">
                    <a:lumMod val="50000"/>
                  </a:prstClr>
                </a:solidFill>
              </a:rPr>
              <a:t> </a:t>
            </a:r>
            <a:r>
              <a:rPr lang="en-US" sz="1800" dirty="0">
                <a:solidFill>
                  <a:prstClr val="white">
                    <a:lumMod val="50000"/>
                  </a:prstClr>
                </a:solidFill>
              </a:rPr>
              <a:t>CVPR’07]</a:t>
            </a:r>
            <a:endParaRPr lang="en-US" sz="2000" dirty="0">
              <a:solidFill>
                <a:prstClr val="black"/>
              </a:solidFill>
            </a:endParaRPr>
          </a:p>
          <a:p>
            <a:pPr lvl="1"/>
            <a:r>
              <a:rPr lang="en-US" sz="2000" dirty="0" smtClean="0">
                <a:solidFill>
                  <a:prstClr val="black"/>
                </a:solidFill>
              </a:rPr>
              <a:t>Graphs from video segmentation </a:t>
            </a:r>
            <a:r>
              <a:rPr lang="en-US" sz="1800" dirty="0" smtClean="0">
                <a:solidFill>
                  <a:prstClr val="white">
                    <a:lumMod val="50000"/>
                  </a:prstClr>
                </a:solidFill>
              </a:rPr>
              <a:t>[</a:t>
            </a:r>
            <a:r>
              <a:rPr lang="en-US" sz="1800" dirty="0" err="1" smtClean="0">
                <a:solidFill>
                  <a:prstClr val="white">
                    <a:lumMod val="50000"/>
                  </a:prstClr>
                </a:solidFill>
              </a:rPr>
              <a:t>Brendel</a:t>
            </a:r>
            <a:r>
              <a:rPr lang="en-US" sz="1800" dirty="0" smtClean="0">
                <a:solidFill>
                  <a:prstClr val="white">
                    <a:lumMod val="50000"/>
                  </a:prstClr>
                </a:solidFill>
              </a:rPr>
              <a:t> &amp; </a:t>
            </a:r>
            <a:r>
              <a:rPr lang="en-US" sz="1800" dirty="0" err="1" smtClean="0">
                <a:solidFill>
                  <a:prstClr val="white">
                    <a:lumMod val="50000"/>
                  </a:prstClr>
                </a:solidFill>
              </a:rPr>
              <a:t>Todorovic</a:t>
            </a:r>
            <a:r>
              <a:rPr lang="en-US" sz="1800" dirty="0" smtClean="0">
                <a:solidFill>
                  <a:prstClr val="white">
                    <a:lumMod val="50000"/>
                  </a:prstClr>
                </a:solidFill>
              </a:rPr>
              <a:t> ICCV’11]</a:t>
            </a:r>
            <a:endParaRPr lang="en-US" sz="2000" dirty="0" smtClean="0">
              <a:solidFill>
                <a:prstClr val="black"/>
              </a:solidFill>
            </a:endParaRPr>
          </a:p>
          <a:p>
            <a:pPr lvl="0"/>
            <a:r>
              <a:rPr lang="en-US" sz="2800" dirty="0" smtClean="0">
                <a:solidFill>
                  <a:prstClr val="black"/>
                </a:solidFill>
              </a:rPr>
              <a:t>Latent part-based models</a:t>
            </a:r>
          </a:p>
          <a:p>
            <a:pPr lvl="1"/>
            <a:r>
              <a:rPr lang="en-US" sz="2000" dirty="0" smtClean="0">
                <a:solidFill>
                  <a:prstClr val="black"/>
                </a:solidFill>
              </a:rPr>
              <a:t>Temporal parts </a:t>
            </a:r>
            <a:r>
              <a:rPr lang="en-US" sz="1800" dirty="0">
                <a:solidFill>
                  <a:prstClr val="white">
                    <a:lumMod val="50000"/>
                  </a:prstClr>
                </a:solidFill>
              </a:rPr>
              <a:t>[</a:t>
            </a:r>
            <a:r>
              <a:rPr lang="en-US" sz="1800" dirty="0" err="1">
                <a:solidFill>
                  <a:prstClr val="white">
                    <a:lumMod val="50000"/>
                  </a:prstClr>
                </a:solidFill>
              </a:rPr>
              <a:t>Niebles</a:t>
            </a:r>
            <a:r>
              <a:rPr lang="en-US" sz="1800" dirty="0">
                <a:solidFill>
                  <a:prstClr val="white">
                    <a:lumMod val="50000"/>
                  </a:prstClr>
                </a:solidFill>
              </a:rPr>
              <a:t> </a:t>
            </a:r>
            <a:r>
              <a:rPr lang="en-US" sz="1800" i="1" dirty="0">
                <a:solidFill>
                  <a:prstClr val="white">
                    <a:lumMod val="50000"/>
                  </a:prstClr>
                </a:solidFill>
              </a:rPr>
              <a:t>et al. </a:t>
            </a:r>
            <a:r>
              <a:rPr lang="en-US" sz="1800" dirty="0">
                <a:solidFill>
                  <a:prstClr val="white">
                    <a:lumMod val="50000"/>
                  </a:prstClr>
                </a:solidFill>
              </a:rPr>
              <a:t>ECCV’10]</a:t>
            </a:r>
          </a:p>
          <a:p>
            <a:pPr lvl="1"/>
            <a:r>
              <a:rPr lang="en-US" sz="2000" dirty="0" smtClean="0">
                <a:solidFill>
                  <a:prstClr val="black"/>
                </a:solidFill>
              </a:rPr>
              <a:t>Manual and data-driven attributes </a:t>
            </a:r>
            <a:r>
              <a:rPr lang="en-US" sz="1800" dirty="0">
                <a:solidFill>
                  <a:prstClr val="white">
                    <a:lumMod val="50000"/>
                  </a:prstClr>
                </a:solidFill>
              </a:rPr>
              <a:t>[Liu </a:t>
            </a:r>
            <a:r>
              <a:rPr lang="en-US" sz="1800" i="1" dirty="0">
                <a:solidFill>
                  <a:prstClr val="white">
                    <a:lumMod val="50000"/>
                  </a:prstClr>
                </a:solidFill>
              </a:rPr>
              <a:t>et al.</a:t>
            </a:r>
            <a:r>
              <a:rPr lang="en-US" sz="1800" dirty="0">
                <a:solidFill>
                  <a:prstClr val="white">
                    <a:lumMod val="50000"/>
                  </a:prstClr>
                </a:solidFill>
              </a:rPr>
              <a:t> CVPR’11]</a:t>
            </a:r>
          </a:p>
          <a:p>
            <a:pPr lvl="1"/>
            <a:r>
              <a:rPr lang="en-US" sz="2000" dirty="0" smtClean="0">
                <a:solidFill>
                  <a:prstClr val="black"/>
                </a:solidFill>
              </a:rPr>
              <a:t>Transitions </a:t>
            </a:r>
            <a:r>
              <a:rPr lang="en-US" sz="2000" dirty="0">
                <a:solidFill>
                  <a:prstClr val="black"/>
                </a:solidFill>
              </a:rPr>
              <a:t>between hidden states </a:t>
            </a:r>
            <a:r>
              <a:rPr lang="en-US" sz="1800" dirty="0" smtClean="0">
                <a:solidFill>
                  <a:prstClr val="white">
                    <a:lumMod val="50000"/>
                  </a:prstClr>
                </a:solidFill>
              </a:rPr>
              <a:t>[Tang </a:t>
            </a:r>
            <a:r>
              <a:rPr lang="en-US" sz="1800" i="1" dirty="0" smtClean="0">
                <a:solidFill>
                  <a:prstClr val="white">
                    <a:lumMod val="50000"/>
                  </a:prstClr>
                </a:solidFill>
              </a:rPr>
              <a:t>et al. </a:t>
            </a:r>
            <a:r>
              <a:rPr lang="en-US" sz="1800" dirty="0" smtClean="0">
                <a:solidFill>
                  <a:prstClr val="white">
                    <a:lumMod val="50000"/>
                  </a:prstClr>
                </a:solidFill>
              </a:rPr>
              <a:t>CVPR’12]</a:t>
            </a:r>
            <a:endParaRPr lang="en-US" sz="1800" dirty="0">
              <a:solidFill>
                <a:prstClr val="white">
                  <a:lumMod val="50000"/>
                </a:prstClr>
              </a:solidFill>
            </a:endParaRPr>
          </a:p>
          <a:p>
            <a:pPr lvl="1"/>
            <a:r>
              <a:rPr lang="en-US" sz="2000" dirty="0" smtClean="0">
                <a:solidFill>
                  <a:prstClr val="black"/>
                </a:solidFill>
              </a:rPr>
              <a:t>Fixed number of groups of long-term trajectories </a:t>
            </a:r>
            <a:r>
              <a:rPr lang="en-US" sz="1800" dirty="0">
                <a:solidFill>
                  <a:prstClr val="white">
                    <a:lumMod val="50000"/>
                  </a:prstClr>
                </a:solidFill>
              </a:rPr>
              <a:t>[</a:t>
            </a:r>
            <a:r>
              <a:rPr lang="en-US" sz="1800" dirty="0" err="1">
                <a:solidFill>
                  <a:prstClr val="white">
                    <a:lumMod val="50000"/>
                  </a:prstClr>
                </a:solidFill>
              </a:rPr>
              <a:t>Raptis</a:t>
            </a:r>
            <a:r>
              <a:rPr lang="en-US" sz="1800" dirty="0">
                <a:solidFill>
                  <a:prstClr val="white">
                    <a:lumMod val="50000"/>
                  </a:prstClr>
                </a:solidFill>
              </a:rPr>
              <a:t> </a:t>
            </a:r>
            <a:r>
              <a:rPr lang="en-US" sz="1800" i="1" dirty="0">
                <a:solidFill>
                  <a:prstClr val="white">
                    <a:lumMod val="50000"/>
                  </a:prstClr>
                </a:solidFill>
              </a:rPr>
              <a:t>et al.</a:t>
            </a:r>
            <a:r>
              <a:rPr lang="en-US" sz="1800" dirty="0">
                <a:solidFill>
                  <a:prstClr val="white">
                    <a:lumMod val="50000"/>
                  </a:prstClr>
                </a:solidFill>
              </a:rPr>
              <a:t> CVPR’12</a:t>
            </a:r>
            <a:r>
              <a:rPr lang="en-US" sz="1800" dirty="0" smtClean="0">
                <a:solidFill>
                  <a:prstClr val="white">
                    <a:lumMod val="50000"/>
                  </a:prstClr>
                </a:solidFill>
              </a:rPr>
              <a:t>]</a:t>
            </a:r>
            <a:endParaRPr lang="en-US" sz="2400" dirty="0">
              <a:solidFill>
                <a:prstClr val="black"/>
              </a:solidFill>
            </a:endParaRPr>
          </a:p>
          <a:p>
            <a:endParaRPr lang="en-US" sz="28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53</a:t>
            </a:fld>
            <a:endParaRPr lang="fr-BE"/>
          </a:p>
        </p:txBody>
      </p:sp>
    </p:spTree>
    <p:extLst>
      <p:ext uri="{BB962C8B-B14F-4D97-AF65-F5344CB8AC3E}">
        <p14:creationId xmlns:p14="http://schemas.microsoft.com/office/powerpoint/2010/main" val="423280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Extracting motion information</a:t>
            </a:r>
            <a:r>
              <a:rPr lang="en-US" dirty="0"/>
              <a:t/>
            </a:r>
            <a:br>
              <a:rPr lang="en-US" dirty="0"/>
            </a:br>
            <a:r>
              <a:rPr lang="en-US" sz="3600" dirty="0" smtClean="0">
                <a:solidFill>
                  <a:schemeClr val="accent1"/>
                </a:solidFill>
              </a:rPr>
              <a:t>Video data</a:t>
            </a:r>
            <a:endParaRPr lang="en-US" dirty="0"/>
          </a:p>
        </p:txBody>
      </p:sp>
      <p:pic>
        <p:nvPicPr>
          <p:cNvPr id="4" name="001_train_pole_vault_01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77925" y="1600200"/>
            <a:ext cx="6789738" cy="4525963"/>
          </a:xfr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54</a:t>
            </a:fld>
            <a:endParaRPr lang="fr-BE"/>
          </a:p>
        </p:txBody>
      </p:sp>
    </p:spTree>
    <p:extLst>
      <p:ext uri="{BB962C8B-B14F-4D97-AF65-F5344CB8AC3E}">
        <p14:creationId xmlns:p14="http://schemas.microsoft.com/office/powerpoint/2010/main" val="249577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Extracting motion information</a:t>
            </a:r>
            <a:r>
              <a:rPr lang="en-US" dirty="0"/>
              <a:t/>
            </a:r>
            <a:br>
              <a:rPr lang="en-US" dirty="0"/>
            </a:br>
            <a:r>
              <a:rPr lang="en-US" sz="3600" dirty="0">
                <a:solidFill>
                  <a:schemeClr val="accent1"/>
                </a:solidFill>
              </a:rPr>
              <a:t>D</a:t>
            </a:r>
            <a:r>
              <a:rPr lang="en-US" sz="3600" dirty="0" smtClean="0">
                <a:solidFill>
                  <a:schemeClr val="accent1"/>
                </a:solidFill>
              </a:rPr>
              <a:t>ense </a:t>
            </a:r>
            <a:r>
              <a:rPr lang="en-US" sz="3600" dirty="0" err="1" smtClean="0">
                <a:solidFill>
                  <a:schemeClr val="accent1"/>
                </a:solidFill>
              </a:rPr>
              <a:t>tracklets</a:t>
            </a:r>
            <a:endParaRPr lang="en-US" dirty="0"/>
          </a:p>
        </p:txBody>
      </p:sp>
      <p:pic>
        <p:nvPicPr>
          <p:cNvPr id="4" name="002_train_pole_vault_014_tracklet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77925" y="1600200"/>
            <a:ext cx="6789738" cy="4525963"/>
          </a:xfr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55</a:t>
            </a:fld>
            <a:endParaRPr lang="fr-BE"/>
          </a:p>
        </p:txBody>
      </p:sp>
    </p:spTree>
    <p:extLst>
      <p:ext uri="{BB962C8B-B14F-4D97-AF65-F5344CB8AC3E}">
        <p14:creationId xmlns:p14="http://schemas.microsoft.com/office/powerpoint/2010/main" val="36257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Extracting motion information</a:t>
            </a:r>
            <a:r>
              <a:rPr lang="en-US" dirty="0"/>
              <a:t/>
            </a:r>
            <a:br>
              <a:rPr lang="en-US" dirty="0"/>
            </a:br>
            <a:r>
              <a:rPr lang="en-US" sz="3600" dirty="0">
                <a:solidFill>
                  <a:schemeClr val="accent1"/>
                </a:solidFill>
              </a:rPr>
              <a:t>C</a:t>
            </a:r>
            <a:r>
              <a:rPr lang="en-US" sz="3600" dirty="0" smtClean="0">
                <a:solidFill>
                  <a:schemeClr val="accent1"/>
                </a:solidFill>
              </a:rPr>
              <a:t>amera Motion Compensation</a:t>
            </a:r>
            <a:endParaRPr lang="en-US" dirty="0"/>
          </a:p>
        </p:txBody>
      </p:sp>
      <p:pic>
        <p:nvPicPr>
          <p:cNvPr id="4" name="003_train_pole_vault_014_stabilize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830513"/>
            <a:ext cx="8229600" cy="2065337"/>
          </a:xfr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56</a:t>
            </a:fld>
            <a:endParaRPr lang="fr-BE"/>
          </a:p>
        </p:txBody>
      </p:sp>
    </p:spTree>
    <p:extLst>
      <p:ext uri="{BB962C8B-B14F-4D97-AF65-F5344CB8AC3E}">
        <p14:creationId xmlns:p14="http://schemas.microsoft.com/office/powerpoint/2010/main" val="154071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Extracting motion information</a:t>
            </a:r>
            <a:r>
              <a:rPr lang="en-US" dirty="0"/>
              <a:t/>
            </a:r>
            <a:br>
              <a:rPr lang="en-US" dirty="0"/>
            </a:br>
            <a:r>
              <a:rPr lang="en-US" sz="3600" dirty="0" err="1">
                <a:solidFill>
                  <a:schemeClr val="accent1"/>
                </a:solidFill>
              </a:rPr>
              <a:t>Tracklets</a:t>
            </a:r>
            <a:r>
              <a:rPr lang="en-US" sz="3600" dirty="0">
                <a:solidFill>
                  <a:schemeClr val="accent1"/>
                </a:solidFill>
              </a:rPr>
              <a:t> on </a:t>
            </a:r>
            <a:r>
              <a:rPr lang="en-US" sz="3600" dirty="0" smtClean="0">
                <a:solidFill>
                  <a:schemeClr val="accent1"/>
                </a:solidFill>
              </a:rPr>
              <a:t>compensated video</a:t>
            </a:r>
            <a:endParaRPr lang="en-US" dirty="0"/>
          </a:p>
        </p:txBody>
      </p:sp>
      <p:pic>
        <p:nvPicPr>
          <p:cNvPr id="5" name="004_train_pole_vault_014_stabilized_tracklet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830513"/>
            <a:ext cx="8229600" cy="2065337"/>
          </a:xfr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57</a:t>
            </a:fld>
            <a:endParaRPr lang="fr-BE"/>
          </a:p>
        </p:txBody>
      </p:sp>
    </p:spTree>
    <p:extLst>
      <p:ext uri="{BB962C8B-B14F-4D97-AF65-F5344CB8AC3E}">
        <p14:creationId xmlns:p14="http://schemas.microsoft.com/office/powerpoint/2010/main" val="35574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Hierarchical motion </a:t>
            </a:r>
            <a:r>
              <a:rPr lang="en-US" sz="3600" dirty="0">
                <a:solidFill>
                  <a:schemeClr val="accent1"/>
                </a:solidFill>
              </a:rPr>
              <a:t>d</a:t>
            </a:r>
            <a:r>
              <a:rPr lang="en-US" sz="3600" dirty="0" smtClean="0">
                <a:solidFill>
                  <a:schemeClr val="accent1"/>
                </a:solidFill>
              </a:rPr>
              <a:t>ecomposition</a:t>
            </a:r>
            <a:endParaRPr lang="en-US" dirty="0"/>
          </a:p>
        </p:txBody>
      </p:sp>
      <p:sp>
        <p:nvSpPr>
          <p:cNvPr id="3" name="Espace réservé du contenu 2"/>
          <p:cNvSpPr>
            <a:spLocks noGrp="1"/>
          </p:cNvSpPr>
          <p:nvPr>
            <p:ph idx="1"/>
          </p:nvPr>
        </p:nvSpPr>
        <p:spPr>
          <a:xfrm>
            <a:off x="539552" y="1474777"/>
            <a:ext cx="8219256" cy="4978559"/>
          </a:xfrm>
        </p:spPr>
        <p:txBody>
          <a:bodyPr>
            <a:normAutofit/>
          </a:bodyPr>
          <a:lstStyle/>
          <a:p>
            <a:pPr marL="0" indent="0">
              <a:buNone/>
            </a:pPr>
            <a:r>
              <a:rPr lang="en-US" sz="2800" dirty="0" smtClean="0"/>
              <a:t>Greedy </a:t>
            </a:r>
            <a:r>
              <a:rPr lang="en-US" sz="2800" b="1" dirty="0">
                <a:solidFill>
                  <a:schemeClr val="accent1"/>
                </a:solidFill>
              </a:rPr>
              <a:t>top-down bi-partitioning</a:t>
            </a:r>
            <a:r>
              <a:rPr lang="en-US" sz="2800" b="1" dirty="0">
                <a:solidFill>
                  <a:srgbClr val="0070C0"/>
                </a:solidFill>
              </a:rPr>
              <a:t> </a:t>
            </a:r>
            <a:r>
              <a:rPr lang="en-US" sz="2800" dirty="0" smtClean="0"/>
              <a:t>of  the set of </a:t>
            </a:r>
            <a:r>
              <a:rPr lang="en-US" sz="2800" dirty="0" err="1" smtClean="0"/>
              <a:t>tracklets</a:t>
            </a:r>
            <a:endParaRPr lang="en-US" sz="2800" dirty="0"/>
          </a:p>
        </p:txBody>
      </p:sp>
      <p:pic>
        <p:nvPicPr>
          <p:cNvPr id="2050" name="Picture 2" descr="C:\Users\Adrien\Dropbox\phd_thesis\Papers\Track_tubes\tracktubes\images\clustertr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132856"/>
            <a:ext cx="5832648" cy="416405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58</a:t>
            </a:fld>
            <a:endParaRPr lang="fr-BE"/>
          </a:p>
        </p:txBody>
      </p:sp>
    </p:spTree>
    <p:extLst>
      <p:ext uri="{BB962C8B-B14F-4D97-AF65-F5344CB8AC3E}">
        <p14:creationId xmlns:p14="http://schemas.microsoft.com/office/powerpoint/2010/main" val="2344360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Hierarchical spectral divisive clustering</a:t>
            </a:r>
            <a:endParaRPr lang="en-US" dirty="0"/>
          </a:p>
        </p:txBody>
      </p:sp>
      <p:sp>
        <p:nvSpPr>
          <p:cNvPr id="3" name="Espace réservé du contenu 2"/>
          <p:cNvSpPr>
            <a:spLocks noGrp="1"/>
          </p:cNvSpPr>
          <p:nvPr>
            <p:ph idx="1"/>
          </p:nvPr>
        </p:nvSpPr>
        <p:spPr>
          <a:xfrm>
            <a:off x="457200" y="1474777"/>
            <a:ext cx="8363272" cy="4978559"/>
          </a:xfrm>
        </p:spPr>
        <p:txBody>
          <a:bodyPr>
            <a:normAutofit/>
          </a:bodyPr>
          <a:lstStyle/>
          <a:p>
            <a:r>
              <a:rPr lang="en-US" sz="2800" dirty="0" smtClean="0"/>
              <a:t> </a:t>
            </a:r>
            <a:r>
              <a:rPr lang="en-US" sz="2800" b="1" dirty="0" err="1" smtClean="0">
                <a:solidFill>
                  <a:schemeClr val="accent1"/>
                </a:solidFill>
              </a:rPr>
              <a:t>Nyström</a:t>
            </a:r>
            <a:r>
              <a:rPr lang="en-US" sz="2800" dirty="0" smtClean="0">
                <a:solidFill>
                  <a:schemeClr val="accent1"/>
                </a:solidFill>
              </a:rPr>
              <a:t> </a:t>
            </a:r>
            <a:r>
              <a:rPr lang="en-US" sz="2800" dirty="0" smtClean="0"/>
              <a:t>approximation for </a:t>
            </a:r>
            <a:r>
              <a:rPr lang="en-US" sz="2800" b="1" dirty="0" smtClean="0">
                <a:solidFill>
                  <a:schemeClr val="accent1"/>
                </a:solidFill>
              </a:rPr>
              <a:t>spectral embedding</a:t>
            </a:r>
            <a:r>
              <a:rPr lang="en-US" sz="2800" dirty="0" smtClean="0"/>
              <a:t/>
            </a:r>
            <a:br>
              <a:rPr lang="en-US" sz="2800" dirty="0" smtClean="0"/>
            </a:br>
            <a:r>
              <a:rPr lang="en-US" sz="2000" dirty="0" smtClean="0">
                <a:solidFill>
                  <a:schemeClr val="bg1">
                    <a:lumMod val="50000"/>
                  </a:schemeClr>
                </a:solidFill>
              </a:rPr>
              <a:t>[</a:t>
            </a:r>
            <a:r>
              <a:rPr lang="en-US" sz="2000" dirty="0" err="1" smtClean="0">
                <a:solidFill>
                  <a:schemeClr val="bg1">
                    <a:lumMod val="50000"/>
                  </a:schemeClr>
                </a:solidFill>
              </a:rPr>
              <a:t>Fowlkes</a:t>
            </a:r>
            <a:r>
              <a:rPr lang="en-US" sz="2000" dirty="0" smtClean="0">
                <a:solidFill>
                  <a:schemeClr val="bg1">
                    <a:lumMod val="50000"/>
                  </a:schemeClr>
                </a:solidFill>
              </a:rPr>
              <a:t> </a:t>
            </a:r>
            <a:r>
              <a:rPr lang="en-US" sz="2000" i="1" dirty="0" smtClean="0">
                <a:solidFill>
                  <a:schemeClr val="bg1">
                    <a:lumMod val="50000"/>
                  </a:schemeClr>
                </a:solidFill>
              </a:rPr>
              <a:t>et al.</a:t>
            </a:r>
            <a:r>
              <a:rPr lang="en-US" sz="2000" dirty="0" smtClean="0">
                <a:solidFill>
                  <a:schemeClr val="bg1">
                    <a:lumMod val="50000"/>
                  </a:schemeClr>
                </a:solidFill>
              </a:rPr>
              <a:t> PAMI’04]</a:t>
            </a:r>
          </a:p>
          <a:p>
            <a:endParaRPr lang="en-US" sz="2800" dirty="0" smtClean="0">
              <a:solidFill>
                <a:schemeClr val="bg1">
                  <a:lumMod val="50000"/>
                </a:schemeClr>
              </a:solidFill>
            </a:endParaRPr>
          </a:p>
          <a:p>
            <a:endParaRPr lang="en-US" sz="1800" dirty="0" smtClean="0"/>
          </a:p>
          <a:p>
            <a:endParaRPr lang="en-US" sz="1800" dirty="0" smtClean="0"/>
          </a:p>
          <a:p>
            <a:endParaRPr lang="en-US" sz="2800" dirty="0" smtClean="0"/>
          </a:p>
          <a:p>
            <a:r>
              <a:rPr lang="en-US" sz="2800" dirty="0" smtClean="0"/>
              <a:t> </a:t>
            </a:r>
            <a:r>
              <a:rPr lang="en-US" sz="2800" b="1" dirty="0" smtClean="0">
                <a:solidFill>
                  <a:schemeClr val="accent1"/>
                </a:solidFill>
              </a:rPr>
              <a:t>Recursive bi-partitioning by </a:t>
            </a:r>
            <a:r>
              <a:rPr lang="en-US" sz="2800" b="1" dirty="0" err="1" smtClean="0">
                <a:solidFill>
                  <a:schemeClr val="accent1"/>
                </a:solidFill>
              </a:rPr>
              <a:t>thresholding</a:t>
            </a:r>
            <a:r>
              <a:rPr lang="en-US" sz="2800" dirty="0" smtClean="0"/>
              <a:t> the </a:t>
            </a:r>
            <a:r>
              <a:rPr lang="en-US" sz="2800" dirty="0"/>
              <a:t/>
            </a:r>
            <a:br>
              <a:rPr lang="en-US" sz="2800" dirty="0"/>
            </a:br>
            <a:r>
              <a:rPr lang="en-US" sz="2800" dirty="0" smtClean="0"/>
              <a:t> projections of </a:t>
            </a:r>
            <a:r>
              <a:rPr lang="en-US" sz="2800" dirty="0" err="1" smtClean="0"/>
              <a:t>tracklets</a:t>
            </a:r>
            <a:r>
              <a:rPr lang="en-US" sz="2800" dirty="0" smtClean="0"/>
              <a:t> along embedding dimensions</a:t>
            </a:r>
            <a:br>
              <a:rPr lang="en-US" sz="2800" dirty="0" smtClean="0"/>
            </a:br>
            <a:r>
              <a:rPr lang="en-US" sz="2200" dirty="0" smtClean="0"/>
              <a:t> </a:t>
            </a:r>
            <a:r>
              <a:rPr lang="en-US" sz="2200" dirty="0"/>
              <a:t>(</a:t>
            </a:r>
            <a:r>
              <a:rPr lang="en-US" sz="2200" dirty="0" smtClean="0"/>
              <a:t>relaxation of </a:t>
            </a:r>
            <a:r>
              <a:rPr lang="en-US" sz="2200" dirty="0" err="1" smtClean="0"/>
              <a:t>NCut</a:t>
            </a:r>
            <a:r>
              <a:rPr lang="en-US" sz="2200" dirty="0" smtClean="0"/>
              <a:t> </a:t>
            </a:r>
            <a:r>
              <a:rPr lang="en-US" sz="2000" dirty="0" smtClean="0">
                <a:solidFill>
                  <a:schemeClr val="bg1">
                    <a:lumMod val="50000"/>
                  </a:schemeClr>
                </a:solidFill>
              </a:rPr>
              <a:t>[Shi and Malik PAMI’00]</a:t>
            </a:r>
            <a:r>
              <a:rPr lang="en-US" sz="2200" dirty="0" smtClean="0"/>
              <a:t>)</a:t>
            </a:r>
          </a:p>
        </p:txBody>
      </p:sp>
      <p:pic>
        <p:nvPicPr>
          <p:cNvPr id="6148" name="Picture 4" descr="C:\Users\Adrien\Dropbox\phd_thesis\Papers\Track_tubes\tracktubes\images\nystr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383933"/>
            <a:ext cx="8308573" cy="162113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59</a:t>
            </a:fld>
            <a:endParaRPr lang="fr-BE"/>
          </a:p>
        </p:txBody>
      </p:sp>
    </p:spTree>
    <p:extLst>
      <p:ext uri="{BB962C8B-B14F-4D97-AF65-F5344CB8AC3E}">
        <p14:creationId xmlns:p14="http://schemas.microsoft.com/office/powerpoint/2010/main" val="18693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a:t>
            </a:fld>
            <a:endParaRPr lang="fr-BE"/>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a:t>S</a:t>
            </a:r>
            <a:r>
              <a:rPr lang="en-US" sz="2400" b="1" dirty="0" smtClean="0"/>
              <a:t>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sp>
        <p:nvSpPr>
          <p:cNvPr id="13" name="ZoneTexte 12"/>
          <p:cNvSpPr txBox="1"/>
          <p:nvPr/>
        </p:nvSpPr>
        <p:spPr>
          <a:xfrm>
            <a:off x="7092280" y="4283506"/>
            <a:ext cx="1368151" cy="400110"/>
          </a:xfrm>
          <a:prstGeom prst="rect">
            <a:avLst/>
          </a:prstGeom>
          <a:noFill/>
        </p:spPr>
        <p:txBody>
          <a:bodyPr wrap="square" rtlCol="0">
            <a:spAutoFit/>
          </a:bodyPr>
          <a:lstStyle/>
          <a:p>
            <a:pPr algn="ctr"/>
            <a:r>
              <a:rPr lang="en-US" sz="2000" b="1" dirty="0" smtClean="0">
                <a:solidFill>
                  <a:schemeClr val="accent6">
                    <a:lumMod val="75000"/>
                  </a:schemeClr>
                </a:solidFill>
              </a:rPr>
              <a:t>KTH</a:t>
            </a:r>
            <a:endParaRPr lang="en-US" sz="2000" b="1" dirty="0">
              <a:solidFill>
                <a:srgbClr val="FF5B7E"/>
              </a:solidFill>
            </a:endParaRPr>
          </a:p>
        </p:txBody>
      </p:sp>
      <p:sp>
        <p:nvSpPr>
          <p:cNvPr id="15" name="ZoneTexte 14"/>
          <p:cNvSpPr txBox="1"/>
          <p:nvPr/>
        </p:nvSpPr>
        <p:spPr>
          <a:xfrm>
            <a:off x="6588224" y="4697849"/>
            <a:ext cx="2376264" cy="1169551"/>
          </a:xfrm>
          <a:prstGeom prst="rect">
            <a:avLst/>
          </a:prstGeom>
          <a:noFill/>
        </p:spPr>
        <p:txBody>
          <a:bodyPr wrap="square" rtlCol="0">
            <a:spAutoFit/>
          </a:bodyPr>
          <a:lstStyle/>
          <a:p>
            <a:pPr algn="ctr"/>
            <a:r>
              <a:rPr lang="en-US" sz="1400" dirty="0">
                <a:solidFill>
                  <a:schemeClr val="bg1">
                    <a:lumMod val="65000"/>
                  </a:schemeClr>
                </a:solidFill>
              </a:rPr>
              <a:t>C. </a:t>
            </a:r>
            <a:r>
              <a:rPr lang="en-US" sz="1400" dirty="0" err="1">
                <a:solidFill>
                  <a:schemeClr val="bg1">
                    <a:lumMod val="65000"/>
                  </a:schemeClr>
                </a:solidFill>
              </a:rPr>
              <a:t>Schüldt</a:t>
            </a:r>
            <a:r>
              <a:rPr lang="en-US" sz="1400" dirty="0">
                <a:solidFill>
                  <a:schemeClr val="bg1">
                    <a:lumMod val="65000"/>
                  </a:schemeClr>
                </a:solidFill>
              </a:rPr>
              <a:t>, I. </a:t>
            </a:r>
            <a:r>
              <a:rPr lang="en-US" sz="1400" dirty="0" smtClean="0">
                <a:solidFill>
                  <a:schemeClr val="bg1">
                    <a:lumMod val="65000"/>
                  </a:schemeClr>
                </a:solidFill>
              </a:rPr>
              <a:t>Laptev,</a:t>
            </a:r>
          </a:p>
          <a:p>
            <a:pPr algn="ctr"/>
            <a:r>
              <a:rPr lang="en-US" sz="1400" dirty="0" smtClean="0">
                <a:solidFill>
                  <a:schemeClr val="bg1">
                    <a:lumMod val="65000"/>
                  </a:schemeClr>
                </a:solidFill>
              </a:rPr>
              <a:t>and </a:t>
            </a:r>
            <a:r>
              <a:rPr lang="en-US" sz="1400" dirty="0">
                <a:solidFill>
                  <a:schemeClr val="bg1">
                    <a:lumMod val="65000"/>
                  </a:schemeClr>
                </a:solidFill>
              </a:rPr>
              <a:t>B. </a:t>
            </a:r>
            <a:r>
              <a:rPr lang="en-US" sz="1400" dirty="0" smtClean="0">
                <a:solidFill>
                  <a:schemeClr val="bg1">
                    <a:lumMod val="65000"/>
                  </a:schemeClr>
                </a:solidFill>
              </a:rPr>
              <a:t>Caputo.</a:t>
            </a:r>
          </a:p>
          <a:p>
            <a:pPr algn="ctr"/>
            <a:r>
              <a:rPr lang="en-US" sz="1400" i="1" dirty="0" smtClean="0">
                <a:solidFill>
                  <a:schemeClr val="bg1">
                    <a:lumMod val="65000"/>
                  </a:schemeClr>
                </a:solidFill>
              </a:rPr>
              <a:t>Recognizing </a:t>
            </a:r>
            <a:r>
              <a:rPr lang="en-US" sz="1400" i="1" dirty="0">
                <a:solidFill>
                  <a:schemeClr val="bg1">
                    <a:lumMod val="65000"/>
                  </a:schemeClr>
                </a:solidFill>
              </a:rPr>
              <a:t>human </a:t>
            </a:r>
            <a:r>
              <a:rPr lang="en-US" sz="1400" i="1" dirty="0" smtClean="0">
                <a:solidFill>
                  <a:schemeClr val="bg1">
                    <a:lumMod val="65000"/>
                  </a:schemeClr>
                </a:solidFill>
              </a:rPr>
              <a:t>actions:</a:t>
            </a:r>
          </a:p>
          <a:p>
            <a:pPr algn="ctr"/>
            <a:r>
              <a:rPr lang="en-US" sz="1400" i="1" dirty="0" smtClean="0">
                <a:solidFill>
                  <a:schemeClr val="bg1">
                    <a:lumMod val="65000"/>
                  </a:schemeClr>
                </a:solidFill>
              </a:rPr>
              <a:t>a local SVM approach.</a:t>
            </a:r>
          </a:p>
          <a:p>
            <a:pPr algn="ctr"/>
            <a:r>
              <a:rPr lang="en-US" sz="1400" dirty="0" smtClean="0">
                <a:solidFill>
                  <a:schemeClr val="bg1">
                    <a:lumMod val="65000"/>
                  </a:schemeClr>
                </a:solidFill>
              </a:rPr>
              <a:t>In </a:t>
            </a:r>
            <a:r>
              <a:rPr lang="en-US" sz="1400" dirty="0">
                <a:solidFill>
                  <a:schemeClr val="bg1">
                    <a:lumMod val="65000"/>
                  </a:schemeClr>
                </a:solidFill>
              </a:rPr>
              <a:t>ICPR, 2004</a:t>
            </a:r>
          </a:p>
        </p:txBody>
      </p:sp>
      <p:pic>
        <p:nvPicPr>
          <p:cNvPr id="20" name="kth_ex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68285" y="3204306"/>
            <a:ext cx="2699859" cy="2024894"/>
          </a:xfrm>
          <a:prstGeom prst="rect">
            <a:avLst/>
          </a:prstGeom>
        </p:spPr>
      </p:pic>
      <p:grpSp>
        <p:nvGrpSpPr>
          <p:cNvPr id="3" name="Groupe 2"/>
          <p:cNvGrpSpPr/>
          <p:nvPr/>
        </p:nvGrpSpPr>
        <p:grpSpPr>
          <a:xfrm>
            <a:off x="3551064" y="3419708"/>
            <a:ext cx="2397596" cy="2444864"/>
            <a:chOff x="3551064" y="3419708"/>
            <a:chExt cx="2397596" cy="2444864"/>
          </a:xfrm>
        </p:grpSpPr>
        <p:sp>
          <p:nvSpPr>
            <p:cNvPr id="17" name="ZoneTexte 16"/>
            <p:cNvSpPr txBox="1"/>
            <p:nvPr/>
          </p:nvSpPr>
          <p:spPr>
            <a:xfrm>
              <a:off x="3551064" y="4826084"/>
              <a:ext cx="529898" cy="369332"/>
            </a:xfrm>
            <a:prstGeom prst="rect">
              <a:avLst/>
            </a:prstGeom>
            <a:solidFill>
              <a:schemeClr val="bg1"/>
            </a:solidFill>
          </p:spPr>
          <p:txBody>
            <a:bodyPr wrap="square" rtlCol="0">
              <a:spAutoFit/>
            </a:bodyPr>
            <a:lstStyle/>
            <a:p>
              <a:pPr algn="ctr"/>
              <a:r>
                <a:rPr lang="en-US" b="1" dirty="0">
                  <a:solidFill>
                    <a:schemeClr val="bg1">
                      <a:lumMod val="65000"/>
                    </a:schemeClr>
                  </a:solidFill>
                </a:rPr>
                <a:t>6</a:t>
              </a:r>
            </a:p>
          </p:txBody>
        </p:sp>
        <p:sp>
          <p:nvSpPr>
            <p:cNvPr id="18" name="ZoneTexte 17"/>
            <p:cNvSpPr txBox="1"/>
            <p:nvPr/>
          </p:nvSpPr>
          <p:spPr>
            <a:xfrm>
              <a:off x="3982795" y="3419708"/>
              <a:ext cx="1203369" cy="369332"/>
            </a:xfrm>
            <a:prstGeom prst="rect">
              <a:avLst/>
            </a:prstGeom>
            <a:solidFill>
              <a:schemeClr val="bg1"/>
            </a:solidFill>
          </p:spPr>
          <p:txBody>
            <a:bodyPr wrap="square" rtlCol="0">
              <a:spAutoFit/>
            </a:bodyPr>
            <a:lstStyle/>
            <a:p>
              <a:pPr algn="ctr"/>
              <a:r>
                <a:rPr lang="en-US" b="1" dirty="0" smtClean="0">
                  <a:solidFill>
                    <a:schemeClr val="bg1">
                      <a:lumMod val="65000"/>
                    </a:schemeClr>
                  </a:solidFill>
                </a:rPr>
                <a:t>100% ACC</a:t>
              </a:r>
              <a:endParaRPr lang="en-US" b="1" dirty="0">
                <a:solidFill>
                  <a:schemeClr val="bg1">
                    <a:lumMod val="65000"/>
                  </a:schemeClr>
                </a:solidFill>
              </a:endParaRPr>
            </a:p>
          </p:txBody>
        </p:sp>
        <p:sp>
          <p:nvSpPr>
            <p:cNvPr id="19" name="ZoneTexte 18"/>
            <p:cNvSpPr txBox="1"/>
            <p:nvPr/>
          </p:nvSpPr>
          <p:spPr>
            <a:xfrm>
              <a:off x="5122664" y="5218241"/>
              <a:ext cx="825996" cy="646331"/>
            </a:xfrm>
            <a:prstGeom prst="rect">
              <a:avLst/>
            </a:prstGeom>
            <a:solidFill>
              <a:schemeClr val="bg1"/>
            </a:solidFill>
          </p:spPr>
          <p:txBody>
            <a:bodyPr wrap="square" rtlCol="0">
              <a:spAutoFit/>
            </a:bodyPr>
            <a:lstStyle/>
            <a:p>
              <a:pPr algn="ctr"/>
              <a:r>
                <a:rPr lang="en-US" b="1" dirty="0" smtClean="0">
                  <a:solidFill>
                    <a:schemeClr val="bg1">
                      <a:lumMod val="65000"/>
                    </a:schemeClr>
                  </a:solidFill>
                </a:rPr>
                <a:t>2391</a:t>
              </a:r>
            </a:p>
            <a:p>
              <a:pPr algn="ctr"/>
              <a:r>
                <a:rPr lang="en-US" b="1" dirty="0" smtClean="0">
                  <a:solidFill>
                    <a:schemeClr val="bg1">
                      <a:lumMod val="65000"/>
                    </a:schemeClr>
                  </a:solidFill>
                </a:rPr>
                <a:t>videos</a:t>
              </a:r>
              <a:endParaRPr lang="en-US" b="1" dirty="0">
                <a:solidFill>
                  <a:schemeClr val="bg1">
                    <a:lumMod val="65000"/>
                  </a:schemeClr>
                </a:solidFill>
              </a:endParaRPr>
            </a:p>
          </p:txBody>
        </p:sp>
        <p:sp>
          <p:nvSpPr>
            <p:cNvPr id="12" name="Forme libre 11"/>
            <p:cNvSpPr/>
            <p:nvPr/>
          </p:nvSpPr>
          <p:spPr>
            <a:xfrm>
              <a:off x="3929063" y="3805238"/>
              <a:ext cx="1522412" cy="1444625"/>
            </a:xfrm>
            <a:custGeom>
              <a:avLst/>
              <a:gdLst>
                <a:gd name="connsiteX0" fmla="*/ 1281112 w 1281112"/>
                <a:gd name="connsiteY0" fmla="*/ 1114425 h 1114425"/>
                <a:gd name="connsiteX1" fmla="*/ 0 w 1281112"/>
                <a:gd name="connsiteY1" fmla="*/ 1104900 h 1114425"/>
                <a:gd name="connsiteX2" fmla="*/ 442912 w 1281112"/>
                <a:gd name="connsiteY2" fmla="*/ 171450 h 1114425"/>
                <a:gd name="connsiteX3" fmla="*/ 652462 w 1281112"/>
                <a:gd name="connsiteY3" fmla="*/ 0 h 1114425"/>
                <a:gd name="connsiteX4" fmla="*/ 881062 w 1281112"/>
                <a:gd name="connsiteY4" fmla="*/ 166687 h 1114425"/>
                <a:gd name="connsiteX5" fmla="*/ 1281112 w 1281112"/>
                <a:gd name="connsiteY5" fmla="*/ 1114425 h 1114425"/>
                <a:gd name="connsiteX0" fmla="*/ 1573212 w 1573212"/>
                <a:gd name="connsiteY0" fmla="*/ 1533525 h 1533525"/>
                <a:gd name="connsiteX1" fmla="*/ 0 w 1573212"/>
                <a:gd name="connsiteY1" fmla="*/ 1104900 h 1533525"/>
                <a:gd name="connsiteX2" fmla="*/ 442912 w 1573212"/>
                <a:gd name="connsiteY2" fmla="*/ 171450 h 1533525"/>
                <a:gd name="connsiteX3" fmla="*/ 652462 w 1573212"/>
                <a:gd name="connsiteY3" fmla="*/ 0 h 1533525"/>
                <a:gd name="connsiteX4" fmla="*/ 881062 w 1573212"/>
                <a:gd name="connsiteY4" fmla="*/ 166687 h 1533525"/>
                <a:gd name="connsiteX5" fmla="*/ 1573212 w 1573212"/>
                <a:gd name="connsiteY5" fmla="*/ 1533525 h 1533525"/>
                <a:gd name="connsiteX0" fmla="*/ 1522412 w 1522412"/>
                <a:gd name="connsiteY0" fmla="*/ 1444625 h 1444625"/>
                <a:gd name="connsiteX1" fmla="*/ 0 w 1522412"/>
                <a:gd name="connsiteY1" fmla="*/ 1104900 h 1444625"/>
                <a:gd name="connsiteX2" fmla="*/ 442912 w 1522412"/>
                <a:gd name="connsiteY2" fmla="*/ 171450 h 1444625"/>
                <a:gd name="connsiteX3" fmla="*/ 652462 w 1522412"/>
                <a:gd name="connsiteY3" fmla="*/ 0 h 1444625"/>
                <a:gd name="connsiteX4" fmla="*/ 881062 w 1522412"/>
                <a:gd name="connsiteY4" fmla="*/ 166687 h 1444625"/>
                <a:gd name="connsiteX5" fmla="*/ 1522412 w 1522412"/>
                <a:gd name="connsiteY5" fmla="*/ 1444625 h 144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12" h="1444625">
                  <a:moveTo>
                    <a:pt x="1522412" y="1444625"/>
                  </a:moveTo>
                  <a:lnTo>
                    <a:pt x="0" y="1104900"/>
                  </a:lnTo>
                  <a:lnTo>
                    <a:pt x="442912" y="171450"/>
                  </a:lnTo>
                  <a:lnTo>
                    <a:pt x="652462" y="0"/>
                  </a:lnTo>
                  <a:lnTo>
                    <a:pt x="881062" y="166687"/>
                  </a:lnTo>
                  <a:lnTo>
                    <a:pt x="1522412" y="1444625"/>
                  </a:lnTo>
                  <a:close/>
                </a:path>
              </a:pathLst>
            </a:custGeom>
            <a:solidFill>
              <a:srgbClr val="F98F01">
                <a:alpha val="57647"/>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ZoneTexte 4"/>
          <p:cNvSpPr txBox="1"/>
          <p:nvPr/>
        </p:nvSpPr>
        <p:spPr>
          <a:xfrm>
            <a:off x="6724452" y="2420888"/>
            <a:ext cx="2103806" cy="338554"/>
          </a:xfrm>
          <a:prstGeom prst="rect">
            <a:avLst/>
          </a:prstGeom>
          <a:noFill/>
        </p:spPr>
        <p:txBody>
          <a:bodyPr wrap="square" rtlCol="0">
            <a:spAutoFit/>
          </a:bodyPr>
          <a:lstStyle/>
          <a:p>
            <a:pPr algn="ctr"/>
            <a:r>
              <a:rPr lang="fr-FR" sz="1600" b="1" dirty="0" smtClean="0">
                <a:solidFill>
                  <a:schemeClr val="bg1">
                    <a:lumMod val="65000"/>
                  </a:schemeClr>
                </a:solidFill>
              </a:rPr>
              <a:t>ACC</a:t>
            </a:r>
            <a:r>
              <a:rPr lang="fr-FR" sz="1600" dirty="0" smtClean="0">
                <a:solidFill>
                  <a:schemeClr val="bg1">
                    <a:lumMod val="65000"/>
                  </a:schemeClr>
                </a:solidFill>
              </a:rPr>
              <a:t> = </a:t>
            </a:r>
            <a:r>
              <a:rPr lang="fr-FR" sz="1600" dirty="0" err="1" smtClean="0">
                <a:solidFill>
                  <a:schemeClr val="bg1">
                    <a:lumMod val="65000"/>
                  </a:schemeClr>
                </a:solidFill>
              </a:rPr>
              <a:t>Accuracy</a:t>
            </a:r>
            <a:r>
              <a:rPr lang="fr-FR" sz="1600" dirty="0" smtClean="0">
                <a:solidFill>
                  <a:schemeClr val="bg1">
                    <a:lumMod val="65000"/>
                  </a:schemeClr>
                </a:solidFill>
              </a:rPr>
              <a:t> </a:t>
            </a:r>
            <a:endParaRPr lang="fr-FR" sz="1600" dirty="0">
              <a:solidFill>
                <a:schemeClr val="bg1">
                  <a:lumMod val="65000"/>
                </a:schemeClr>
              </a:solidFill>
            </a:endParaRPr>
          </a:p>
        </p:txBody>
      </p:sp>
    </p:spTree>
    <p:extLst>
      <p:ext uri="{BB962C8B-B14F-4D97-AF65-F5344CB8AC3E}">
        <p14:creationId xmlns:p14="http://schemas.microsoft.com/office/powerpoint/2010/main" val="26623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60"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md type="call" cmd="stop">
                                      <p:cBhvr>
                                        <p:cTn id="11" dur="1">
                                          <p:stCondLst>
                                            <p:cond delay="0"/>
                                          </p:stCondLst>
                                        </p:cTn>
                                        <p:tgtEl>
                                          <p:spTgt spid="20"/>
                                        </p:tgtEl>
                                      </p:cBhvr>
                                    </p:cmd>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0"/>
                </p:tgtEl>
              </p:cMediaNode>
            </p:video>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 3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0000">
            <a:off x="0" y="1555990"/>
            <a:ext cx="9144000" cy="5828722"/>
          </a:xfrm>
          <a:prstGeom prst="rect">
            <a:avLst/>
          </a:prstGeom>
        </p:spPr>
      </p:pic>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Connectedness cost</a:t>
            </a:r>
            <a:endParaRPr lang="en-US" dirty="0"/>
          </a:p>
        </p:txBody>
      </p:sp>
      <p:sp>
        <p:nvSpPr>
          <p:cNvPr id="3" name="Espace réservé du contenu 2"/>
          <p:cNvSpPr>
            <a:spLocks noGrp="1"/>
          </p:cNvSpPr>
          <p:nvPr>
            <p:ph idx="1"/>
          </p:nvPr>
        </p:nvSpPr>
        <p:spPr>
          <a:xfrm>
            <a:off x="457200" y="1474777"/>
            <a:ext cx="8363272" cy="4978559"/>
          </a:xfrm>
        </p:spPr>
        <p:txBody>
          <a:bodyPr>
            <a:normAutofit/>
          </a:bodyPr>
          <a:lstStyle/>
          <a:p>
            <a:r>
              <a:rPr lang="en-US" sz="2800" dirty="0" err="1" smtClean="0"/>
              <a:t>Thresholding</a:t>
            </a:r>
            <a:r>
              <a:rPr lang="en-US" sz="2800" dirty="0"/>
              <a:t>:</a:t>
            </a:r>
            <a:r>
              <a:rPr lang="en-US" sz="2800" dirty="0" smtClean="0"/>
              <a:t> often ambiguous and unstable</a:t>
            </a:r>
          </a:p>
          <a:p>
            <a:r>
              <a:rPr lang="en-US" sz="2800" dirty="0" smtClean="0"/>
              <a:t>Solution:</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60</a:t>
            </a:fld>
            <a:endParaRPr lang="fr-BE"/>
          </a:p>
        </p:txBody>
      </p:sp>
      <p:sp>
        <p:nvSpPr>
          <p:cNvPr id="5" name="ZoneTexte 4"/>
          <p:cNvSpPr txBox="1"/>
          <p:nvPr/>
        </p:nvSpPr>
        <p:spPr>
          <a:xfrm>
            <a:off x="1835696" y="1985351"/>
            <a:ext cx="5544616" cy="954107"/>
          </a:xfrm>
          <a:prstGeom prst="rect">
            <a:avLst/>
          </a:prstGeom>
          <a:noFill/>
        </p:spPr>
        <p:txBody>
          <a:bodyPr wrap="square" rtlCol="0">
            <a:spAutoFit/>
          </a:bodyPr>
          <a:lstStyle/>
          <a:p>
            <a:pPr algn="ctr"/>
            <a:r>
              <a:rPr lang="en-US" sz="2800" dirty="0" smtClean="0">
                <a:solidFill>
                  <a:prstClr val="black"/>
                </a:solidFill>
              </a:rPr>
              <a:t>minimization </a:t>
            </a:r>
            <a:r>
              <a:rPr lang="en-US" sz="2800" dirty="0">
                <a:solidFill>
                  <a:prstClr val="black"/>
                </a:solidFill>
              </a:rPr>
              <a:t>of a</a:t>
            </a:r>
            <a:br>
              <a:rPr lang="en-US" sz="2800" dirty="0">
                <a:solidFill>
                  <a:prstClr val="black"/>
                </a:solidFill>
              </a:rPr>
            </a:br>
            <a:r>
              <a:rPr lang="en-US" sz="2800" b="1" dirty="0" err="1">
                <a:solidFill>
                  <a:schemeClr val="accent1"/>
                </a:solidFill>
              </a:rPr>
              <a:t>spatio</a:t>
            </a:r>
            <a:r>
              <a:rPr lang="en-US" sz="2800" b="1" dirty="0">
                <a:solidFill>
                  <a:schemeClr val="accent1"/>
                </a:solidFill>
              </a:rPr>
              <a:t>-temporal connectedness cost</a:t>
            </a:r>
            <a:endParaRPr lang="en-US" dirty="0">
              <a:solidFill>
                <a:schemeClr val="accent1"/>
              </a:solidFill>
            </a:endParaRPr>
          </a:p>
        </p:txBody>
      </p:sp>
    </p:spTree>
    <p:extLst>
      <p:ext uri="{BB962C8B-B14F-4D97-AF65-F5344CB8AC3E}">
        <p14:creationId xmlns:p14="http://schemas.microsoft.com/office/powerpoint/2010/main" val="37633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0000">
            <a:off x="0" y="1555990"/>
            <a:ext cx="9144000" cy="5828722"/>
          </a:xfrm>
          <a:prstGeom prst="rect">
            <a:avLst/>
          </a:prstGeom>
        </p:spPr>
      </p:pic>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Connectedness cost</a:t>
            </a:r>
            <a:endParaRPr lang="en-US" dirty="0"/>
          </a:p>
        </p:txBody>
      </p:sp>
      <p:sp>
        <p:nvSpPr>
          <p:cNvPr id="3" name="Espace réservé du contenu 2"/>
          <p:cNvSpPr>
            <a:spLocks noGrp="1"/>
          </p:cNvSpPr>
          <p:nvPr>
            <p:ph idx="1"/>
          </p:nvPr>
        </p:nvSpPr>
        <p:spPr>
          <a:xfrm>
            <a:off x="457200" y="1474777"/>
            <a:ext cx="8363272" cy="4978559"/>
          </a:xfrm>
        </p:spPr>
        <p:txBody>
          <a:bodyPr>
            <a:normAutofit/>
          </a:bodyPr>
          <a:lstStyle/>
          <a:p>
            <a:r>
              <a:rPr lang="en-US" sz="2800" dirty="0" err="1" smtClean="0"/>
              <a:t>Thresholding</a:t>
            </a:r>
            <a:r>
              <a:rPr lang="en-US" sz="2800" dirty="0"/>
              <a:t>:</a:t>
            </a:r>
            <a:r>
              <a:rPr lang="en-US" sz="2800" dirty="0" smtClean="0"/>
              <a:t> often ambiguous and unstable</a:t>
            </a:r>
          </a:p>
          <a:p>
            <a:r>
              <a:rPr lang="en-US" sz="2800" dirty="0" smtClean="0"/>
              <a:t>Solution:</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61</a:t>
            </a:fld>
            <a:endParaRPr lang="fr-BE"/>
          </a:p>
        </p:txBody>
      </p:sp>
      <p:sp>
        <p:nvSpPr>
          <p:cNvPr id="5" name="ZoneTexte 4"/>
          <p:cNvSpPr txBox="1"/>
          <p:nvPr/>
        </p:nvSpPr>
        <p:spPr>
          <a:xfrm>
            <a:off x="1835696" y="1985351"/>
            <a:ext cx="5544616" cy="954107"/>
          </a:xfrm>
          <a:prstGeom prst="rect">
            <a:avLst/>
          </a:prstGeom>
          <a:noFill/>
        </p:spPr>
        <p:txBody>
          <a:bodyPr wrap="square" rtlCol="0">
            <a:spAutoFit/>
          </a:bodyPr>
          <a:lstStyle/>
          <a:p>
            <a:pPr algn="ctr"/>
            <a:r>
              <a:rPr lang="en-US" sz="2800" dirty="0" smtClean="0">
                <a:solidFill>
                  <a:prstClr val="black"/>
                </a:solidFill>
              </a:rPr>
              <a:t>minimization </a:t>
            </a:r>
            <a:r>
              <a:rPr lang="en-US" sz="2800" dirty="0">
                <a:solidFill>
                  <a:prstClr val="black"/>
                </a:solidFill>
              </a:rPr>
              <a:t>of a</a:t>
            </a:r>
            <a:br>
              <a:rPr lang="en-US" sz="2800" dirty="0">
                <a:solidFill>
                  <a:prstClr val="black"/>
                </a:solidFill>
              </a:rPr>
            </a:br>
            <a:r>
              <a:rPr lang="en-US" sz="2800" b="1" dirty="0" err="1">
                <a:solidFill>
                  <a:schemeClr val="accent1"/>
                </a:solidFill>
              </a:rPr>
              <a:t>spatio</a:t>
            </a:r>
            <a:r>
              <a:rPr lang="en-US" sz="2800" b="1" dirty="0">
                <a:solidFill>
                  <a:schemeClr val="accent1"/>
                </a:solidFill>
              </a:rPr>
              <a:t>-temporal connectedness cost</a:t>
            </a:r>
            <a:endParaRPr lang="en-US" dirty="0">
              <a:solidFill>
                <a:schemeClr val="accent1"/>
              </a:solidFill>
            </a:endParaRPr>
          </a:p>
        </p:txBody>
      </p:sp>
    </p:spTree>
    <p:extLst>
      <p:ext uri="{BB962C8B-B14F-4D97-AF65-F5344CB8AC3E}">
        <p14:creationId xmlns:p14="http://schemas.microsoft.com/office/powerpoint/2010/main" val="13584800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0000">
            <a:off x="0" y="1555990"/>
            <a:ext cx="9144000" cy="5828722"/>
          </a:xfrm>
          <a:prstGeom prst="rect">
            <a:avLst/>
          </a:prstGeom>
        </p:spPr>
      </p:pic>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Connectedness cost</a:t>
            </a:r>
            <a:endParaRPr lang="en-US" dirty="0"/>
          </a:p>
        </p:txBody>
      </p:sp>
      <p:sp>
        <p:nvSpPr>
          <p:cNvPr id="3" name="Espace réservé du contenu 2"/>
          <p:cNvSpPr>
            <a:spLocks noGrp="1"/>
          </p:cNvSpPr>
          <p:nvPr>
            <p:ph idx="1"/>
          </p:nvPr>
        </p:nvSpPr>
        <p:spPr>
          <a:xfrm>
            <a:off x="457200" y="1474777"/>
            <a:ext cx="8363272" cy="4978559"/>
          </a:xfrm>
        </p:spPr>
        <p:txBody>
          <a:bodyPr>
            <a:normAutofit/>
          </a:bodyPr>
          <a:lstStyle/>
          <a:p>
            <a:r>
              <a:rPr lang="en-US" sz="2800" dirty="0" err="1" smtClean="0"/>
              <a:t>Thresholding</a:t>
            </a:r>
            <a:r>
              <a:rPr lang="en-US" sz="2800" dirty="0"/>
              <a:t>:</a:t>
            </a:r>
            <a:r>
              <a:rPr lang="en-US" sz="2800" dirty="0" smtClean="0"/>
              <a:t> often ambiguous and unstable</a:t>
            </a:r>
          </a:p>
          <a:p>
            <a:r>
              <a:rPr lang="en-US" sz="2800" dirty="0" smtClean="0"/>
              <a:t>Solution:</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62</a:t>
            </a:fld>
            <a:endParaRPr lang="fr-BE"/>
          </a:p>
        </p:txBody>
      </p:sp>
      <p:sp>
        <p:nvSpPr>
          <p:cNvPr id="5" name="ZoneTexte 4"/>
          <p:cNvSpPr txBox="1"/>
          <p:nvPr/>
        </p:nvSpPr>
        <p:spPr>
          <a:xfrm>
            <a:off x="1835696" y="1985351"/>
            <a:ext cx="5544616" cy="954107"/>
          </a:xfrm>
          <a:prstGeom prst="rect">
            <a:avLst/>
          </a:prstGeom>
          <a:noFill/>
        </p:spPr>
        <p:txBody>
          <a:bodyPr wrap="square" rtlCol="0">
            <a:spAutoFit/>
          </a:bodyPr>
          <a:lstStyle/>
          <a:p>
            <a:pPr algn="ctr"/>
            <a:r>
              <a:rPr lang="en-US" sz="2800" dirty="0" smtClean="0">
                <a:solidFill>
                  <a:prstClr val="black"/>
                </a:solidFill>
              </a:rPr>
              <a:t>minimization </a:t>
            </a:r>
            <a:r>
              <a:rPr lang="en-US" sz="2800" dirty="0">
                <a:solidFill>
                  <a:prstClr val="black"/>
                </a:solidFill>
              </a:rPr>
              <a:t>of a</a:t>
            </a:r>
            <a:br>
              <a:rPr lang="en-US" sz="2800" dirty="0">
                <a:solidFill>
                  <a:prstClr val="black"/>
                </a:solidFill>
              </a:rPr>
            </a:br>
            <a:r>
              <a:rPr lang="en-US" sz="2800" b="1" dirty="0" err="1">
                <a:solidFill>
                  <a:schemeClr val="accent1"/>
                </a:solidFill>
              </a:rPr>
              <a:t>spatio</a:t>
            </a:r>
            <a:r>
              <a:rPr lang="en-US" sz="2800" b="1" dirty="0">
                <a:solidFill>
                  <a:schemeClr val="accent1"/>
                </a:solidFill>
              </a:rPr>
              <a:t>-temporal connectedness cost</a:t>
            </a:r>
            <a:endParaRPr lang="en-US" dirty="0">
              <a:solidFill>
                <a:schemeClr val="accent1"/>
              </a:solidFill>
            </a:endParaRPr>
          </a:p>
        </p:txBody>
      </p:sp>
    </p:spTree>
    <p:extLst>
      <p:ext uri="{BB962C8B-B14F-4D97-AF65-F5344CB8AC3E}">
        <p14:creationId xmlns:p14="http://schemas.microsoft.com/office/powerpoint/2010/main" val="5293405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0000">
            <a:off x="0" y="1555990"/>
            <a:ext cx="9144000" cy="5828722"/>
          </a:xfrm>
          <a:prstGeom prst="rect">
            <a:avLst/>
          </a:prstGeom>
        </p:spPr>
      </p:pic>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Connectedness cost</a:t>
            </a:r>
            <a:endParaRPr lang="en-US" dirty="0"/>
          </a:p>
        </p:txBody>
      </p:sp>
      <p:sp>
        <p:nvSpPr>
          <p:cNvPr id="3" name="Espace réservé du contenu 2"/>
          <p:cNvSpPr>
            <a:spLocks noGrp="1"/>
          </p:cNvSpPr>
          <p:nvPr>
            <p:ph idx="1"/>
          </p:nvPr>
        </p:nvSpPr>
        <p:spPr>
          <a:xfrm>
            <a:off x="457200" y="1474777"/>
            <a:ext cx="8363272" cy="4978559"/>
          </a:xfrm>
        </p:spPr>
        <p:txBody>
          <a:bodyPr>
            <a:normAutofit/>
          </a:bodyPr>
          <a:lstStyle/>
          <a:p>
            <a:r>
              <a:rPr lang="en-US" sz="2800" dirty="0" err="1" smtClean="0"/>
              <a:t>Thresholding</a:t>
            </a:r>
            <a:r>
              <a:rPr lang="en-US" sz="2800" dirty="0"/>
              <a:t>:</a:t>
            </a:r>
            <a:r>
              <a:rPr lang="en-US" sz="2800" dirty="0" smtClean="0"/>
              <a:t> often ambiguous and unstable</a:t>
            </a:r>
          </a:p>
          <a:p>
            <a:r>
              <a:rPr lang="en-US" sz="2800" dirty="0" smtClean="0"/>
              <a:t>Solution:</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63</a:t>
            </a:fld>
            <a:endParaRPr lang="fr-BE"/>
          </a:p>
        </p:txBody>
      </p:sp>
      <p:sp>
        <p:nvSpPr>
          <p:cNvPr id="5" name="ZoneTexte 4"/>
          <p:cNvSpPr txBox="1"/>
          <p:nvPr/>
        </p:nvSpPr>
        <p:spPr>
          <a:xfrm>
            <a:off x="1835696" y="1985351"/>
            <a:ext cx="5544616" cy="954107"/>
          </a:xfrm>
          <a:prstGeom prst="rect">
            <a:avLst/>
          </a:prstGeom>
          <a:noFill/>
        </p:spPr>
        <p:txBody>
          <a:bodyPr wrap="square" rtlCol="0">
            <a:spAutoFit/>
          </a:bodyPr>
          <a:lstStyle/>
          <a:p>
            <a:pPr algn="ctr"/>
            <a:r>
              <a:rPr lang="en-US" sz="2800" dirty="0" smtClean="0">
                <a:solidFill>
                  <a:prstClr val="black"/>
                </a:solidFill>
              </a:rPr>
              <a:t>minimization </a:t>
            </a:r>
            <a:r>
              <a:rPr lang="en-US" sz="2800" dirty="0">
                <a:solidFill>
                  <a:prstClr val="black"/>
                </a:solidFill>
              </a:rPr>
              <a:t>of a</a:t>
            </a:r>
            <a:br>
              <a:rPr lang="en-US" sz="2800" dirty="0">
                <a:solidFill>
                  <a:prstClr val="black"/>
                </a:solidFill>
              </a:rPr>
            </a:br>
            <a:r>
              <a:rPr lang="en-US" sz="2800" b="1" dirty="0" err="1">
                <a:solidFill>
                  <a:schemeClr val="accent1"/>
                </a:solidFill>
              </a:rPr>
              <a:t>spatio</a:t>
            </a:r>
            <a:r>
              <a:rPr lang="en-US" sz="2800" b="1" dirty="0">
                <a:solidFill>
                  <a:schemeClr val="accent1"/>
                </a:solidFill>
              </a:rPr>
              <a:t>-temporal connectedness cost</a:t>
            </a:r>
            <a:endParaRPr lang="en-US" dirty="0">
              <a:solidFill>
                <a:schemeClr val="accent1"/>
              </a:solidFill>
            </a:endParaRPr>
          </a:p>
        </p:txBody>
      </p:sp>
    </p:spTree>
    <p:extLst>
      <p:ext uri="{BB962C8B-B14F-4D97-AF65-F5344CB8AC3E}">
        <p14:creationId xmlns:p14="http://schemas.microsoft.com/office/powerpoint/2010/main" val="35591095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0000">
            <a:off x="0" y="1555990"/>
            <a:ext cx="9144000" cy="5828722"/>
          </a:xfrm>
          <a:prstGeom prst="rect">
            <a:avLst/>
          </a:prstGeom>
        </p:spPr>
      </p:pic>
      <p:sp>
        <p:nvSpPr>
          <p:cNvPr id="2" name="Titre 1"/>
          <p:cNvSpPr>
            <a:spLocks noGrp="1"/>
          </p:cNvSpPr>
          <p:nvPr>
            <p:ph type="title"/>
          </p:nvPr>
        </p:nvSpPr>
        <p:spPr/>
        <p:txBody>
          <a:bodyPr>
            <a:normAutofit fontScale="90000"/>
          </a:bodyPr>
          <a:lstStyle/>
          <a:p>
            <a:r>
              <a:rPr lang="en-US" dirty="0" smtClean="0"/>
              <a:t>Structuring motion information</a:t>
            </a:r>
            <a:r>
              <a:rPr lang="en-US" dirty="0"/>
              <a:t/>
            </a:r>
            <a:br>
              <a:rPr lang="en-US" dirty="0"/>
            </a:br>
            <a:r>
              <a:rPr lang="en-US" sz="3600" dirty="0" smtClean="0">
                <a:solidFill>
                  <a:schemeClr val="accent1"/>
                </a:solidFill>
              </a:rPr>
              <a:t>Connectedness cost</a:t>
            </a:r>
            <a:endParaRPr lang="en-US" dirty="0"/>
          </a:p>
        </p:txBody>
      </p:sp>
      <p:sp>
        <p:nvSpPr>
          <p:cNvPr id="3" name="Espace réservé du contenu 2"/>
          <p:cNvSpPr>
            <a:spLocks noGrp="1"/>
          </p:cNvSpPr>
          <p:nvPr>
            <p:ph idx="1"/>
          </p:nvPr>
        </p:nvSpPr>
        <p:spPr>
          <a:xfrm>
            <a:off x="457200" y="1474777"/>
            <a:ext cx="8363272" cy="4978559"/>
          </a:xfrm>
        </p:spPr>
        <p:txBody>
          <a:bodyPr>
            <a:normAutofit/>
          </a:bodyPr>
          <a:lstStyle/>
          <a:p>
            <a:r>
              <a:rPr lang="en-US" sz="2800" dirty="0" err="1" smtClean="0"/>
              <a:t>Thresholding</a:t>
            </a:r>
            <a:r>
              <a:rPr lang="en-US" sz="2800" dirty="0"/>
              <a:t>:</a:t>
            </a:r>
            <a:r>
              <a:rPr lang="en-US" sz="2800" dirty="0" smtClean="0"/>
              <a:t> often ambiguous and unstable</a:t>
            </a:r>
          </a:p>
          <a:p>
            <a:r>
              <a:rPr lang="en-US" sz="2800" dirty="0" smtClean="0"/>
              <a:t>Solution:</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64</a:t>
            </a:fld>
            <a:endParaRPr lang="fr-BE"/>
          </a:p>
        </p:txBody>
      </p:sp>
      <p:sp>
        <p:nvSpPr>
          <p:cNvPr id="5" name="ZoneTexte 4"/>
          <p:cNvSpPr txBox="1"/>
          <p:nvPr/>
        </p:nvSpPr>
        <p:spPr>
          <a:xfrm>
            <a:off x="1835696" y="1985351"/>
            <a:ext cx="5544616" cy="954107"/>
          </a:xfrm>
          <a:prstGeom prst="rect">
            <a:avLst/>
          </a:prstGeom>
          <a:noFill/>
        </p:spPr>
        <p:txBody>
          <a:bodyPr wrap="square" rtlCol="0">
            <a:spAutoFit/>
          </a:bodyPr>
          <a:lstStyle/>
          <a:p>
            <a:pPr algn="ctr"/>
            <a:r>
              <a:rPr lang="en-US" sz="2800" dirty="0" smtClean="0">
                <a:solidFill>
                  <a:prstClr val="black"/>
                </a:solidFill>
              </a:rPr>
              <a:t>minimization </a:t>
            </a:r>
            <a:r>
              <a:rPr lang="en-US" sz="2800" dirty="0">
                <a:solidFill>
                  <a:prstClr val="black"/>
                </a:solidFill>
              </a:rPr>
              <a:t>of a</a:t>
            </a:r>
            <a:br>
              <a:rPr lang="en-US" sz="2800" dirty="0">
                <a:solidFill>
                  <a:prstClr val="black"/>
                </a:solidFill>
              </a:rPr>
            </a:br>
            <a:r>
              <a:rPr lang="en-US" sz="2800" b="1" dirty="0" err="1">
                <a:solidFill>
                  <a:schemeClr val="accent1"/>
                </a:solidFill>
              </a:rPr>
              <a:t>spatio</a:t>
            </a:r>
            <a:r>
              <a:rPr lang="en-US" sz="2800" b="1" dirty="0">
                <a:solidFill>
                  <a:schemeClr val="accent1"/>
                </a:solidFill>
              </a:rPr>
              <a:t>-temporal connectedness cost</a:t>
            </a:r>
            <a:endParaRPr lang="en-US" dirty="0">
              <a:solidFill>
                <a:schemeClr val="accent1"/>
              </a:solidFill>
            </a:endParaRPr>
          </a:p>
        </p:txBody>
      </p:sp>
    </p:spTree>
    <p:extLst>
      <p:ext uri="{BB962C8B-B14F-4D97-AF65-F5344CB8AC3E}">
        <p14:creationId xmlns:p14="http://schemas.microsoft.com/office/powerpoint/2010/main" val="29485886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457200" y="1618793"/>
            <a:ext cx="8291264" cy="46185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Hierarchy: </a:t>
            </a:r>
            <a:r>
              <a:rPr lang="en-US" sz="2800" b="1" dirty="0" smtClean="0">
                <a:solidFill>
                  <a:schemeClr val="accent1"/>
                </a:solidFill>
              </a:rPr>
              <a:t>content</a:t>
            </a:r>
            <a:r>
              <a:rPr lang="en-US" sz="2800" dirty="0" smtClean="0">
                <a:solidFill>
                  <a:schemeClr val="accent1"/>
                </a:solidFill>
              </a:rPr>
              <a:t> </a:t>
            </a:r>
            <a:r>
              <a:rPr lang="en-US" sz="2400" dirty="0" smtClean="0">
                <a:solidFill>
                  <a:schemeClr val="bg1">
                    <a:lumMod val="65000"/>
                  </a:schemeClr>
                </a:solidFill>
              </a:rPr>
              <a:t>(vertices)</a:t>
            </a:r>
            <a:r>
              <a:rPr lang="en-US" sz="2800" dirty="0" smtClean="0"/>
              <a:t> + </a:t>
            </a:r>
            <a:r>
              <a:rPr lang="en-US" sz="2800" b="1" dirty="0" smtClean="0">
                <a:solidFill>
                  <a:schemeClr val="accent1"/>
                </a:solidFill>
              </a:rPr>
              <a:t>relations</a:t>
            </a:r>
            <a:r>
              <a:rPr lang="en-US" sz="2800" dirty="0" smtClean="0"/>
              <a:t> </a:t>
            </a:r>
            <a:r>
              <a:rPr lang="en-US" sz="2800" dirty="0" smtClean="0">
                <a:solidFill>
                  <a:schemeClr val="bg1">
                    <a:lumMod val="65000"/>
                  </a:schemeClr>
                </a:solidFill>
              </a:rPr>
              <a:t>(edges)</a:t>
            </a:r>
          </a:p>
          <a:p>
            <a:r>
              <a:rPr lang="en-US" sz="2800" dirty="0" smtClean="0"/>
              <a:t>Leaves </a:t>
            </a:r>
            <a:r>
              <a:rPr lang="en-US" sz="2800" dirty="0"/>
              <a:t>are not </a:t>
            </a:r>
            <a:r>
              <a:rPr lang="en-US" sz="2800" dirty="0" smtClean="0"/>
              <a:t>enough </a:t>
            </a:r>
            <a:r>
              <a:rPr lang="en-US" sz="2400" dirty="0" smtClean="0">
                <a:solidFill>
                  <a:schemeClr val="bg1">
                    <a:lumMod val="65000"/>
                  </a:schemeClr>
                </a:solidFill>
              </a:rPr>
              <a:t>(no structure, </a:t>
            </a:r>
            <a:r>
              <a:rPr lang="en-US" sz="2400" dirty="0">
                <a:solidFill>
                  <a:schemeClr val="bg1">
                    <a:lumMod val="65000"/>
                  </a:schemeClr>
                </a:solidFill>
              </a:rPr>
              <a:t>over-segmentation)</a:t>
            </a:r>
            <a:endParaRPr lang="en-US" sz="2800" dirty="0">
              <a:solidFill>
                <a:schemeClr val="bg1">
                  <a:lumMod val="65000"/>
                </a:schemeClr>
              </a:solidFill>
            </a:endParaRPr>
          </a:p>
          <a:p>
            <a:endParaRPr lang="en-US" sz="2800" dirty="0" smtClean="0"/>
          </a:p>
          <a:p>
            <a:endParaRPr lang="en-US" sz="2800" dirty="0" smtClean="0"/>
          </a:p>
          <a:p>
            <a:endParaRPr lang="en-US" sz="2800" dirty="0" smtClean="0"/>
          </a:p>
          <a:p>
            <a:endParaRPr lang="en-US" sz="2800" dirty="0" smtClean="0"/>
          </a:p>
          <a:p>
            <a:endParaRPr lang="en-US" sz="2000" dirty="0" smtClean="0"/>
          </a:p>
          <a:p>
            <a:endParaRPr lang="en-US" sz="2000" dirty="0" smtClean="0"/>
          </a:p>
          <a:p>
            <a:endParaRPr lang="en-US" sz="2800" dirty="0" smtClean="0"/>
          </a:p>
        </p:txBody>
      </p:sp>
      <p:sp>
        <p:nvSpPr>
          <p:cNvPr id="2" name="Titre 1"/>
          <p:cNvSpPr>
            <a:spLocks noGrp="1"/>
          </p:cNvSpPr>
          <p:nvPr>
            <p:ph type="title"/>
          </p:nvPr>
        </p:nvSpPr>
        <p:spPr/>
        <p:txBody>
          <a:bodyPr>
            <a:normAutofit fontScale="90000"/>
          </a:bodyPr>
          <a:lstStyle/>
          <a:p>
            <a:r>
              <a:rPr lang="en-US" dirty="0">
                <a:solidFill>
                  <a:prstClr val="black"/>
                </a:solidFill>
              </a:rPr>
              <a:t>Tree-structured activity models</a:t>
            </a:r>
            <a:r>
              <a:rPr lang="en-US" dirty="0"/>
              <a:t/>
            </a:r>
            <a:br>
              <a:rPr lang="en-US" dirty="0"/>
            </a:br>
            <a:r>
              <a:rPr lang="en-US" sz="3600" dirty="0" smtClean="0">
                <a:solidFill>
                  <a:schemeClr val="accent1"/>
                </a:solidFill>
              </a:rPr>
              <a:t>To be or not to be hierarchical</a:t>
            </a:r>
            <a:endParaRPr lang="en-US" dirty="0"/>
          </a:p>
        </p:txBody>
      </p:sp>
      <p:pic>
        <p:nvPicPr>
          <p:cNvPr id="4" name="005_train_pole_vault_014_stabilized_tracklets_leaf_label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947839"/>
            <a:ext cx="8229600" cy="2065337"/>
          </a:xfr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65</a:t>
            </a:fld>
            <a:endParaRPr lang="fr-BE"/>
          </a:p>
        </p:txBody>
      </p:sp>
    </p:spTree>
    <p:extLst>
      <p:ext uri="{BB962C8B-B14F-4D97-AF65-F5344CB8AC3E}">
        <p14:creationId xmlns:p14="http://schemas.microsoft.com/office/powerpoint/2010/main" val="21014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T</a:t>
            </a:r>
            <a:r>
              <a:rPr lang="en-US" dirty="0" smtClean="0"/>
              <a:t>ree-structured activity models</a:t>
            </a:r>
            <a:r>
              <a:rPr lang="en-US" dirty="0"/>
              <a:t/>
            </a:r>
            <a:br>
              <a:rPr lang="en-US" dirty="0"/>
            </a:br>
            <a:r>
              <a:rPr lang="en-US" sz="3600" dirty="0" smtClean="0">
                <a:solidFill>
                  <a:schemeClr val="accent1"/>
                </a:solidFill>
              </a:rPr>
              <a:t>BOF-Tree activity model</a:t>
            </a:r>
            <a:endParaRPr lang="en-US" dirty="0"/>
          </a:p>
        </p:txBody>
      </p:sp>
      <p:sp>
        <p:nvSpPr>
          <p:cNvPr id="3" name="Espace réservé du contenu 2"/>
          <p:cNvSpPr>
            <a:spLocks noGrp="1"/>
          </p:cNvSpPr>
          <p:nvPr>
            <p:ph idx="1"/>
          </p:nvPr>
        </p:nvSpPr>
        <p:spPr>
          <a:xfrm>
            <a:off x="457200" y="1618793"/>
            <a:ext cx="8229600" cy="4618519"/>
          </a:xfrm>
        </p:spPr>
        <p:txBody>
          <a:bodyPr>
            <a:noAutofit/>
          </a:bodyPr>
          <a:lstStyle/>
          <a:p>
            <a:pPr marL="0" indent="0" algn="ctr">
              <a:buNone/>
            </a:pPr>
            <a:r>
              <a:rPr lang="en-US" sz="2800" b="1" dirty="0" smtClean="0">
                <a:solidFill>
                  <a:schemeClr val="accent1"/>
                </a:solidFill>
              </a:rPr>
              <a:t>BOF-Tree</a:t>
            </a:r>
            <a:r>
              <a:rPr lang="en-US" sz="2800" dirty="0" smtClean="0"/>
              <a:t> = nested histograms of motion features</a:t>
            </a:r>
          </a:p>
          <a:p>
            <a:endParaRPr lang="en-US" sz="2800" dirty="0" smtClean="0"/>
          </a:p>
          <a:p>
            <a:endParaRPr lang="en-US" sz="2800" dirty="0" smtClean="0"/>
          </a:p>
          <a:p>
            <a:endParaRPr lang="en-US" sz="2800" dirty="0" smtClean="0"/>
          </a:p>
          <a:p>
            <a:endParaRPr lang="en-US" sz="2800" dirty="0" smtClean="0"/>
          </a:p>
          <a:p>
            <a:endParaRPr lang="en-US" sz="2000" dirty="0" smtClean="0"/>
          </a:p>
          <a:p>
            <a:endParaRPr lang="en-US" sz="2000" dirty="0" smtClean="0"/>
          </a:p>
          <a:p>
            <a:endParaRPr lang="en-US" sz="2800"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66</a:t>
            </a:fld>
            <a:endParaRPr lang="fr-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85" y="2509976"/>
            <a:ext cx="3737823" cy="322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030" y="2509976"/>
            <a:ext cx="3767394" cy="322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04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T</a:t>
            </a:r>
            <a:r>
              <a:rPr lang="en-US" dirty="0" smtClean="0"/>
              <a:t>ree-structured activity models</a:t>
            </a:r>
            <a:r>
              <a:rPr lang="en-US" dirty="0"/>
              <a:t/>
            </a:r>
            <a:br>
              <a:rPr lang="en-US" dirty="0"/>
            </a:br>
            <a:r>
              <a:rPr lang="en-US" sz="3600" dirty="0" smtClean="0">
                <a:solidFill>
                  <a:schemeClr val="accent1"/>
                </a:solidFill>
              </a:rPr>
              <a:t>Comparing BOF-Trees</a:t>
            </a:r>
            <a:endParaRPr lang="en-US" dirty="0"/>
          </a:p>
        </p:txBody>
      </p:sp>
      <p:sp>
        <p:nvSpPr>
          <p:cNvPr id="3" name="Espace réservé du contenu 2"/>
          <p:cNvSpPr>
            <a:spLocks noGrp="1"/>
          </p:cNvSpPr>
          <p:nvPr>
            <p:ph idx="1"/>
          </p:nvPr>
        </p:nvSpPr>
        <p:spPr>
          <a:xfrm>
            <a:off x="457200" y="1474777"/>
            <a:ext cx="8229600" cy="4978559"/>
          </a:xfrm>
        </p:spPr>
        <p:txBody>
          <a:bodyPr>
            <a:noAutofit/>
          </a:bodyPr>
          <a:lstStyle/>
          <a:p>
            <a:endParaRPr lang="en-US" sz="2800" dirty="0" smtClean="0"/>
          </a:p>
          <a:p>
            <a:endParaRPr lang="en-US" sz="2800" dirty="0" smtClean="0"/>
          </a:p>
          <a:p>
            <a:endParaRPr lang="en-US" sz="2800" dirty="0" smtClean="0"/>
          </a:p>
          <a:p>
            <a:endParaRPr lang="en-US" sz="2800" dirty="0" smtClean="0"/>
          </a:p>
          <a:p>
            <a:endParaRPr lang="en-US" sz="2000" dirty="0" smtClean="0"/>
          </a:p>
          <a:p>
            <a:endParaRPr lang="en-US" sz="2000" dirty="0" smtClean="0"/>
          </a:p>
          <a:p>
            <a:endParaRPr lang="en-US" sz="2800"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67</a:t>
            </a:fld>
            <a:endParaRPr lang="fr-BE"/>
          </a:p>
        </p:txBody>
      </p:sp>
      <p:pic>
        <p:nvPicPr>
          <p:cNvPr id="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78" y="2517259"/>
            <a:ext cx="3399766" cy="2632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551" y="2600238"/>
            <a:ext cx="4056889" cy="246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578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T</a:t>
            </a:r>
            <a:r>
              <a:rPr lang="en-US" dirty="0" smtClean="0"/>
              <a:t>ree-structured activity models</a:t>
            </a:r>
            <a:r>
              <a:rPr lang="en-US" dirty="0"/>
              <a:t/>
            </a:r>
            <a:br>
              <a:rPr lang="en-US" dirty="0"/>
            </a:br>
            <a:r>
              <a:rPr lang="en-US" sz="3600" dirty="0" smtClean="0">
                <a:solidFill>
                  <a:schemeClr val="accent1"/>
                </a:solidFill>
              </a:rPr>
              <a:t>Approximate BOF-Trees: Bag of Edges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68</a:t>
            </a:fld>
            <a:endParaRPr lang="fr-BE"/>
          </a:p>
        </p:txBody>
      </p:sp>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62" y="1932072"/>
            <a:ext cx="2395282" cy="179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175" y="2571755"/>
            <a:ext cx="1029085" cy="11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88" y="2550385"/>
            <a:ext cx="1029085" cy="11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20" y="1979656"/>
            <a:ext cx="1277484" cy="115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705" y="1971838"/>
            <a:ext cx="1283398" cy="115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8085" y="2865545"/>
            <a:ext cx="567771" cy="1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1008" y="2864033"/>
            <a:ext cx="567771" cy="1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7829" y="1971838"/>
            <a:ext cx="1525883" cy="176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565" y="4240138"/>
            <a:ext cx="2081825" cy="126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4769654"/>
            <a:ext cx="567771" cy="1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0533" y="4768142"/>
            <a:ext cx="567771" cy="1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7716" y="4246052"/>
            <a:ext cx="3968478" cy="125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36879" y="3936582"/>
            <a:ext cx="1496312" cy="171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4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par>
                                <p:cTn id="9" presetID="63" presetClass="path" presetSubtype="0" accel="50000" decel="50000" fill="hold" nodeType="withEffect">
                                  <p:stCondLst>
                                    <p:cond delay="0"/>
                                  </p:stCondLst>
                                  <p:childTnLst>
                                    <p:animMotion origin="layout" path="M -2.5E-6 -1.96532E-6 L 0.29966 -0.00092 " pathEditMode="relative" rAng="0" ptsTypes="AA">
                                      <p:cBhvr>
                                        <p:cTn id="10" dur="750" fill="hold"/>
                                        <p:tgtEl>
                                          <p:spTgt spid="1040"/>
                                        </p:tgtEl>
                                        <p:attrNameLst>
                                          <p:attrName>ppt_x</p:attrName>
                                          <p:attrName>ppt_y</p:attrName>
                                        </p:attrNameLst>
                                      </p:cBhvr>
                                      <p:rCtr x="14983" y="-46"/>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1041"/>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1.11111E-6 -4.9711E-6 L 0.44444 0.00139 " pathEditMode="relative" rAng="0" ptsTypes="AA">
                                      <p:cBhvr>
                                        <p:cTn id="15" dur="750" fill="hold"/>
                                        <p:tgtEl>
                                          <p:spTgt spid="1041"/>
                                        </p:tgtEl>
                                        <p:attrNameLst>
                                          <p:attrName>ppt_x</p:attrName>
                                          <p:attrName>ppt_y</p:attrName>
                                        </p:attrNameLst>
                                      </p:cBhvr>
                                      <p:rCtr x="22222" y="69"/>
                                    </p:animMotion>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042"/>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3.33333E-6 -4.33526E-6 L 0.37083 0.00139 " pathEditMode="relative" rAng="0" ptsTypes="AA">
                                      <p:cBhvr>
                                        <p:cTn id="20" dur="750" fill="hold"/>
                                        <p:tgtEl>
                                          <p:spTgt spid="1042"/>
                                        </p:tgtEl>
                                        <p:attrNameLst>
                                          <p:attrName>ppt_x</p:attrName>
                                          <p:attrName>ppt_y</p:attrName>
                                        </p:attrNameLst>
                                      </p:cBhvr>
                                      <p:rCtr x="18542" y="69"/>
                                    </p:animMotion>
                                  </p:childTnLst>
                                </p:cTn>
                              </p:par>
                            </p:childTnLst>
                          </p:cTn>
                        </p:par>
                        <p:par>
                          <p:cTn id="21" fill="hold">
                            <p:stCondLst>
                              <p:cond delay="2250"/>
                            </p:stCondLst>
                            <p:childTnLst>
                              <p:par>
                                <p:cTn id="22" presetID="1" presetClass="entr" presetSubtype="0" fill="hold" nodeType="afterEffect">
                                  <p:stCondLst>
                                    <p:cond delay="0"/>
                                  </p:stCondLst>
                                  <p:childTnLst>
                                    <p:set>
                                      <p:cBhvr>
                                        <p:cTn id="23" dur="1" fill="hold">
                                          <p:stCondLst>
                                            <p:cond delay="0"/>
                                          </p:stCondLst>
                                        </p:cTn>
                                        <p:tgtEl>
                                          <p:spTgt spid="1043"/>
                                        </p:tgtEl>
                                        <p:attrNameLst>
                                          <p:attrName>style.visibility</p:attrName>
                                        </p:attrNameLst>
                                      </p:cBhvr>
                                      <p:to>
                                        <p:strVal val="visible"/>
                                      </p:to>
                                    </p:set>
                                  </p:childTnLst>
                                </p:cTn>
                              </p:par>
                              <p:par>
                                <p:cTn id="24" presetID="63" presetClass="path" presetSubtype="0" accel="50000" decel="50000" fill="hold" nodeType="withEffect">
                                  <p:stCondLst>
                                    <p:cond delay="0"/>
                                  </p:stCondLst>
                                  <p:childTnLst>
                                    <p:animMotion origin="layout" path="M -1.94444E-6 1.7341E-6 L 0.44653 0.00277 " pathEditMode="relative" rAng="0" ptsTypes="AA">
                                      <p:cBhvr>
                                        <p:cTn id="25" dur="750" fill="hold"/>
                                        <p:tgtEl>
                                          <p:spTgt spid="1043"/>
                                        </p:tgtEl>
                                        <p:attrNameLst>
                                          <p:attrName>ppt_x</p:attrName>
                                          <p:attrName>ppt_y</p:attrName>
                                        </p:attrNameLst>
                                      </p:cBhvr>
                                      <p:rCtr x="22326" y="139"/>
                                    </p:animMotion>
                                  </p:childTnLst>
                                </p:cTn>
                              </p:par>
                            </p:childTnLst>
                          </p:cTn>
                        </p:par>
                        <p:par>
                          <p:cTn id="26" fill="hold">
                            <p:stCondLst>
                              <p:cond delay="3000"/>
                            </p:stCondLst>
                            <p:childTnLst>
                              <p:par>
                                <p:cTn id="27" presetID="1" presetClass="entr" presetSubtype="0" fill="hold" nodeType="afterEffect">
                                  <p:stCondLst>
                                    <p:cond delay="500"/>
                                  </p:stCondLst>
                                  <p:childTnLst>
                                    <p:set>
                                      <p:cBhvr>
                                        <p:cTn id="28" dur="1" fill="hold">
                                          <p:stCondLst>
                                            <p:cond delay="0"/>
                                          </p:stCondLst>
                                        </p:cTn>
                                        <p:tgtEl>
                                          <p:spTgt spid="27"/>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nodeType="afterEffect">
                                  <p:stCondLst>
                                    <p:cond delay="500"/>
                                  </p:stCondLst>
                                  <p:childTnLst>
                                    <p:set>
                                      <p:cBhvr>
                                        <p:cTn id="31" dur="1" fill="hold">
                                          <p:stCondLst>
                                            <p:cond delay="0"/>
                                          </p:stCondLst>
                                        </p:cTn>
                                        <p:tgtEl>
                                          <p:spTgt spid="10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4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4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T</a:t>
            </a:r>
            <a:r>
              <a:rPr lang="en-US" dirty="0" smtClean="0"/>
              <a:t>ree-structured activity models</a:t>
            </a:r>
            <a:r>
              <a:rPr lang="en-US" dirty="0"/>
              <a:t/>
            </a:r>
            <a:br>
              <a:rPr lang="en-US" dirty="0"/>
            </a:br>
            <a:r>
              <a:rPr lang="en-US" sz="3600" dirty="0" smtClean="0">
                <a:solidFill>
                  <a:schemeClr val="accent1"/>
                </a:solidFill>
              </a:rPr>
              <a:t>All Tree Edge Pairs kernel (ATEP)</a:t>
            </a:r>
            <a:endParaRPr lang="en-US" dirty="0"/>
          </a:p>
        </p:txBody>
      </p:sp>
      <p:sp>
        <p:nvSpPr>
          <p:cNvPr id="3" name="Espace réservé du contenu 2"/>
          <p:cNvSpPr>
            <a:spLocks noGrp="1"/>
          </p:cNvSpPr>
          <p:nvPr>
            <p:ph idx="1"/>
          </p:nvPr>
        </p:nvSpPr>
        <p:spPr>
          <a:xfrm>
            <a:off x="457200" y="1474777"/>
            <a:ext cx="8229600" cy="4978559"/>
          </a:xfrm>
        </p:spPr>
        <p:txBody>
          <a:bodyPr>
            <a:noAutofit/>
          </a:bodyPr>
          <a:lstStyle/>
          <a:p>
            <a:pPr marL="0" indent="0" algn="ctr">
              <a:buNone/>
            </a:pPr>
            <a:r>
              <a:rPr lang="en-US" sz="2800" dirty="0" smtClean="0"/>
              <a:t>Average over all pairwise edge comparisons</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smtClean="0"/>
          </a:p>
          <a:p>
            <a:pPr marL="0" indent="0" algn="ctr">
              <a:buNone/>
            </a:pPr>
            <a:r>
              <a:rPr lang="en-US" sz="2800" b="1" dirty="0" smtClean="0">
                <a:solidFill>
                  <a:schemeClr val="accent1"/>
                </a:solidFill>
              </a:rPr>
              <a:t>Approximation of all paths/sub-trees kernel</a:t>
            </a:r>
            <a:r>
              <a:rPr lang="en-US" sz="2800" dirty="0" smtClean="0"/>
              <a:t/>
            </a:r>
            <a:br>
              <a:rPr lang="en-US" sz="2800" dirty="0" smtClean="0"/>
            </a:br>
            <a:r>
              <a:rPr lang="en-US" sz="2200" dirty="0" smtClean="0">
                <a:solidFill>
                  <a:schemeClr val="bg1">
                    <a:lumMod val="50000"/>
                  </a:schemeClr>
                </a:solidFill>
              </a:rPr>
              <a:t>(uses tree structure </a:t>
            </a:r>
            <a:r>
              <a:rPr lang="en-US" sz="2200" b="1" dirty="0" smtClean="0">
                <a:solidFill>
                  <a:schemeClr val="bg1">
                    <a:lumMod val="50000"/>
                  </a:schemeClr>
                </a:solidFill>
              </a:rPr>
              <a:t>and</a:t>
            </a:r>
            <a:r>
              <a:rPr lang="en-US" sz="2200" dirty="0" smtClean="0">
                <a:solidFill>
                  <a:schemeClr val="bg1">
                    <a:lumMod val="50000"/>
                  </a:schemeClr>
                </a:solidFill>
              </a:rPr>
              <a:t> node content)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69</a:t>
            </a:fld>
            <a:endParaRPr lang="fr-BE"/>
          </a:p>
        </p:txBody>
      </p:sp>
      <p:pic>
        <p:nvPicPr>
          <p:cNvPr id="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367" y="2204864"/>
            <a:ext cx="2234045" cy="258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578" y="2239500"/>
            <a:ext cx="2190750" cy="251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e 18"/>
          <p:cNvGrpSpPr/>
          <p:nvPr/>
        </p:nvGrpSpPr>
        <p:grpSpPr>
          <a:xfrm>
            <a:off x="3902035" y="3063020"/>
            <a:ext cx="1427227" cy="1469132"/>
            <a:chOff x="3902035" y="3356992"/>
            <a:chExt cx="1427227" cy="1469132"/>
          </a:xfrm>
        </p:grpSpPr>
        <p:sp>
          <p:nvSpPr>
            <p:cNvPr id="7" name="Double flèche horizontale 6"/>
            <p:cNvSpPr/>
            <p:nvPr/>
          </p:nvSpPr>
          <p:spPr>
            <a:xfrm>
              <a:off x="3919432" y="33569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flèche horizontale 7"/>
            <p:cNvSpPr/>
            <p:nvPr/>
          </p:nvSpPr>
          <p:spPr>
            <a:xfrm rot="21082778">
              <a:off x="3919432" y="3613024"/>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flèche horizontale 8"/>
            <p:cNvSpPr/>
            <p:nvPr/>
          </p:nvSpPr>
          <p:spPr>
            <a:xfrm rot="576250">
              <a:off x="3919432" y="36617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flèche horizontale 9"/>
            <p:cNvSpPr/>
            <p:nvPr/>
          </p:nvSpPr>
          <p:spPr>
            <a:xfrm rot="523286">
              <a:off x="3919432" y="38141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flèche horizontale 10"/>
            <p:cNvSpPr/>
            <p:nvPr/>
          </p:nvSpPr>
          <p:spPr>
            <a:xfrm>
              <a:off x="3919432" y="39665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flèche horizontale 11"/>
            <p:cNvSpPr/>
            <p:nvPr/>
          </p:nvSpPr>
          <p:spPr>
            <a:xfrm rot="20805200">
              <a:off x="3919432" y="41189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flèche horizontale 12"/>
            <p:cNvSpPr/>
            <p:nvPr/>
          </p:nvSpPr>
          <p:spPr>
            <a:xfrm rot="953964">
              <a:off x="3919432" y="42713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flèche horizontale 13"/>
            <p:cNvSpPr/>
            <p:nvPr/>
          </p:nvSpPr>
          <p:spPr>
            <a:xfrm>
              <a:off x="3919432" y="442379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flèche horizontale 14"/>
            <p:cNvSpPr/>
            <p:nvPr/>
          </p:nvSpPr>
          <p:spPr>
            <a:xfrm rot="20315901">
              <a:off x="3919432" y="4474919"/>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uble flèche horizontale 15"/>
            <p:cNvSpPr/>
            <p:nvPr/>
          </p:nvSpPr>
          <p:spPr>
            <a:xfrm>
              <a:off x="3930594" y="4191000"/>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uble flèche horizontale 16"/>
            <p:cNvSpPr/>
            <p:nvPr/>
          </p:nvSpPr>
          <p:spPr>
            <a:xfrm>
              <a:off x="3905681" y="4682108"/>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uble flèche horizontale 17"/>
            <p:cNvSpPr/>
            <p:nvPr/>
          </p:nvSpPr>
          <p:spPr>
            <a:xfrm rot="997288">
              <a:off x="3902035" y="4418122"/>
              <a:ext cx="1398668" cy="144016"/>
            </a:xfrm>
            <a:prstGeom prst="leftRightArrow">
              <a:avLst>
                <a:gd name="adj1" fmla="val 33466"/>
                <a:gd name="adj2" fmla="val 86377"/>
              </a:avLst>
            </a:prstGeom>
            <a:solidFill>
              <a:schemeClr val="bg1">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06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a:t>S</a:t>
              </a:r>
              <a:r>
                <a:rPr lang="en-US" sz="2400" b="1" dirty="0" smtClean="0"/>
                <a:t>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sp>
        <p:nvSpPr>
          <p:cNvPr id="15" name="ZoneTexte 14"/>
          <p:cNvSpPr txBox="1"/>
          <p:nvPr/>
        </p:nvSpPr>
        <p:spPr>
          <a:xfrm>
            <a:off x="7164289" y="4283506"/>
            <a:ext cx="1224136" cy="400110"/>
          </a:xfrm>
          <a:prstGeom prst="rect">
            <a:avLst/>
          </a:prstGeom>
          <a:noFill/>
        </p:spPr>
        <p:txBody>
          <a:bodyPr wrap="square" rtlCol="0">
            <a:spAutoFit/>
          </a:bodyPr>
          <a:lstStyle/>
          <a:p>
            <a:pPr algn="ctr"/>
            <a:r>
              <a:rPr lang="en-US" sz="2000" b="1" dirty="0" err="1" smtClean="0">
                <a:solidFill>
                  <a:srgbClr val="E3DE00"/>
                </a:solidFill>
              </a:rPr>
              <a:t>Youtube</a:t>
            </a:r>
            <a:endParaRPr lang="en-US" sz="2000" b="1" dirty="0">
              <a:solidFill>
                <a:srgbClr val="E3DE00"/>
              </a:solidFill>
            </a:endParaRPr>
          </a:p>
        </p:txBody>
      </p:sp>
      <p:sp>
        <p:nvSpPr>
          <p:cNvPr id="16" name="ZoneTexte 15"/>
          <p:cNvSpPr txBox="1"/>
          <p:nvPr/>
        </p:nvSpPr>
        <p:spPr>
          <a:xfrm>
            <a:off x="6417921" y="4697849"/>
            <a:ext cx="2592288" cy="954107"/>
          </a:xfrm>
          <a:prstGeom prst="rect">
            <a:avLst/>
          </a:prstGeom>
          <a:noFill/>
        </p:spPr>
        <p:txBody>
          <a:bodyPr wrap="square" rtlCol="0">
            <a:spAutoFit/>
          </a:bodyPr>
          <a:lstStyle/>
          <a:p>
            <a:pPr algn="ctr"/>
            <a:r>
              <a:rPr lang="en-US" sz="1400" dirty="0">
                <a:solidFill>
                  <a:schemeClr val="bg1">
                    <a:lumMod val="65000"/>
                  </a:schemeClr>
                </a:solidFill>
              </a:rPr>
              <a:t>J. Liu, J. </a:t>
            </a:r>
            <a:r>
              <a:rPr lang="en-US" sz="1400" dirty="0" err="1">
                <a:solidFill>
                  <a:schemeClr val="bg1">
                    <a:lumMod val="65000"/>
                  </a:schemeClr>
                </a:solidFill>
              </a:rPr>
              <a:t>Luo</a:t>
            </a:r>
            <a:r>
              <a:rPr lang="en-US" sz="1400" dirty="0">
                <a:solidFill>
                  <a:schemeClr val="bg1">
                    <a:lumMod val="65000"/>
                  </a:schemeClr>
                </a:solidFill>
              </a:rPr>
              <a:t>, and M. Shah. </a:t>
            </a:r>
            <a:r>
              <a:rPr lang="en-US" sz="1400" i="1" dirty="0">
                <a:solidFill>
                  <a:schemeClr val="bg1">
                    <a:lumMod val="65000"/>
                  </a:schemeClr>
                </a:solidFill>
              </a:rPr>
              <a:t>Recognizing realistic actions from videos </a:t>
            </a:r>
            <a:r>
              <a:rPr lang="en-US" sz="1400" i="1" dirty="0" smtClean="0">
                <a:solidFill>
                  <a:schemeClr val="bg1">
                    <a:lumMod val="65000"/>
                  </a:schemeClr>
                </a:solidFill>
              </a:rPr>
              <a:t>“in the Wild”</a:t>
            </a:r>
            <a:r>
              <a:rPr lang="en-US" sz="1400" dirty="0" smtClean="0">
                <a:solidFill>
                  <a:schemeClr val="bg1">
                    <a:lumMod val="65000"/>
                  </a:schemeClr>
                </a:solidFill>
              </a:rPr>
              <a:t>.</a:t>
            </a:r>
          </a:p>
          <a:p>
            <a:pPr algn="ctr"/>
            <a:r>
              <a:rPr lang="en-US" sz="1400" dirty="0" smtClean="0">
                <a:solidFill>
                  <a:schemeClr val="bg1">
                    <a:lumMod val="65000"/>
                  </a:schemeClr>
                </a:solidFill>
              </a:rPr>
              <a:t>In </a:t>
            </a:r>
            <a:r>
              <a:rPr lang="en-US" sz="1400" dirty="0">
                <a:solidFill>
                  <a:schemeClr val="bg1">
                    <a:lumMod val="65000"/>
                  </a:schemeClr>
                </a:solidFill>
              </a:rPr>
              <a:t>CVPR, 2009</a:t>
            </a:r>
          </a:p>
        </p:txBody>
      </p:sp>
      <p:pic>
        <p:nvPicPr>
          <p:cNvPr id="21" name="youtube_ex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38264" y="3070072"/>
            <a:ext cx="3048000" cy="2286000"/>
          </a:xfrm>
          <a:prstGeom prst="rect">
            <a:avLst/>
          </a:prstGeom>
        </p:spPr>
      </p:pic>
      <p:grpSp>
        <p:nvGrpSpPr>
          <p:cNvPr id="5" name="Groupe 4"/>
          <p:cNvGrpSpPr/>
          <p:nvPr/>
        </p:nvGrpSpPr>
        <p:grpSpPr>
          <a:xfrm>
            <a:off x="3224615" y="3219450"/>
            <a:ext cx="2757085" cy="2076450"/>
            <a:chOff x="3224615" y="3219450"/>
            <a:chExt cx="2757085" cy="2076450"/>
          </a:xfrm>
        </p:grpSpPr>
        <p:sp>
          <p:nvSpPr>
            <p:cNvPr id="13" name="Forme libre 12"/>
            <p:cNvSpPr/>
            <p:nvPr/>
          </p:nvSpPr>
          <p:spPr>
            <a:xfrm>
              <a:off x="3495675" y="3219450"/>
              <a:ext cx="2486025" cy="2076450"/>
            </a:xfrm>
            <a:custGeom>
              <a:avLst/>
              <a:gdLst>
                <a:gd name="connsiteX0" fmla="*/ 1638300 w 2486025"/>
                <a:gd name="connsiteY0" fmla="*/ 1590675 h 2076450"/>
                <a:gd name="connsiteX1" fmla="*/ 152400 w 2486025"/>
                <a:gd name="connsiteY1" fmla="*/ 2076450 h 2076450"/>
                <a:gd name="connsiteX2" fmla="*/ 0 w 2486025"/>
                <a:gd name="connsiteY2" fmla="*/ 552450 h 2076450"/>
                <a:gd name="connsiteX3" fmla="*/ 1076325 w 2486025"/>
                <a:gd name="connsiteY3" fmla="*/ 0 h 2076450"/>
                <a:gd name="connsiteX4" fmla="*/ 2486025 w 2486025"/>
                <a:gd name="connsiteY4" fmla="*/ 476250 h 2076450"/>
                <a:gd name="connsiteX5" fmla="*/ 1638300 w 2486025"/>
                <a:gd name="connsiteY5" fmla="*/ 1590675 h 2076450"/>
                <a:gd name="connsiteX0" fmla="*/ 1752600 w 2486025"/>
                <a:gd name="connsiteY0" fmla="*/ 1796415 h 2076450"/>
                <a:gd name="connsiteX1" fmla="*/ 152400 w 2486025"/>
                <a:gd name="connsiteY1" fmla="*/ 2076450 h 2076450"/>
                <a:gd name="connsiteX2" fmla="*/ 0 w 2486025"/>
                <a:gd name="connsiteY2" fmla="*/ 552450 h 2076450"/>
                <a:gd name="connsiteX3" fmla="*/ 1076325 w 2486025"/>
                <a:gd name="connsiteY3" fmla="*/ 0 h 2076450"/>
                <a:gd name="connsiteX4" fmla="*/ 2486025 w 2486025"/>
                <a:gd name="connsiteY4" fmla="*/ 476250 h 2076450"/>
                <a:gd name="connsiteX5" fmla="*/ 1752600 w 2486025"/>
                <a:gd name="connsiteY5" fmla="*/ 1796415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6025" h="2076450">
                  <a:moveTo>
                    <a:pt x="1752600" y="1796415"/>
                  </a:moveTo>
                  <a:lnTo>
                    <a:pt x="152400" y="2076450"/>
                  </a:lnTo>
                  <a:lnTo>
                    <a:pt x="0" y="552450"/>
                  </a:lnTo>
                  <a:lnTo>
                    <a:pt x="1076325" y="0"/>
                  </a:lnTo>
                  <a:lnTo>
                    <a:pt x="2486025" y="476250"/>
                  </a:lnTo>
                  <a:lnTo>
                    <a:pt x="1752600" y="1796415"/>
                  </a:lnTo>
                  <a:close/>
                </a:path>
              </a:pathLst>
            </a:custGeom>
            <a:solidFill>
              <a:srgbClr val="E3DE00">
                <a:alpha val="83922"/>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p:cNvSpPr txBox="1"/>
            <p:nvPr/>
          </p:nvSpPr>
          <p:spPr>
            <a:xfrm>
              <a:off x="3224615" y="4869160"/>
              <a:ext cx="1203369" cy="369332"/>
            </a:xfrm>
            <a:prstGeom prst="rect">
              <a:avLst/>
            </a:prstGeom>
            <a:noFill/>
          </p:spPr>
          <p:txBody>
            <a:bodyPr wrap="square" rtlCol="0">
              <a:spAutoFit/>
            </a:bodyPr>
            <a:lstStyle/>
            <a:p>
              <a:pPr algn="ctr"/>
              <a:r>
                <a:rPr lang="en-US" b="1" dirty="0" smtClean="0">
                  <a:solidFill>
                    <a:schemeClr val="bg1"/>
                  </a:solidFill>
                </a:rPr>
                <a:t>11</a:t>
              </a:r>
              <a:endParaRPr lang="en-US" b="1" dirty="0">
                <a:solidFill>
                  <a:schemeClr val="bg1"/>
                </a:solidFill>
              </a:endParaRPr>
            </a:p>
          </p:txBody>
        </p:sp>
        <p:sp>
          <p:nvSpPr>
            <p:cNvPr id="18" name="ZoneTexte 17"/>
            <p:cNvSpPr txBox="1"/>
            <p:nvPr/>
          </p:nvSpPr>
          <p:spPr>
            <a:xfrm>
              <a:off x="4016703" y="3419708"/>
              <a:ext cx="1203369" cy="369332"/>
            </a:xfrm>
            <a:prstGeom prst="rect">
              <a:avLst/>
            </a:prstGeom>
            <a:noFill/>
          </p:spPr>
          <p:txBody>
            <a:bodyPr wrap="square" rtlCol="0">
              <a:spAutoFit/>
            </a:bodyPr>
            <a:lstStyle/>
            <a:p>
              <a:pPr algn="ctr"/>
              <a:r>
                <a:rPr lang="en-US" b="1" dirty="0" smtClean="0">
                  <a:solidFill>
                    <a:schemeClr val="bg1"/>
                  </a:solidFill>
                </a:rPr>
                <a:t>84% ACC</a:t>
              </a:r>
              <a:endParaRPr lang="en-US" b="1" dirty="0">
                <a:solidFill>
                  <a:schemeClr val="bg1"/>
                </a:solidFill>
              </a:endParaRPr>
            </a:p>
          </p:txBody>
        </p:sp>
        <p:sp>
          <p:nvSpPr>
            <p:cNvPr id="19" name="ZoneTexte 18"/>
            <p:cNvSpPr txBox="1"/>
            <p:nvPr/>
          </p:nvSpPr>
          <p:spPr>
            <a:xfrm>
              <a:off x="4320583" y="4351605"/>
              <a:ext cx="1365445" cy="646331"/>
            </a:xfrm>
            <a:prstGeom prst="rect">
              <a:avLst/>
            </a:prstGeom>
            <a:noFill/>
          </p:spPr>
          <p:txBody>
            <a:bodyPr wrap="square" rtlCol="0">
              <a:spAutoFit/>
            </a:bodyPr>
            <a:lstStyle/>
            <a:p>
              <a:pPr algn="ctr"/>
              <a:r>
                <a:rPr lang="en-US" b="1" dirty="0" smtClean="0">
                  <a:solidFill>
                    <a:schemeClr val="bg1"/>
                  </a:solidFill>
                </a:rPr>
                <a:t>1167</a:t>
              </a:r>
            </a:p>
            <a:p>
              <a:pPr algn="ctr"/>
              <a:r>
                <a:rPr lang="en-US" b="1" dirty="0" smtClean="0">
                  <a:solidFill>
                    <a:schemeClr val="bg1"/>
                  </a:solidFill>
                </a:rPr>
                <a:t>videos</a:t>
              </a:r>
              <a:endParaRPr lang="en-US" b="1" dirty="0">
                <a:solidFill>
                  <a:schemeClr val="bg1"/>
                </a:solidFill>
              </a:endParaRPr>
            </a:p>
          </p:txBody>
        </p:sp>
      </p:grpSp>
      <p:sp>
        <p:nvSpPr>
          <p:cNvPr id="20" name="ZoneTexte 19"/>
          <p:cNvSpPr txBox="1"/>
          <p:nvPr/>
        </p:nvSpPr>
        <p:spPr>
          <a:xfrm>
            <a:off x="6724452" y="2420888"/>
            <a:ext cx="2103806" cy="338554"/>
          </a:xfrm>
          <a:prstGeom prst="rect">
            <a:avLst/>
          </a:prstGeom>
          <a:noFill/>
        </p:spPr>
        <p:txBody>
          <a:bodyPr wrap="square" rtlCol="0">
            <a:spAutoFit/>
          </a:bodyPr>
          <a:lstStyle/>
          <a:p>
            <a:pPr algn="ctr"/>
            <a:r>
              <a:rPr lang="fr-FR" sz="1600" b="1" dirty="0" smtClean="0">
                <a:solidFill>
                  <a:schemeClr val="bg1">
                    <a:lumMod val="65000"/>
                  </a:schemeClr>
                </a:solidFill>
              </a:rPr>
              <a:t>ACC</a:t>
            </a:r>
            <a:r>
              <a:rPr lang="fr-FR" sz="1600" dirty="0" smtClean="0">
                <a:solidFill>
                  <a:schemeClr val="bg1">
                    <a:lumMod val="65000"/>
                  </a:schemeClr>
                </a:solidFill>
              </a:rPr>
              <a:t> = </a:t>
            </a:r>
            <a:r>
              <a:rPr lang="fr-FR" sz="1600" dirty="0" err="1" smtClean="0">
                <a:solidFill>
                  <a:schemeClr val="bg1">
                    <a:lumMod val="65000"/>
                  </a:schemeClr>
                </a:solidFill>
              </a:rPr>
              <a:t>Accuracy</a:t>
            </a:r>
            <a:r>
              <a:rPr lang="fr-FR" sz="1600" dirty="0" smtClean="0">
                <a:solidFill>
                  <a:schemeClr val="bg1">
                    <a:lumMod val="65000"/>
                  </a:schemeClr>
                </a:solidFill>
              </a:rPr>
              <a:t> </a:t>
            </a:r>
            <a:endParaRPr lang="fr-FR" sz="1600" dirty="0">
              <a:solidFill>
                <a:schemeClr val="bg1">
                  <a:lumMod val="65000"/>
                </a:schemeClr>
              </a:solidFill>
            </a:endParaRPr>
          </a:p>
        </p:txBody>
      </p:sp>
    </p:spTree>
    <p:extLst>
      <p:ext uri="{BB962C8B-B14F-4D97-AF65-F5344CB8AC3E}">
        <p14:creationId xmlns:p14="http://schemas.microsoft.com/office/powerpoint/2010/main" val="4679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83"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md type="call" cmd="stop">
                                      <p:cBhvr>
                                        <p:cTn id="11" dur="1">
                                          <p:stCondLst>
                                            <p:cond delay="0"/>
                                          </p:stCondLst>
                                        </p:cTn>
                                        <p:tgtEl>
                                          <p:spTgt spid="21"/>
                                        </p:tgtEl>
                                      </p:cBhvr>
                                    </p:cmd>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1"/>
                </p:tgtEl>
              </p:cMediaNode>
            </p:video>
          </p:childTnLst>
        </p:cTn>
      </p:par>
    </p:tnLst>
    <p:bldLst>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Experiments</a:t>
            </a:r>
            <a:r>
              <a:rPr lang="en-US" dirty="0"/>
              <a:t/>
            </a:r>
            <a:br>
              <a:rPr lang="en-US" dirty="0"/>
            </a:br>
            <a:r>
              <a:rPr lang="en-US" sz="3600" dirty="0" smtClean="0">
                <a:solidFill>
                  <a:schemeClr val="accent1"/>
                </a:solidFill>
              </a:rPr>
              <a:t>Activity datasets</a:t>
            </a:r>
            <a:endParaRPr lang="en-US" dirty="0"/>
          </a:p>
        </p:txBody>
      </p:sp>
      <p:sp>
        <p:nvSpPr>
          <p:cNvPr id="3" name="Espace réservé du contenu 2"/>
          <p:cNvSpPr>
            <a:spLocks noGrp="1"/>
          </p:cNvSpPr>
          <p:nvPr>
            <p:ph idx="1"/>
          </p:nvPr>
        </p:nvSpPr>
        <p:spPr>
          <a:xfrm>
            <a:off x="457200" y="1474777"/>
            <a:ext cx="8229600" cy="4978559"/>
          </a:xfrm>
        </p:spPr>
        <p:txBody>
          <a:bodyPr>
            <a:normAutofit/>
          </a:bodyPr>
          <a:lstStyle/>
          <a:p>
            <a:pPr marL="0" indent="0" algn="ctr">
              <a:buNone/>
            </a:pPr>
            <a:r>
              <a:rPr lang="en-US" sz="2800" dirty="0" smtClean="0"/>
              <a:t>High Five </a:t>
            </a:r>
          </a:p>
          <a:p>
            <a:pPr marL="0" indent="0" algn="ctr">
              <a:buNone/>
            </a:pPr>
            <a:r>
              <a:rPr lang="en-US" sz="2000" dirty="0" smtClean="0">
                <a:solidFill>
                  <a:schemeClr val="bg1">
                    <a:lumMod val="50000"/>
                  </a:schemeClr>
                </a:solidFill>
              </a:rPr>
              <a:t>[Patron-Perez BMVC’10]</a:t>
            </a:r>
            <a:endParaRPr lang="en-US" sz="2800" dirty="0" smtClean="0">
              <a:solidFill>
                <a:schemeClr val="bg1">
                  <a:lumMod val="50000"/>
                </a:schemeClr>
              </a:solidFill>
            </a:endParaRPr>
          </a:p>
          <a:p>
            <a:pPr marL="0" indent="0" algn="ctr">
              <a:buNone/>
            </a:pPr>
            <a:r>
              <a:rPr lang="en-US" sz="2400" dirty="0" smtClean="0"/>
              <a:t>(4 human interaction categories,  300 TV-show videos)</a:t>
            </a:r>
            <a:endParaRPr lang="en-US" sz="2400" dirty="0"/>
          </a:p>
        </p:txBody>
      </p:sp>
      <p:pic>
        <p:nvPicPr>
          <p:cNvPr id="5122" name="Picture 2" descr="C:\Users\Adrien\Dropbox\phd_thesis\Papers\Track_tubes\tracktubes\images\highfivefram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99" y="2913781"/>
            <a:ext cx="8177213" cy="3611563"/>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70</a:t>
            </a:fld>
            <a:endParaRPr lang="fr-BE"/>
          </a:p>
        </p:txBody>
      </p:sp>
    </p:spTree>
    <p:extLst>
      <p:ext uri="{BB962C8B-B14F-4D97-AF65-F5344CB8AC3E}">
        <p14:creationId xmlns:p14="http://schemas.microsoft.com/office/powerpoint/2010/main" val="19455618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solidFill>
                  <a:prstClr val="black"/>
                </a:solidFill>
              </a:rPr>
              <a:t>Experiments</a:t>
            </a:r>
            <a:br>
              <a:rPr lang="en-US" dirty="0">
                <a:solidFill>
                  <a:prstClr val="black"/>
                </a:solidFill>
              </a:rPr>
            </a:br>
            <a:r>
              <a:rPr lang="en-US" sz="3600" dirty="0">
                <a:solidFill>
                  <a:srgbClr val="4F81BD"/>
                </a:solidFill>
              </a:rPr>
              <a:t>Activity datasets</a:t>
            </a:r>
            <a:endParaRPr lang="en-US" dirty="0"/>
          </a:p>
        </p:txBody>
      </p:sp>
      <p:sp>
        <p:nvSpPr>
          <p:cNvPr id="3" name="Espace réservé du contenu 2"/>
          <p:cNvSpPr>
            <a:spLocks noGrp="1"/>
          </p:cNvSpPr>
          <p:nvPr>
            <p:ph idx="1"/>
          </p:nvPr>
        </p:nvSpPr>
        <p:spPr>
          <a:xfrm>
            <a:off x="457200" y="1340768"/>
            <a:ext cx="8229600" cy="4978559"/>
          </a:xfrm>
        </p:spPr>
        <p:txBody>
          <a:bodyPr>
            <a:normAutofit/>
          </a:bodyPr>
          <a:lstStyle/>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r>
              <a:rPr lang="en-US" sz="2800" dirty="0" smtClean="0"/>
              <a:t>Olympic Sports</a:t>
            </a:r>
          </a:p>
          <a:p>
            <a:pPr marL="0" indent="0">
              <a:buNone/>
            </a:pPr>
            <a:r>
              <a:rPr lang="en-US" sz="2000" dirty="0" smtClean="0">
                <a:solidFill>
                  <a:schemeClr val="bg1">
                    <a:lumMod val="50000"/>
                  </a:schemeClr>
                </a:solidFill>
              </a:rPr>
              <a:t>[</a:t>
            </a:r>
            <a:r>
              <a:rPr lang="en-US" sz="2000" dirty="0" err="1" smtClean="0">
                <a:solidFill>
                  <a:schemeClr val="bg1">
                    <a:lumMod val="50000"/>
                  </a:schemeClr>
                </a:solidFill>
              </a:rPr>
              <a:t>Niebles</a:t>
            </a:r>
            <a:r>
              <a:rPr lang="en-US" sz="2000" dirty="0" smtClean="0">
                <a:solidFill>
                  <a:schemeClr val="bg1">
                    <a:lumMod val="50000"/>
                  </a:schemeClr>
                </a:solidFill>
              </a:rPr>
              <a:t> ECCV’10]</a:t>
            </a:r>
            <a:endParaRPr lang="en-US" sz="2800" dirty="0" smtClean="0">
              <a:solidFill>
                <a:schemeClr val="bg1">
                  <a:lumMod val="50000"/>
                </a:schemeClr>
              </a:solidFill>
            </a:endParaRPr>
          </a:p>
          <a:p>
            <a:pPr marL="0" indent="0">
              <a:buNone/>
            </a:pPr>
            <a:endParaRPr lang="en-US" sz="2400" dirty="0" smtClean="0"/>
          </a:p>
          <a:p>
            <a:pPr marL="0" indent="0">
              <a:buNone/>
            </a:pPr>
            <a:r>
              <a:rPr lang="en-US" sz="2400" dirty="0" smtClean="0"/>
              <a:t>(16 sport activity</a:t>
            </a:r>
          </a:p>
          <a:p>
            <a:pPr marL="0" indent="0">
              <a:buNone/>
            </a:pPr>
            <a:r>
              <a:rPr lang="en-US" sz="2400" dirty="0" smtClean="0"/>
              <a:t> categories, 783</a:t>
            </a:r>
          </a:p>
          <a:p>
            <a:pPr marL="0" indent="0">
              <a:buNone/>
            </a:pPr>
            <a:r>
              <a:rPr lang="en-US" sz="2400" dirty="0" smtClean="0"/>
              <a:t> YouTube videos)</a:t>
            </a:r>
            <a:endParaRPr lang="en-US" sz="2400" dirty="0"/>
          </a:p>
        </p:txBody>
      </p:sp>
      <p:pic>
        <p:nvPicPr>
          <p:cNvPr id="4098" name="Picture 2" descr="C:\Users\Adrien\Dropbox\phd_thesis\Papers\Track_tubes\tracktubes\images\olympicsfram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691800"/>
            <a:ext cx="5585146" cy="468952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71</a:t>
            </a:fld>
            <a:endParaRPr lang="fr-BE"/>
          </a:p>
        </p:txBody>
      </p:sp>
    </p:spTree>
    <p:extLst>
      <p:ext uri="{BB962C8B-B14F-4D97-AF65-F5344CB8AC3E}">
        <p14:creationId xmlns:p14="http://schemas.microsoft.com/office/powerpoint/2010/main" val="23985295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Experiments</a:t>
            </a:r>
            <a:r>
              <a:rPr lang="en-US" dirty="0"/>
              <a:t/>
            </a:r>
            <a:br>
              <a:rPr lang="en-US" dirty="0"/>
            </a:br>
            <a:r>
              <a:rPr lang="en-US" sz="3600" dirty="0" smtClean="0">
                <a:solidFill>
                  <a:schemeClr val="accent1"/>
                </a:solidFill>
              </a:rPr>
              <a:t>Results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72</a:t>
            </a:fld>
            <a:endParaRPr lang="fr-BE"/>
          </a:p>
        </p:txBody>
      </p:sp>
      <p:sp>
        <p:nvSpPr>
          <p:cNvPr id="7" name="ZoneTexte 6"/>
          <p:cNvSpPr txBox="1"/>
          <p:nvPr/>
        </p:nvSpPr>
        <p:spPr>
          <a:xfrm>
            <a:off x="5724913" y="5445224"/>
            <a:ext cx="1855514" cy="830997"/>
          </a:xfrm>
          <a:prstGeom prst="rect">
            <a:avLst/>
          </a:prstGeom>
          <a:noFill/>
        </p:spPr>
        <p:txBody>
          <a:bodyPr wrap="square" rtlCol="0">
            <a:spAutoFit/>
          </a:bodyPr>
          <a:lstStyle/>
          <a:p>
            <a:pPr algn="ctr"/>
            <a:r>
              <a:rPr lang="fr-FR" sz="2400" dirty="0" err="1" smtClean="0"/>
              <a:t>Olympics</a:t>
            </a:r>
            <a:endParaRPr lang="fr-FR" sz="2400" dirty="0" smtClean="0"/>
          </a:p>
          <a:p>
            <a:pPr algn="ctr"/>
            <a:r>
              <a:rPr lang="fr-FR" sz="2400" dirty="0" smtClean="0">
                <a:solidFill>
                  <a:schemeClr val="bg1">
                    <a:lumMod val="50000"/>
                  </a:schemeClr>
                </a:solidFill>
              </a:rPr>
              <a:t>(in </a:t>
            </a:r>
            <a:r>
              <a:rPr lang="fr-FR" sz="2400" dirty="0" err="1" smtClean="0">
                <a:solidFill>
                  <a:schemeClr val="bg1">
                    <a:lumMod val="50000"/>
                  </a:schemeClr>
                </a:solidFill>
              </a:rPr>
              <a:t>Accuracy</a:t>
            </a:r>
            <a:r>
              <a:rPr lang="fr-FR" sz="2400" dirty="0" smtClean="0">
                <a:solidFill>
                  <a:schemeClr val="bg1">
                    <a:lumMod val="50000"/>
                  </a:schemeClr>
                </a:solidFill>
              </a:rPr>
              <a:t>)</a:t>
            </a:r>
            <a:endParaRPr lang="fr-FR" sz="2000" dirty="0">
              <a:solidFill>
                <a:schemeClr val="bg1">
                  <a:lumMod val="50000"/>
                </a:schemeClr>
              </a:solidFill>
            </a:endParaRPr>
          </a:p>
        </p:txBody>
      </p:sp>
      <p:sp>
        <p:nvSpPr>
          <p:cNvPr id="8" name="ZoneTexte 7"/>
          <p:cNvSpPr txBox="1"/>
          <p:nvPr/>
        </p:nvSpPr>
        <p:spPr>
          <a:xfrm>
            <a:off x="1115616" y="5445224"/>
            <a:ext cx="2973033" cy="830997"/>
          </a:xfrm>
          <a:prstGeom prst="rect">
            <a:avLst/>
          </a:prstGeom>
          <a:noFill/>
        </p:spPr>
        <p:txBody>
          <a:bodyPr wrap="square" rtlCol="0">
            <a:spAutoFit/>
          </a:bodyPr>
          <a:lstStyle/>
          <a:p>
            <a:pPr algn="ctr"/>
            <a:r>
              <a:rPr lang="fr-FR" sz="2400" dirty="0" smtClean="0"/>
              <a:t>High Five</a:t>
            </a:r>
            <a:br>
              <a:rPr lang="fr-FR" sz="2400" dirty="0" smtClean="0"/>
            </a:br>
            <a:r>
              <a:rPr lang="fr-FR" sz="2400" dirty="0" smtClean="0">
                <a:solidFill>
                  <a:schemeClr val="bg1">
                    <a:lumMod val="50000"/>
                  </a:schemeClr>
                </a:solidFill>
              </a:rPr>
              <a:t>(in </a:t>
            </a:r>
            <a:r>
              <a:rPr lang="fr-FR" sz="2400" dirty="0" err="1" smtClean="0">
                <a:solidFill>
                  <a:schemeClr val="bg1">
                    <a:lumMod val="50000"/>
                  </a:schemeClr>
                </a:solidFill>
              </a:rPr>
              <a:t>Average</a:t>
            </a:r>
            <a:r>
              <a:rPr lang="fr-FR" sz="2400" dirty="0" smtClean="0">
                <a:solidFill>
                  <a:schemeClr val="bg1">
                    <a:lumMod val="50000"/>
                  </a:schemeClr>
                </a:solidFill>
              </a:rPr>
              <a:t> </a:t>
            </a:r>
            <a:r>
              <a:rPr lang="fr-FR" sz="2400" dirty="0" err="1" smtClean="0">
                <a:solidFill>
                  <a:schemeClr val="bg1">
                    <a:lumMod val="50000"/>
                  </a:schemeClr>
                </a:solidFill>
              </a:rPr>
              <a:t>Precision</a:t>
            </a:r>
            <a:r>
              <a:rPr lang="fr-FR" sz="2400" dirty="0" smtClean="0">
                <a:solidFill>
                  <a:schemeClr val="bg1">
                    <a:lumMod val="50000"/>
                  </a:schemeClr>
                </a:solidFill>
              </a:rPr>
              <a:t>)</a:t>
            </a:r>
            <a:endParaRPr lang="fr-FR" sz="2400" dirty="0">
              <a:solidFill>
                <a:schemeClr val="bg1">
                  <a:lumMod val="50000"/>
                </a:schemeClr>
              </a:solidFill>
            </a:endParaRPr>
          </a:p>
        </p:txBody>
      </p:sp>
      <p:pic>
        <p:nvPicPr>
          <p:cNvPr id="3075" name="Picture 3"/>
          <p:cNvPicPr>
            <a:picLocks noChangeAspect="1" noChangeArrowheads="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5576" y="1676535"/>
            <a:ext cx="3810000" cy="34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10020" y="1639536"/>
            <a:ext cx="3471509" cy="377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e 5"/>
          <p:cNvGrpSpPr/>
          <p:nvPr/>
        </p:nvGrpSpPr>
        <p:grpSpPr>
          <a:xfrm>
            <a:off x="794111" y="1685924"/>
            <a:ext cx="7540264" cy="306849"/>
            <a:chOff x="794111" y="1685924"/>
            <a:chExt cx="7540264" cy="306849"/>
          </a:xfrm>
        </p:grpSpPr>
        <p:sp>
          <p:nvSpPr>
            <p:cNvPr id="10" name="Rectangle 9"/>
            <p:cNvSpPr/>
            <p:nvPr/>
          </p:nvSpPr>
          <p:spPr>
            <a:xfrm flipV="1">
              <a:off x="794111" y="1718933"/>
              <a:ext cx="3700614" cy="27384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4940988" y="1685924"/>
              <a:ext cx="3393387" cy="269849"/>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e 8"/>
          <p:cNvGrpSpPr/>
          <p:nvPr/>
        </p:nvGrpSpPr>
        <p:grpSpPr>
          <a:xfrm>
            <a:off x="790575" y="4152534"/>
            <a:ext cx="7562850" cy="647338"/>
            <a:chOff x="790575" y="4152534"/>
            <a:chExt cx="7562850" cy="647338"/>
          </a:xfrm>
        </p:grpSpPr>
        <p:sp>
          <p:nvSpPr>
            <p:cNvPr id="12" name="Rectangle 11"/>
            <p:cNvSpPr/>
            <p:nvPr/>
          </p:nvSpPr>
          <p:spPr>
            <a:xfrm>
              <a:off x="790575" y="4190999"/>
              <a:ext cx="3724275" cy="608873"/>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40988" y="4152534"/>
              <a:ext cx="3412437" cy="608873"/>
            </a:xfrm>
            <a:prstGeom prst="rect">
              <a:avLst/>
            </a:prstGeom>
            <a:solidFill>
              <a:srgbClr val="FFFF25">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e 12"/>
          <p:cNvGrpSpPr/>
          <p:nvPr/>
        </p:nvGrpSpPr>
        <p:grpSpPr>
          <a:xfrm>
            <a:off x="781050" y="4762500"/>
            <a:ext cx="7572375" cy="628650"/>
            <a:chOff x="781050" y="4762500"/>
            <a:chExt cx="7572375" cy="628650"/>
          </a:xfrm>
        </p:grpSpPr>
        <p:sp>
          <p:nvSpPr>
            <p:cNvPr id="16" name="Rectangle 15"/>
            <p:cNvSpPr/>
            <p:nvPr/>
          </p:nvSpPr>
          <p:spPr>
            <a:xfrm>
              <a:off x="781050" y="4800600"/>
              <a:ext cx="3733799" cy="314325"/>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43475" y="4762500"/>
              <a:ext cx="3409950" cy="628650"/>
            </a:xfrm>
            <a:prstGeom prst="rect">
              <a:avLst/>
            </a:prstGeom>
            <a:solidFill>
              <a:srgbClr val="66FFFF">
                <a:alpha val="1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e 17"/>
          <p:cNvGrpSpPr/>
          <p:nvPr/>
        </p:nvGrpSpPr>
        <p:grpSpPr>
          <a:xfrm>
            <a:off x="794111" y="2301678"/>
            <a:ext cx="7557801" cy="1879796"/>
            <a:chOff x="794111" y="2301678"/>
            <a:chExt cx="7557801" cy="1879796"/>
          </a:xfrm>
        </p:grpSpPr>
        <p:sp>
          <p:nvSpPr>
            <p:cNvPr id="19" name="Rectangle 18"/>
            <p:cNvSpPr/>
            <p:nvPr/>
          </p:nvSpPr>
          <p:spPr>
            <a:xfrm>
              <a:off x="794111" y="2330253"/>
              <a:ext cx="3720739" cy="1851221"/>
            </a:xfrm>
            <a:prstGeom prst="rect">
              <a:avLst/>
            </a:prstGeom>
            <a:solidFill>
              <a:schemeClr val="accent6">
                <a:lumMod val="75000"/>
                <a:alpha val="15686"/>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43475" y="2301678"/>
              <a:ext cx="3408437" cy="1851221"/>
            </a:xfrm>
            <a:prstGeom prst="rect">
              <a:avLst/>
            </a:prstGeom>
            <a:solidFill>
              <a:schemeClr val="accent6">
                <a:lumMod val="75000"/>
                <a:alpha val="15686"/>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e 14"/>
          <p:cNvGrpSpPr/>
          <p:nvPr/>
        </p:nvGrpSpPr>
        <p:grpSpPr>
          <a:xfrm>
            <a:off x="790681" y="1963951"/>
            <a:ext cx="7555129" cy="360150"/>
            <a:chOff x="790681" y="1963951"/>
            <a:chExt cx="7555129" cy="360150"/>
          </a:xfrm>
        </p:grpSpPr>
        <p:sp>
          <p:nvSpPr>
            <p:cNvPr id="21" name="Rectangle 20"/>
            <p:cNvSpPr/>
            <p:nvPr/>
          </p:nvSpPr>
          <p:spPr>
            <a:xfrm>
              <a:off x="790681" y="2003699"/>
              <a:ext cx="3724169" cy="320402"/>
            </a:xfrm>
            <a:prstGeom prst="rect">
              <a:avLst/>
            </a:prstGeom>
            <a:solidFill>
              <a:srgbClr val="FF19FF">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43475" y="1963951"/>
              <a:ext cx="3402335" cy="320402"/>
            </a:xfrm>
            <a:prstGeom prst="rect">
              <a:avLst/>
            </a:prstGeom>
            <a:solidFill>
              <a:srgbClr val="FF19FF">
                <a:alpha val="1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64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solidFill>
                  <a:prstClr val="black"/>
                </a:solidFill>
              </a:rPr>
              <a:t>C</a:t>
            </a:r>
            <a:r>
              <a:rPr lang="en-US" dirty="0" smtClean="0">
                <a:solidFill>
                  <a:prstClr val="black"/>
                </a:solidFill>
              </a:rPr>
              <a:t>onclusion</a:t>
            </a:r>
            <a:r>
              <a:rPr lang="fr-FR" dirty="0">
                <a:solidFill>
                  <a:prstClr val="black"/>
                </a:solidFill>
              </a:rPr>
              <a:t/>
            </a:r>
            <a:br>
              <a:rPr lang="fr-FR" dirty="0">
                <a:solidFill>
                  <a:prstClr val="black"/>
                </a:solidFill>
              </a:rPr>
            </a:br>
            <a:r>
              <a:rPr lang="en-US" sz="3600" dirty="0" smtClean="0">
                <a:solidFill>
                  <a:srgbClr val="4F81BD"/>
                </a:solidFill>
              </a:rPr>
              <a:t> </a:t>
            </a:r>
            <a:endParaRPr lang="en-US" dirty="0"/>
          </a:p>
        </p:txBody>
      </p:sp>
      <p:sp>
        <p:nvSpPr>
          <p:cNvPr id="3" name="Espace réservé du contenu 2"/>
          <p:cNvSpPr>
            <a:spLocks noGrp="1"/>
          </p:cNvSpPr>
          <p:nvPr>
            <p:ph idx="1"/>
          </p:nvPr>
        </p:nvSpPr>
        <p:spPr>
          <a:xfrm>
            <a:off x="457200" y="1423317"/>
            <a:ext cx="8229600" cy="4525963"/>
          </a:xfrm>
        </p:spPr>
        <p:txBody>
          <a:bodyPr>
            <a:noAutofit/>
          </a:bodyPr>
          <a:lstStyle/>
          <a:p>
            <a:r>
              <a:rPr lang="en-US" sz="3000" dirty="0" smtClean="0"/>
              <a:t>Hierarchical clustering to build </a:t>
            </a:r>
            <a:r>
              <a:rPr lang="en-US" sz="3000" b="1" dirty="0" smtClean="0">
                <a:solidFill>
                  <a:schemeClr val="accent1"/>
                </a:solidFill>
              </a:rPr>
              <a:t>per-video hierarchies</a:t>
            </a:r>
            <a:r>
              <a:rPr lang="en-US" sz="3000" dirty="0" smtClean="0"/>
              <a:t> of </a:t>
            </a:r>
            <a:r>
              <a:rPr lang="en-US" sz="3000" b="1" dirty="0" smtClean="0">
                <a:solidFill>
                  <a:schemeClr val="accent1"/>
                </a:solidFill>
              </a:rPr>
              <a:t>variable number of motion parts</a:t>
            </a:r>
          </a:p>
          <a:p>
            <a:r>
              <a:rPr lang="en-US" sz="3000" dirty="0" smtClean="0"/>
              <a:t>Efficient kernel on </a:t>
            </a:r>
            <a:r>
              <a:rPr lang="en-US" sz="3000" b="1" dirty="0" smtClean="0">
                <a:solidFill>
                  <a:schemeClr val="accent1"/>
                </a:solidFill>
              </a:rPr>
              <a:t>tree-structured</a:t>
            </a:r>
            <a:r>
              <a:rPr lang="en-US" sz="3000" dirty="0" smtClean="0"/>
              <a:t> activity models</a:t>
            </a:r>
          </a:p>
          <a:p>
            <a:r>
              <a:rPr lang="en-US" sz="3000" dirty="0" smtClean="0"/>
              <a:t>Improves over </a:t>
            </a:r>
            <a:r>
              <a:rPr lang="en-US" sz="3000" dirty="0"/>
              <a:t>unstructured activity models, baselines using other motion </a:t>
            </a:r>
            <a:r>
              <a:rPr lang="en-US" sz="3000" dirty="0" smtClean="0"/>
              <a:t>decomposition </a:t>
            </a:r>
            <a:r>
              <a:rPr lang="en-US" sz="3000" dirty="0"/>
              <a:t>algorithms, and the state of the art</a:t>
            </a:r>
          </a:p>
          <a:p>
            <a:pPr marL="0" indent="0">
              <a:buNone/>
            </a:pPr>
            <a:endParaRPr lang="en-US" sz="2000" dirty="0"/>
          </a:p>
          <a:p>
            <a:pPr marL="0" lvl="0" indent="0" algn="ctr">
              <a:buNone/>
            </a:pPr>
            <a:r>
              <a:rPr lang="en-US" sz="2000" i="1" dirty="0">
                <a:solidFill>
                  <a:prstClr val="black">
                    <a:tint val="75000"/>
                  </a:prstClr>
                </a:solidFill>
              </a:rPr>
              <a:t>Recognizing Activities with Cluster-Trees of </a:t>
            </a:r>
            <a:r>
              <a:rPr lang="en-US" sz="2000" i="1" dirty="0" err="1">
                <a:solidFill>
                  <a:prstClr val="black">
                    <a:tint val="75000"/>
                  </a:prstClr>
                </a:solidFill>
              </a:rPr>
              <a:t>Tracklets</a:t>
            </a:r>
            <a:r>
              <a:rPr lang="en-US" sz="2000" dirty="0">
                <a:solidFill>
                  <a:prstClr val="black">
                    <a:tint val="75000"/>
                  </a:prstClr>
                </a:solidFill>
              </a:rPr>
              <a:t>,</a:t>
            </a:r>
          </a:p>
          <a:p>
            <a:pPr marL="0" lvl="0" indent="0" algn="ctr">
              <a:buNone/>
            </a:pPr>
            <a:r>
              <a:rPr lang="en-US" sz="2000" dirty="0" err="1">
                <a:solidFill>
                  <a:prstClr val="black">
                    <a:tint val="75000"/>
                  </a:prstClr>
                </a:solidFill>
              </a:rPr>
              <a:t>Adrien</a:t>
            </a:r>
            <a:r>
              <a:rPr lang="en-US" sz="2000" dirty="0">
                <a:solidFill>
                  <a:prstClr val="black">
                    <a:tint val="75000"/>
                  </a:prstClr>
                </a:solidFill>
              </a:rPr>
              <a:t> </a:t>
            </a:r>
            <a:r>
              <a:rPr lang="en-US" sz="2000" dirty="0" err="1">
                <a:solidFill>
                  <a:prstClr val="black">
                    <a:tint val="75000"/>
                  </a:prstClr>
                </a:solidFill>
              </a:rPr>
              <a:t>Gaidon</a:t>
            </a:r>
            <a:r>
              <a:rPr lang="en-US" sz="2000" dirty="0">
                <a:solidFill>
                  <a:prstClr val="black">
                    <a:tint val="75000"/>
                  </a:prstClr>
                </a:solidFill>
              </a:rPr>
              <a:t>, </a:t>
            </a:r>
            <a:r>
              <a:rPr lang="en-US" sz="2000" dirty="0" err="1">
                <a:solidFill>
                  <a:prstClr val="black">
                    <a:tint val="75000"/>
                  </a:prstClr>
                </a:solidFill>
              </a:rPr>
              <a:t>Zaid</a:t>
            </a:r>
            <a:r>
              <a:rPr lang="en-US" sz="2000" dirty="0">
                <a:solidFill>
                  <a:prstClr val="black">
                    <a:tint val="75000"/>
                  </a:prstClr>
                </a:solidFill>
              </a:rPr>
              <a:t> </a:t>
            </a:r>
            <a:r>
              <a:rPr lang="en-US" sz="2000" dirty="0" err="1">
                <a:solidFill>
                  <a:prstClr val="black">
                    <a:tint val="75000"/>
                  </a:prstClr>
                </a:solidFill>
              </a:rPr>
              <a:t>Harchaoui</a:t>
            </a:r>
            <a:r>
              <a:rPr lang="en-US" sz="2000" dirty="0">
                <a:solidFill>
                  <a:prstClr val="black">
                    <a:tint val="75000"/>
                  </a:prstClr>
                </a:solidFill>
              </a:rPr>
              <a:t>, </a:t>
            </a:r>
            <a:r>
              <a:rPr lang="en-US" sz="2000" dirty="0" err="1">
                <a:solidFill>
                  <a:prstClr val="black">
                    <a:tint val="75000"/>
                  </a:prstClr>
                </a:solidFill>
              </a:rPr>
              <a:t>Cordelia</a:t>
            </a:r>
            <a:r>
              <a:rPr lang="en-US" sz="2000" dirty="0">
                <a:solidFill>
                  <a:prstClr val="black">
                    <a:tint val="75000"/>
                  </a:prstClr>
                </a:solidFill>
              </a:rPr>
              <a:t> </a:t>
            </a:r>
            <a:r>
              <a:rPr lang="en-US" sz="2000" dirty="0" err="1">
                <a:solidFill>
                  <a:prstClr val="black">
                    <a:tint val="75000"/>
                  </a:prstClr>
                </a:solidFill>
              </a:rPr>
              <a:t>Schmid</a:t>
            </a:r>
            <a:endParaRPr lang="en-US" sz="2000" dirty="0">
              <a:solidFill>
                <a:prstClr val="black">
                  <a:tint val="75000"/>
                </a:prstClr>
              </a:solidFill>
            </a:endParaRPr>
          </a:p>
          <a:p>
            <a:pPr marL="0" lvl="0" indent="0" algn="ctr">
              <a:buNone/>
            </a:pPr>
            <a:r>
              <a:rPr lang="en-US" sz="2000" dirty="0">
                <a:solidFill>
                  <a:prstClr val="black">
                    <a:tint val="75000"/>
                  </a:prstClr>
                </a:solidFill>
              </a:rPr>
              <a:t>BMVC 2012</a:t>
            </a:r>
            <a:endParaRPr lang="en-US" sz="2000" i="1" dirty="0">
              <a:solidFill>
                <a:prstClr val="black">
                  <a:tint val="75000"/>
                </a:prstClr>
              </a:solidFill>
            </a:endParaRPr>
          </a:p>
          <a:p>
            <a:pPr marL="0" indent="0">
              <a:buNone/>
            </a:pPr>
            <a:endParaRPr lang="en-US" sz="20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73</a:t>
            </a:fld>
            <a:endParaRPr lang="fr-BE"/>
          </a:p>
        </p:txBody>
      </p:sp>
    </p:spTree>
    <p:extLst>
      <p:ext uri="{BB962C8B-B14F-4D97-AF65-F5344CB8AC3E}">
        <p14:creationId xmlns:p14="http://schemas.microsoft.com/office/powerpoint/2010/main" val="4045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Outline</a:t>
            </a:r>
            <a:br>
              <a:rPr lang="en-US" dirty="0" smtClean="0"/>
            </a:br>
            <a:endParaRPr lang="en-US" dirty="0">
              <a:solidFill>
                <a:schemeClr val="accent1"/>
              </a:solidFill>
            </a:endParaRPr>
          </a:p>
        </p:txBody>
      </p:sp>
      <p:sp>
        <p:nvSpPr>
          <p:cNvPr id="3" name="Espace réservé du contenu 2"/>
          <p:cNvSpPr>
            <a:spLocks noGrp="1"/>
          </p:cNvSpPr>
          <p:nvPr>
            <p:ph idx="1"/>
          </p:nvPr>
        </p:nvSpPr>
        <p:spPr>
          <a:xfrm>
            <a:off x="827584" y="1916832"/>
            <a:ext cx="7992888" cy="4471430"/>
          </a:xfrm>
        </p:spPr>
        <p:txBody>
          <a:bodyPr>
            <a:normAutofit/>
          </a:bodyPr>
          <a:lstStyle/>
          <a:p>
            <a:r>
              <a:rPr lang="en-US" sz="2800" dirty="0" smtClean="0">
                <a:solidFill>
                  <a:schemeClr val="bg1">
                    <a:lumMod val="75000"/>
                  </a:schemeClr>
                </a:solidFill>
              </a:rPr>
              <a:t>Learning temporal structure for action localization</a:t>
            </a:r>
          </a:p>
          <a:p>
            <a:r>
              <a:rPr lang="en-US" sz="2800" dirty="0" smtClean="0">
                <a:solidFill>
                  <a:schemeClr val="bg1">
                    <a:lumMod val="75000"/>
                  </a:schemeClr>
                </a:solidFill>
              </a:rPr>
              <a:t>Comparing the temporal dynamics of actions</a:t>
            </a:r>
          </a:p>
          <a:p>
            <a:r>
              <a:rPr lang="en-US" sz="2800" dirty="0">
                <a:solidFill>
                  <a:schemeClr val="bg1">
                    <a:lumMod val="75000"/>
                  </a:schemeClr>
                </a:solidFill>
              </a:rPr>
              <a:t>Hierarchical motion decomposition of </a:t>
            </a:r>
            <a:r>
              <a:rPr lang="en-US" sz="2800" dirty="0" smtClean="0">
                <a:solidFill>
                  <a:schemeClr val="bg1">
                    <a:lumMod val="75000"/>
                  </a:schemeClr>
                </a:solidFill>
              </a:rPr>
              <a:t>activities</a:t>
            </a:r>
          </a:p>
          <a:p>
            <a:r>
              <a:rPr lang="en-US" sz="2800" b="1" dirty="0"/>
              <a:t>Summary &amp; Future </a:t>
            </a:r>
            <a:r>
              <a:rPr lang="en-US" sz="2800" b="1" dirty="0" smtClean="0"/>
              <a:t>work</a:t>
            </a:r>
            <a:endParaRPr lang="en-US" sz="2800" b="1"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74</a:t>
            </a:fld>
            <a:endParaRPr lang="fr-BE"/>
          </a:p>
        </p:txBody>
      </p:sp>
    </p:spTree>
    <p:extLst>
      <p:ext uri="{BB962C8B-B14F-4D97-AF65-F5344CB8AC3E}">
        <p14:creationId xmlns:p14="http://schemas.microsoft.com/office/powerpoint/2010/main" val="13052193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Summary</a:t>
            </a:r>
            <a:r>
              <a:rPr lang="fr-FR" dirty="0" smtClean="0"/>
              <a:t/>
            </a:r>
            <a:br>
              <a:rPr lang="fr-FR" dirty="0" smtClean="0"/>
            </a:br>
            <a:r>
              <a:rPr lang="en-US" sz="3600" dirty="0" smtClean="0">
                <a:solidFill>
                  <a:srgbClr val="4F81BD"/>
                </a:solidFill>
              </a:rPr>
              <a:t> </a:t>
            </a:r>
            <a:endParaRPr lang="en-US" dirty="0"/>
          </a:p>
        </p:txBody>
      </p:sp>
      <p:sp>
        <p:nvSpPr>
          <p:cNvPr id="3" name="Espace réservé du contenu 2"/>
          <p:cNvSpPr>
            <a:spLocks noGrp="1"/>
          </p:cNvSpPr>
          <p:nvPr>
            <p:ph idx="1"/>
          </p:nvPr>
        </p:nvSpPr>
        <p:spPr>
          <a:xfrm>
            <a:off x="457200" y="1268760"/>
            <a:ext cx="8229600" cy="4525963"/>
          </a:xfrm>
        </p:spPr>
        <p:txBody>
          <a:bodyPr>
            <a:normAutofit/>
          </a:bodyPr>
          <a:lstStyle/>
          <a:p>
            <a:r>
              <a:rPr lang="en-US" sz="3000" dirty="0" smtClean="0"/>
              <a:t>Localizing actions using sequences of meaningful temporal parts and a model of temporal structure</a:t>
            </a:r>
          </a:p>
          <a:p>
            <a:r>
              <a:rPr lang="en-US" sz="3000" dirty="0" smtClean="0"/>
              <a:t>Comparing the temporal dependencies of actions</a:t>
            </a:r>
          </a:p>
          <a:p>
            <a:r>
              <a:rPr lang="en-US" sz="3000" dirty="0"/>
              <a:t>Modeling and comparing complex activities with data-driven hierarchical motion </a:t>
            </a:r>
            <a:r>
              <a:rPr lang="en-US" sz="3000" dirty="0" smtClean="0"/>
              <a:t>decompositions</a:t>
            </a:r>
          </a:p>
          <a:p>
            <a:endParaRPr lang="en-US" sz="3000"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75</a:t>
            </a:fld>
            <a:endParaRPr lang="fr-BE"/>
          </a:p>
        </p:txBody>
      </p:sp>
    </p:spTree>
    <p:extLst>
      <p:ext uri="{BB962C8B-B14F-4D97-AF65-F5344CB8AC3E}">
        <p14:creationId xmlns:p14="http://schemas.microsoft.com/office/powerpoint/2010/main" val="152977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Summary</a:t>
            </a:r>
            <a:br>
              <a:rPr lang="en-US" dirty="0" smtClean="0"/>
            </a:br>
            <a:r>
              <a:rPr lang="en-US" sz="3600" dirty="0" smtClean="0">
                <a:solidFill>
                  <a:srgbClr val="4F81BD"/>
                </a:solidFill>
              </a:rPr>
              <a:t> </a:t>
            </a:r>
            <a:endParaRPr lang="en-US" dirty="0"/>
          </a:p>
        </p:txBody>
      </p:sp>
      <p:sp>
        <p:nvSpPr>
          <p:cNvPr id="3" name="Espace réservé du contenu 2"/>
          <p:cNvSpPr>
            <a:spLocks noGrp="1"/>
          </p:cNvSpPr>
          <p:nvPr>
            <p:ph idx="1"/>
          </p:nvPr>
        </p:nvSpPr>
        <p:spPr>
          <a:xfrm>
            <a:off x="457200" y="1268760"/>
            <a:ext cx="8229600" cy="4525963"/>
          </a:xfrm>
        </p:spPr>
        <p:txBody>
          <a:bodyPr>
            <a:normAutofit/>
          </a:bodyPr>
          <a:lstStyle/>
          <a:p>
            <a:r>
              <a:rPr lang="en-US" sz="3000" dirty="0" smtClean="0"/>
              <a:t>What are good </a:t>
            </a:r>
            <a:r>
              <a:rPr lang="en-US" sz="3000" b="1" dirty="0" smtClean="0">
                <a:solidFill>
                  <a:schemeClr val="accent1"/>
                </a:solidFill>
              </a:rPr>
              <a:t>units</a:t>
            </a:r>
            <a:r>
              <a:rPr lang="en-US" sz="3000" dirty="0" smtClean="0">
                <a:solidFill>
                  <a:schemeClr val="accent1"/>
                </a:solidFill>
              </a:rPr>
              <a:t> </a:t>
            </a:r>
            <a:r>
              <a:rPr lang="en-US" sz="3000" dirty="0" smtClean="0"/>
              <a:t>to decompose actions on?</a:t>
            </a:r>
          </a:p>
          <a:p>
            <a:pPr lvl="1"/>
            <a:r>
              <a:rPr lang="en-US" sz="2600" dirty="0" smtClean="0"/>
              <a:t>Semantically </a:t>
            </a:r>
            <a:r>
              <a:rPr lang="en-US" sz="2600" dirty="0"/>
              <a:t>meaningful </a:t>
            </a:r>
            <a:r>
              <a:rPr lang="en-US" sz="2600" dirty="0" smtClean="0"/>
              <a:t>sub-events</a:t>
            </a:r>
          </a:p>
          <a:p>
            <a:pPr lvl="1"/>
            <a:r>
              <a:rPr lang="en-US" sz="2600" dirty="0" smtClean="0"/>
              <a:t>Frames</a:t>
            </a:r>
            <a:endParaRPr lang="en-US" sz="2600" dirty="0"/>
          </a:p>
          <a:p>
            <a:pPr lvl="1"/>
            <a:r>
              <a:rPr lang="en-US" sz="2600" dirty="0" smtClean="0"/>
              <a:t>Data-driven motion parts obtained by clustering</a:t>
            </a:r>
          </a:p>
          <a:p>
            <a:r>
              <a:rPr lang="en-US" sz="3000" dirty="0"/>
              <a:t>What is the interesting </a:t>
            </a:r>
            <a:r>
              <a:rPr lang="en-US" sz="3000" b="1" dirty="0">
                <a:solidFill>
                  <a:schemeClr val="accent1"/>
                </a:solidFill>
              </a:rPr>
              <a:t>structure</a:t>
            </a:r>
            <a:r>
              <a:rPr lang="en-US" sz="3000" dirty="0"/>
              <a:t> of actions?</a:t>
            </a:r>
          </a:p>
          <a:p>
            <a:pPr lvl="1"/>
            <a:r>
              <a:rPr lang="en-US" sz="2600" dirty="0"/>
              <a:t>Sequential ordering of temporal parts</a:t>
            </a:r>
          </a:p>
          <a:p>
            <a:pPr lvl="1"/>
            <a:r>
              <a:rPr lang="en-US" sz="2600" dirty="0"/>
              <a:t>Temporal dependencies</a:t>
            </a:r>
          </a:p>
          <a:p>
            <a:pPr lvl="1"/>
            <a:r>
              <a:rPr lang="en-US" sz="2600" dirty="0"/>
              <a:t>Hierarchical relations between nested motion </a:t>
            </a:r>
            <a:r>
              <a:rPr lang="en-US" sz="2600" dirty="0" smtClean="0"/>
              <a:t>parts</a:t>
            </a:r>
            <a:endParaRPr lang="en-US" sz="3000" dirty="0" smtClean="0"/>
          </a:p>
          <a:p>
            <a:pPr lvl="1"/>
            <a:endParaRPr lang="en-US" sz="26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76</a:t>
            </a:fld>
            <a:endParaRPr lang="fr-BE"/>
          </a:p>
        </p:txBody>
      </p:sp>
      <p:sp>
        <p:nvSpPr>
          <p:cNvPr id="5" name="ZoneTexte 4"/>
          <p:cNvSpPr txBox="1"/>
          <p:nvPr/>
        </p:nvSpPr>
        <p:spPr>
          <a:xfrm>
            <a:off x="1108415" y="5467290"/>
            <a:ext cx="7208001" cy="553998"/>
          </a:xfrm>
          <a:prstGeom prst="rect">
            <a:avLst/>
          </a:prstGeom>
          <a:noFill/>
        </p:spPr>
        <p:txBody>
          <a:bodyPr wrap="square" rtlCol="0">
            <a:spAutoFit/>
          </a:bodyPr>
          <a:lstStyle/>
          <a:p>
            <a:pPr algn="ctr"/>
            <a:r>
              <a:rPr lang="en-US" sz="3000" dirty="0" smtClean="0"/>
              <a:t>comparing videos using </a:t>
            </a:r>
            <a:r>
              <a:rPr lang="en-US" sz="3000" b="1" dirty="0" smtClean="0">
                <a:solidFill>
                  <a:schemeClr val="accent1"/>
                </a:solidFill>
              </a:rPr>
              <a:t>kernel methods</a:t>
            </a:r>
            <a:endParaRPr lang="en-US" sz="3000" b="1" dirty="0">
              <a:solidFill>
                <a:schemeClr val="accent1"/>
              </a:solidFill>
            </a:endParaRPr>
          </a:p>
        </p:txBody>
      </p:sp>
      <p:sp>
        <p:nvSpPr>
          <p:cNvPr id="6" name="Flèche droite 5"/>
          <p:cNvSpPr/>
          <p:nvPr/>
        </p:nvSpPr>
        <p:spPr>
          <a:xfrm>
            <a:off x="1043608" y="5661248"/>
            <a:ext cx="360040" cy="216024"/>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9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prstClr val="black"/>
                </a:solidFill>
              </a:rPr>
              <a:t>Perspectives</a:t>
            </a:r>
            <a:r>
              <a:rPr lang="fr-FR" dirty="0">
                <a:solidFill>
                  <a:prstClr val="black"/>
                </a:solidFill>
              </a:rPr>
              <a:t/>
            </a:r>
            <a:br>
              <a:rPr lang="fr-FR" dirty="0">
                <a:solidFill>
                  <a:prstClr val="black"/>
                </a:solidFill>
              </a:rPr>
            </a:br>
            <a:r>
              <a:rPr lang="en-US" sz="3600" dirty="0" smtClean="0">
                <a:solidFill>
                  <a:srgbClr val="4F81BD"/>
                </a:solidFill>
              </a:rPr>
              <a:t> </a:t>
            </a:r>
            <a:endParaRPr lang="en-US" dirty="0"/>
          </a:p>
        </p:txBody>
      </p:sp>
      <p:sp>
        <p:nvSpPr>
          <p:cNvPr id="3" name="Espace réservé du contenu 2"/>
          <p:cNvSpPr>
            <a:spLocks noGrp="1"/>
          </p:cNvSpPr>
          <p:nvPr>
            <p:ph idx="1"/>
          </p:nvPr>
        </p:nvSpPr>
        <p:spPr>
          <a:xfrm>
            <a:off x="457200" y="1268760"/>
            <a:ext cx="8229600" cy="4525963"/>
          </a:xfrm>
        </p:spPr>
        <p:txBody>
          <a:bodyPr>
            <a:normAutofit/>
          </a:bodyPr>
          <a:lstStyle/>
          <a:p>
            <a:r>
              <a:rPr lang="en-US" sz="3000" dirty="0" smtClean="0"/>
              <a:t>Pushing auto-correlations further</a:t>
            </a:r>
          </a:p>
          <a:p>
            <a:pPr lvl="1"/>
            <a:r>
              <a:rPr lang="en-US" sz="2600" dirty="0"/>
              <a:t>Explore other uses (periodicity, randomness, </a:t>
            </a:r>
            <a:r>
              <a:rPr lang="en-US" sz="2600" dirty="0" smtClean="0"/>
              <a:t>…)</a:t>
            </a:r>
          </a:p>
          <a:p>
            <a:pPr lvl="1"/>
            <a:r>
              <a:rPr lang="en-US" sz="2600" dirty="0" smtClean="0"/>
              <a:t>Combine with ASM</a:t>
            </a:r>
          </a:p>
          <a:p>
            <a:pPr lvl="1"/>
            <a:r>
              <a:rPr lang="en-US" sz="2600" dirty="0" smtClean="0"/>
              <a:t>Short-time DACO and kernel predictive </a:t>
            </a:r>
            <a:r>
              <a:rPr lang="en-US" sz="2600" dirty="0" err="1" smtClean="0"/>
              <a:t>codings</a:t>
            </a:r>
            <a:endParaRPr lang="en-US" sz="2600"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77</a:t>
            </a:fld>
            <a:endParaRPr lang="fr-BE"/>
          </a:p>
        </p:txBody>
      </p:sp>
      <p:sp>
        <p:nvSpPr>
          <p:cNvPr id="5" name="ZoneTexte 4"/>
          <p:cNvSpPr txBox="1"/>
          <p:nvPr/>
        </p:nvSpPr>
        <p:spPr>
          <a:xfrm>
            <a:off x="1036407" y="3717032"/>
            <a:ext cx="7208001" cy="553998"/>
          </a:xfrm>
          <a:prstGeom prst="rect">
            <a:avLst/>
          </a:prstGeom>
          <a:noFill/>
        </p:spPr>
        <p:txBody>
          <a:bodyPr wrap="square" rtlCol="0">
            <a:spAutoFit/>
          </a:bodyPr>
          <a:lstStyle/>
          <a:p>
            <a:pPr algn="ctr"/>
            <a:r>
              <a:rPr lang="en-US" sz="3000" dirty="0" smtClean="0"/>
              <a:t>actions as </a:t>
            </a:r>
            <a:r>
              <a:rPr lang="en-US" sz="3000" b="1" dirty="0" smtClean="0">
                <a:solidFill>
                  <a:schemeClr val="accent1"/>
                </a:solidFill>
              </a:rPr>
              <a:t>time series</a:t>
            </a:r>
            <a:r>
              <a:rPr lang="en-US" sz="3000" dirty="0" smtClean="0"/>
              <a:t> rather than cubes</a:t>
            </a:r>
            <a:endParaRPr lang="en-US" sz="3000" b="1" dirty="0">
              <a:solidFill>
                <a:schemeClr val="accent1"/>
              </a:solidFill>
            </a:endParaRPr>
          </a:p>
        </p:txBody>
      </p:sp>
      <p:sp>
        <p:nvSpPr>
          <p:cNvPr id="6" name="Flèche droite 5"/>
          <p:cNvSpPr/>
          <p:nvPr/>
        </p:nvSpPr>
        <p:spPr>
          <a:xfrm>
            <a:off x="971600" y="3910990"/>
            <a:ext cx="360040" cy="216024"/>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73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8" y="3295543"/>
            <a:ext cx="7557025" cy="3085785"/>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88" y="3298293"/>
            <a:ext cx="7557025" cy="308028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88" y="3295543"/>
            <a:ext cx="7557025" cy="308578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88" y="3295543"/>
            <a:ext cx="7557025" cy="3085785"/>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488" y="3295543"/>
            <a:ext cx="7557025" cy="3085785"/>
          </a:xfrm>
          <a:prstGeom prst="rect">
            <a:avLst/>
          </a:prstGeom>
        </p:spPr>
      </p:pic>
      <p:sp>
        <p:nvSpPr>
          <p:cNvPr id="2" name="Titre 1"/>
          <p:cNvSpPr>
            <a:spLocks noGrp="1"/>
          </p:cNvSpPr>
          <p:nvPr>
            <p:ph type="title"/>
          </p:nvPr>
        </p:nvSpPr>
        <p:spPr/>
        <p:txBody>
          <a:bodyPr>
            <a:normAutofit fontScale="90000"/>
          </a:bodyPr>
          <a:lstStyle/>
          <a:p>
            <a:r>
              <a:rPr lang="fr-FR" dirty="0" smtClean="0">
                <a:solidFill>
                  <a:prstClr val="black"/>
                </a:solidFill>
              </a:rPr>
              <a:t>Perspectives</a:t>
            </a:r>
            <a:r>
              <a:rPr lang="fr-FR" dirty="0">
                <a:solidFill>
                  <a:prstClr val="black"/>
                </a:solidFill>
              </a:rPr>
              <a:t/>
            </a:r>
            <a:br>
              <a:rPr lang="fr-FR" dirty="0">
                <a:solidFill>
                  <a:prstClr val="black"/>
                </a:solidFill>
              </a:rPr>
            </a:br>
            <a:r>
              <a:rPr lang="en-US" sz="3600" dirty="0" smtClean="0">
                <a:solidFill>
                  <a:srgbClr val="4F81BD"/>
                </a:solidFill>
              </a:rPr>
              <a:t> </a:t>
            </a:r>
            <a:endParaRPr lang="en-US" dirty="0"/>
          </a:p>
        </p:txBody>
      </p:sp>
      <p:sp>
        <p:nvSpPr>
          <p:cNvPr id="3" name="Espace réservé du contenu 2"/>
          <p:cNvSpPr>
            <a:spLocks noGrp="1"/>
          </p:cNvSpPr>
          <p:nvPr>
            <p:ph idx="1"/>
          </p:nvPr>
        </p:nvSpPr>
        <p:spPr>
          <a:xfrm>
            <a:off x="457200" y="1268760"/>
            <a:ext cx="8363272" cy="4525963"/>
          </a:xfrm>
        </p:spPr>
        <p:txBody>
          <a:bodyPr>
            <a:normAutofit/>
          </a:bodyPr>
          <a:lstStyle/>
          <a:p>
            <a:r>
              <a:rPr lang="en-US" sz="3000" dirty="0" err="1" smtClean="0"/>
              <a:t>Spatio</a:t>
            </a:r>
            <a:r>
              <a:rPr lang="en-US" sz="3000" dirty="0" smtClean="0"/>
              <a:t>-temporal parts from Motion</a:t>
            </a:r>
            <a:r>
              <a:rPr lang="en-US" sz="3000" dirty="0"/>
              <a:t> </a:t>
            </a:r>
            <a:r>
              <a:rPr lang="en-US" sz="3000" dirty="0" smtClean="0"/>
              <a:t>&amp; Appearance</a:t>
            </a:r>
          </a:p>
          <a:p>
            <a:pPr lvl="1"/>
            <a:r>
              <a:rPr lang="en-US" sz="2600" dirty="0" smtClean="0"/>
              <a:t>Leverage “entity” detectors (humans, objects, scenes)</a:t>
            </a:r>
          </a:p>
          <a:p>
            <a:pPr lvl="1"/>
            <a:r>
              <a:rPr lang="en-US" sz="2600" dirty="0"/>
              <a:t>Motion parts are good candidates for body </a:t>
            </a:r>
            <a:r>
              <a:rPr lang="en-US" sz="2600" dirty="0" smtClean="0"/>
              <a:t>parts</a:t>
            </a:r>
          </a:p>
          <a:p>
            <a:pPr lvl="1"/>
            <a:r>
              <a:rPr lang="en-US" sz="2600" dirty="0" smtClean="0"/>
              <a:t>Combine heterogeneous features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78</a:t>
            </a:fld>
            <a:endParaRPr lang="fr-BE"/>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488" y="3298293"/>
            <a:ext cx="7557025" cy="3080285"/>
          </a:xfrm>
          <a:prstGeom prst="rect">
            <a:avLst/>
          </a:prstGeom>
        </p:spPr>
      </p:pic>
      <p:sp>
        <p:nvSpPr>
          <p:cNvPr id="6" name="Rectangle 5"/>
          <p:cNvSpPr/>
          <p:nvPr/>
        </p:nvSpPr>
        <p:spPr>
          <a:xfrm>
            <a:off x="793488" y="3294509"/>
            <a:ext cx="7557025" cy="3081600"/>
          </a:xfrm>
          <a:prstGeom prst="rect">
            <a:avLst/>
          </a:prstGeom>
          <a:solidFill>
            <a:srgbClr val="808080">
              <a:alpha val="50196"/>
            </a:srgbClr>
          </a:solidFill>
        </p:spPr>
        <p:txBody>
          <a:bodyPr wrap="square" lIns="91440" tIns="45720" rIns="91440" bIns="45720">
            <a:spAutoFit/>
          </a:bodyPr>
          <a:lstStyle/>
          <a:p>
            <a:pPr algn="ct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Reasoning</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global video understanding</a:t>
            </a:r>
          </a:p>
          <a:p>
            <a:pPr algn="ct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014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9124950" cy="6858000"/>
          </a:xfrm>
          <a:prstGeom prst="rect">
            <a:avLst/>
          </a:prstGeom>
        </p:spPr>
      </p:pic>
      <p:sp>
        <p:nvSpPr>
          <p:cNvPr id="2" name="Titre 1"/>
          <p:cNvSpPr>
            <a:spLocks noGrp="1"/>
          </p:cNvSpPr>
          <p:nvPr>
            <p:ph type="ctrTitle"/>
          </p:nvPr>
        </p:nvSpPr>
        <p:spPr>
          <a:xfrm>
            <a:off x="685800" y="2693988"/>
            <a:ext cx="7772400" cy="1470025"/>
          </a:xfrm>
        </p:spPr>
        <p:txBody>
          <a:bodyPr/>
          <a:lstStyle/>
          <a:p>
            <a:r>
              <a:rPr lang="en-US" b="1" dirty="0" smtClean="0"/>
              <a:t>Thank you for your attention!</a:t>
            </a:r>
            <a:endParaRPr lang="en-US" b="1" dirty="0"/>
          </a:p>
        </p:txBody>
      </p:sp>
    </p:spTree>
    <p:extLst>
      <p:ext uri="{BB962C8B-B14F-4D97-AF65-F5344CB8AC3E}">
        <p14:creationId xmlns:p14="http://schemas.microsoft.com/office/powerpoint/2010/main" val="3561884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a:t>S</a:t>
              </a:r>
              <a:r>
                <a:rPr lang="en-US" sz="2400" b="1" dirty="0" smtClean="0"/>
                <a:t>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sp>
        <p:nvSpPr>
          <p:cNvPr id="15" name="ZoneTexte 14"/>
          <p:cNvSpPr txBox="1"/>
          <p:nvPr/>
        </p:nvSpPr>
        <p:spPr>
          <a:xfrm>
            <a:off x="7164289" y="4283506"/>
            <a:ext cx="1224136" cy="400110"/>
          </a:xfrm>
          <a:prstGeom prst="rect">
            <a:avLst/>
          </a:prstGeom>
          <a:noFill/>
        </p:spPr>
        <p:txBody>
          <a:bodyPr wrap="square" rtlCol="0">
            <a:spAutoFit/>
          </a:bodyPr>
          <a:lstStyle/>
          <a:p>
            <a:pPr algn="ctr"/>
            <a:r>
              <a:rPr lang="en-US" sz="2000" b="1" dirty="0">
                <a:solidFill>
                  <a:srgbClr val="17CFCF"/>
                </a:solidFill>
              </a:rPr>
              <a:t>Olympics</a:t>
            </a:r>
          </a:p>
        </p:txBody>
      </p:sp>
      <p:sp>
        <p:nvSpPr>
          <p:cNvPr id="16" name="ZoneTexte 15"/>
          <p:cNvSpPr txBox="1"/>
          <p:nvPr/>
        </p:nvSpPr>
        <p:spPr>
          <a:xfrm>
            <a:off x="6417921" y="4697849"/>
            <a:ext cx="2592288" cy="1384995"/>
          </a:xfrm>
          <a:prstGeom prst="rect">
            <a:avLst/>
          </a:prstGeom>
          <a:noFill/>
        </p:spPr>
        <p:txBody>
          <a:bodyPr wrap="square" rtlCol="0">
            <a:spAutoFit/>
          </a:bodyPr>
          <a:lstStyle/>
          <a:p>
            <a:pPr algn="ctr"/>
            <a:r>
              <a:rPr lang="en-US" sz="1400" dirty="0">
                <a:solidFill>
                  <a:schemeClr val="bg1">
                    <a:lumMod val="65000"/>
                  </a:schemeClr>
                </a:solidFill>
              </a:rPr>
              <a:t>J. C. </a:t>
            </a:r>
            <a:r>
              <a:rPr lang="en-US" sz="1400" dirty="0" err="1">
                <a:solidFill>
                  <a:schemeClr val="bg1">
                    <a:lumMod val="65000"/>
                  </a:schemeClr>
                </a:solidFill>
              </a:rPr>
              <a:t>Niebles</a:t>
            </a:r>
            <a:r>
              <a:rPr lang="en-US" sz="1400" dirty="0">
                <a:solidFill>
                  <a:schemeClr val="bg1">
                    <a:lumMod val="65000"/>
                  </a:schemeClr>
                </a:solidFill>
              </a:rPr>
              <a:t>, </a:t>
            </a:r>
            <a:r>
              <a:rPr lang="en-US" sz="1400" dirty="0" smtClean="0">
                <a:solidFill>
                  <a:schemeClr val="bg1">
                    <a:lumMod val="65000"/>
                  </a:schemeClr>
                </a:solidFill>
              </a:rPr>
              <a:t>C.W. Chen,</a:t>
            </a:r>
          </a:p>
          <a:p>
            <a:pPr algn="ctr"/>
            <a:r>
              <a:rPr lang="en-US" sz="1400" dirty="0" smtClean="0">
                <a:solidFill>
                  <a:schemeClr val="bg1">
                    <a:lumMod val="65000"/>
                  </a:schemeClr>
                </a:solidFill>
              </a:rPr>
              <a:t>and  </a:t>
            </a:r>
            <a:r>
              <a:rPr lang="en-US" sz="1400" dirty="0">
                <a:solidFill>
                  <a:schemeClr val="bg1">
                    <a:lumMod val="65000"/>
                  </a:schemeClr>
                </a:solidFill>
              </a:rPr>
              <a:t>L. </a:t>
            </a:r>
            <a:r>
              <a:rPr lang="en-US" sz="1400" dirty="0" err="1" smtClean="0">
                <a:solidFill>
                  <a:schemeClr val="bg1">
                    <a:lumMod val="65000"/>
                  </a:schemeClr>
                </a:solidFill>
              </a:rPr>
              <a:t>Fei-Fei</a:t>
            </a:r>
            <a:r>
              <a:rPr lang="en-US" sz="1400" dirty="0" smtClean="0">
                <a:solidFill>
                  <a:schemeClr val="bg1">
                    <a:lumMod val="65000"/>
                  </a:schemeClr>
                </a:solidFill>
              </a:rPr>
              <a:t>.</a:t>
            </a:r>
          </a:p>
          <a:p>
            <a:pPr algn="ctr"/>
            <a:r>
              <a:rPr lang="en-US" sz="1400" i="1" dirty="0" smtClean="0">
                <a:solidFill>
                  <a:schemeClr val="bg1">
                    <a:lumMod val="65000"/>
                  </a:schemeClr>
                </a:solidFill>
              </a:rPr>
              <a:t>Modeling </a:t>
            </a:r>
            <a:r>
              <a:rPr lang="en-US" sz="1400" i="1" dirty="0">
                <a:solidFill>
                  <a:schemeClr val="bg1">
                    <a:lumMod val="65000"/>
                  </a:schemeClr>
                </a:solidFill>
              </a:rPr>
              <a:t>Temporal Structure </a:t>
            </a:r>
            <a:r>
              <a:rPr lang="en-US" sz="1400" i="1" dirty="0" smtClean="0">
                <a:solidFill>
                  <a:schemeClr val="bg1">
                    <a:lumMod val="65000"/>
                  </a:schemeClr>
                </a:solidFill>
              </a:rPr>
              <a:t> of Decomposable </a:t>
            </a:r>
            <a:r>
              <a:rPr lang="en-US" sz="1400" i="1" dirty="0">
                <a:solidFill>
                  <a:schemeClr val="bg1">
                    <a:lumMod val="65000"/>
                  </a:schemeClr>
                </a:solidFill>
              </a:rPr>
              <a:t>Motion </a:t>
            </a:r>
            <a:r>
              <a:rPr lang="en-US" sz="1400" i="1" dirty="0" smtClean="0">
                <a:solidFill>
                  <a:schemeClr val="bg1">
                    <a:lumMod val="65000"/>
                  </a:schemeClr>
                </a:solidFill>
              </a:rPr>
              <a:t>Segments </a:t>
            </a:r>
            <a:r>
              <a:rPr lang="en-US" sz="1400" i="1" dirty="0">
                <a:solidFill>
                  <a:schemeClr val="bg1">
                    <a:lumMod val="65000"/>
                  </a:schemeClr>
                </a:solidFill>
              </a:rPr>
              <a:t>for Activity </a:t>
            </a:r>
            <a:r>
              <a:rPr lang="en-US" sz="1400" i="1" dirty="0" smtClean="0">
                <a:solidFill>
                  <a:schemeClr val="bg1">
                    <a:lumMod val="65000"/>
                  </a:schemeClr>
                </a:solidFill>
              </a:rPr>
              <a:t>Classification</a:t>
            </a:r>
            <a:r>
              <a:rPr lang="en-US" sz="1400" dirty="0" smtClean="0">
                <a:solidFill>
                  <a:schemeClr val="bg1">
                    <a:lumMod val="65000"/>
                  </a:schemeClr>
                </a:solidFill>
              </a:rPr>
              <a:t>.</a:t>
            </a:r>
          </a:p>
          <a:p>
            <a:pPr algn="ctr"/>
            <a:r>
              <a:rPr lang="en-US" sz="1400" dirty="0" smtClean="0">
                <a:solidFill>
                  <a:schemeClr val="bg1">
                    <a:lumMod val="65000"/>
                  </a:schemeClr>
                </a:solidFill>
              </a:rPr>
              <a:t>In </a:t>
            </a:r>
            <a:r>
              <a:rPr lang="en-US" sz="1400" dirty="0">
                <a:solidFill>
                  <a:schemeClr val="bg1">
                    <a:lumMod val="65000"/>
                  </a:schemeClr>
                </a:solidFill>
              </a:rPr>
              <a:t>ECCV, 2010</a:t>
            </a:r>
          </a:p>
        </p:txBody>
      </p:sp>
      <p:pic>
        <p:nvPicPr>
          <p:cNvPr id="23" name="olympics_ex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10631" y="3031162"/>
            <a:ext cx="3122738" cy="2342054"/>
          </a:xfrm>
          <a:prstGeom prst="rect">
            <a:avLst/>
          </a:prstGeom>
        </p:spPr>
      </p:pic>
      <p:grpSp>
        <p:nvGrpSpPr>
          <p:cNvPr id="5" name="Groupe 4"/>
          <p:cNvGrpSpPr/>
          <p:nvPr/>
        </p:nvGrpSpPr>
        <p:grpSpPr>
          <a:xfrm>
            <a:off x="2343150" y="2952750"/>
            <a:ext cx="3819525" cy="2495550"/>
            <a:chOff x="2343150" y="2952750"/>
            <a:chExt cx="3819525" cy="2495550"/>
          </a:xfrm>
        </p:grpSpPr>
        <p:sp>
          <p:nvSpPr>
            <p:cNvPr id="14" name="Forme libre 13"/>
            <p:cNvSpPr/>
            <p:nvPr/>
          </p:nvSpPr>
          <p:spPr>
            <a:xfrm>
              <a:off x="2343150" y="2952750"/>
              <a:ext cx="3819525" cy="2495550"/>
            </a:xfrm>
            <a:custGeom>
              <a:avLst/>
              <a:gdLst>
                <a:gd name="connsiteX0" fmla="*/ 2228850 w 3819525"/>
                <a:gd name="connsiteY0" fmla="*/ 0 h 2495550"/>
                <a:gd name="connsiteX1" fmla="*/ 3819525 w 3819525"/>
                <a:gd name="connsiteY1" fmla="*/ 695325 h 2495550"/>
                <a:gd name="connsiteX2" fmla="*/ 2695575 w 3819525"/>
                <a:gd name="connsiteY2" fmla="*/ 1724025 h 2495550"/>
                <a:gd name="connsiteX3" fmla="*/ 1190625 w 3819525"/>
                <a:gd name="connsiteY3" fmla="*/ 2495550 h 2495550"/>
                <a:gd name="connsiteX4" fmla="*/ 0 w 3819525"/>
                <a:gd name="connsiteY4" fmla="*/ 533400 h 2495550"/>
                <a:gd name="connsiteX5" fmla="*/ 2228850 w 3819525"/>
                <a:gd name="connsiteY5" fmla="*/ 0 h 24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525" h="2495550">
                  <a:moveTo>
                    <a:pt x="2228850" y="0"/>
                  </a:moveTo>
                  <a:lnTo>
                    <a:pt x="3819525" y="695325"/>
                  </a:lnTo>
                  <a:lnTo>
                    <a:pt x="2695575" y="1724025"/>
                  </a:lnTo>
                  <a:lnTo>
                    <a:pt x="1190625" y="2495550"/>
                  </a:lnTo>
                  <a:lnTo>
                    <a:pt x="0" y="533400"/>
                  </a:lnTo>
                  <a:lnTo>
                    <a:pt x="2228850" y="0"/>
                  </a:lnTo>
                  <a:close/>
                </a:path>
              </a:pathLst>
            </a:custGeom>
            <a:solidFill>
              <a:srgbClr val="17CFCF">
                <a:alpha val="6392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p:cNvSpPr txBox="1"/>
            <p:nvPr/>
          </p:nvSpPr>
          <p:spPr>
            <a:xfrm>
              <a:off x="3080599" y="5013176"/>
              <a:ext cx="1203369" cy="369332"/>
            </a:xfrm>
            <a:prstGeom prst="rect">
              <a:avLst/>
            </a:prstGeom>
            <a:noFill/>
          </p:spPr>
          <p:txBody>
            <a:bodyPr wrap="square" rtlCol="0">
              <a:spAutoFit/>
            </a:bodyPr>
            <a:lstStyle/>
            <a:p>
              <a:pPr algn="ctr"/>
              <a:r>
                <a:rPr lang="en-US" b="1" dirty="0" smtClean="0">
                  <a:solidFill>
                    <a:schemeClr val="bg1"/>
                  </a:solidFill>
                </a:rPr>
                <a:t>16</a:t>
              </a:r>
              <a:endParaRPr lang="en-US" b="1" dirty="0">
                <a:solidFill>
                  <a:schemeClr val="bg1"/>
                </a:solidFill>
              </a:endParaRPr>
            </a:p>
          </p:txBody>
        </p:sp>
        <p:sp>
          <p:nvSpPr>
            <p:cNvPr id="19" name="ZoneTexte 18"/>
            <p:cNvSpPr txBox="1"/>
            <p:nvPr/>
          </p:nvSpPr>
          <p:spPr>
            <a:xfrm>
              <a:off x="3939834" y="3047658"/>
              <a:ext cx="1203369" cy="369332"/>
            </a:xfrm>
            <a:prstGeom prst="rect">
              <a:avLst/>
            </a:prstGeom>
            <a:noFill/>
          </p:spPr>
          <p:txBody>
            <a:bodyPr wrap="square" rtlCol="0">
              <a:spAutoFit/>
            </a:bodyPr>
            <a:lstStyle/>
            <a:p>
              <a:pPr algn="ctr"/>
              <a:r>
                <a:rPr lang="en-US" b="1" dirty="0" smtClean="0">
                  <a:solidFill>
                    <a:schemeClr val="bg1"/>
                  </a:solidFill>
                </a:rPr>
                <a:t>77% ACC</a:t>
              </a:r>
              <a:endParaRPr lang="en-US" b="1" dirty="0">
                <a:solidFill>
                  <a:schemeClr val="bg1"/>
                </a:solidFill>
              </a:endParaRPr>
            </a:p>
          </p:txBody>
        </p:sp>
        <p:sp>
          <p:nvSpPr>
            <p:cNvPr id="20" name="ZoneTexte 19"/>
            <p:cNvSpPr txBox="1"/>
            <p:nvPr/>
          </p:nvSpPr>
          <p:spPr>
            <a:xfrm>
              <a:off x="4112179" y="4020304"/>
              <a:ext cx="1365445" cy="646331"/>
            </a:xfrm>
            <a:prstGeom prst="rect">
              <a:avLst/>
            </a:prstGeom>
            <a:noFill/>
          </p:spPr>
          <p:txBody>
            <a:bodyPr wrap="square" rtlCol="0">
              <a:spAutoFit/>
            </a:bodyPr>
            <a:lstStyle/>
            <a:p>
              <a:pPr algn="ctr"/>
              <a:r>
                <a:rPr lang="en-US" b="1" dirty="0" smtClean="0">
                  <a:solidFill>
                    <a:schemeClr val="bg1"/>
                  </a:solidFill>
                </a:rPr>
                <a:t>783</a:t>
              </a:r>
            </a:p>
            <a:p>
              <a:pPr algn="ctr"/>
              <a:r>
                <a:rPr lang="en-US" b="1" dirty="0" smtClean="0">
                  <a:solidFill>
                    <a:schemeClr val="bg1"/>
                  </a:solidFill>
                </a:rPr>
                <a:t>videos</a:t>
              </a:r>
              <a:endParaRPr lang="en-US" b="1" dirty="0">
                <a:solidFill>
                  <a:schemeClr val="bg1"/>
                </a:solidFill>
              </a:endParaRPr>
            </a:p>
          </p:txBody>
        </p:sp>
      </p:grpSp>
      <p:sp>
        <p:nvSpPr>
          <p:cNvPr id="22" name="ZoneTexte 21"/>
          <p:cNvSpPr txBox="1"/>
          <p:nvPr/>
        </p:nvSpPr>
        <p:spPr>
          <a:xfrm>
            <a:off x="6724452" y="2420888"/>
            <a:ext cx="2103806" cy="338554"/>
          </a:xfrm>
          <a:prstGeom prst="rect">
            <a:avLst/>
          </a:prstGeom>
          <a:noFill/>
        </p:spPr>
        <p:txBody>
          <a:bodyPr wrap="square" rtlCol="0">
            <a:spAutoFit/>
          </a:bodyPr>
          <a:lstStyle/>
          <a:p>
            <a:pPr algn="ctr"/>
            <a:r>
              <a:rPr lang="fr-FR" sz="1600" b="1" dirty="0" smtClean="0">
                <a:solidFill>
                  <a:schemeClr val="bg1">
                    <a:lumMod val="65000"/>
                  </a:schemeClr>
                </a:solidFill>
              </a:rPr>
              <a:t>ACC</a:t>
            </a:r>
            <a:r>
              <a:rPr lang="fr-FR" sz="1600" dirty="0" smtClean="0">
                <a:solidFill>
                  <a:schemeClr val="bg1">
                    <a:lumMod val="65000"/>
                  </a:schemeClr>
                </a:solidFill>
              </a:rPr>
              <a:t> = </a:t>
            </a:r>
            <a:r>
              <a:rPr lang="fr-FR" sz="1600" dirty="0" err="1" smtClean="0">
                <a:solidFill>
                  <a:schemeClr val="bg1">
                    <a:lumMod val="65000"/>
                  </a:schemeClr>
                </a:solidFill>
              </a:rPr>
              <a:t>Accuracy</a:t>
            </a:r>
            <a:r>
              <a:rPr lang="fr-FR" sz="1600" dirty="0" smtClean="0">
                <a:solidFill>
                  <a:schemeClr val="bg1">
                    <a:lumMod val="65000"/>
                  </a:schemeClr>
                </a:solidFill>
              </a:rPr>
              <a:t> </a:t>
            </a:r>
            <a:endParaRPr lang="fr-FR" sz="1600" dirty="0">
              <a:solidFill>
                <a:schemeClr val="bg1">
                  <a:lumMod val="65000"/>
                </a:schemeClr>
              </a:solidFill>
            </a:endParaRPr>
          </a:p>
        </p:txBody>
      </p:sp>
    </p:spTree>
    <p:extLst>
      <p:ext uri="{BB962C8B-B14F-4D97-AF65-F5344CB8AC3E}">
        <p14:creationId xmlns:p14="http://schemas.microsoft.com/office/powerpoint/2010/main" val="32851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md type="call" cmd="stop">
                                      <p:cBhvr>
                                        <p:cTn id="11" dur="1">
                                          <p:stCondLst>
                                            <p:cond delay="0"/>
                                          </p:stCondLst>
                                        </p:cTn>
                                        <p:tgtEl>
                                          <p:spTgt spid="23"/>
                                        </p:tgtEl>
                                      </p:cBhvr>
                                    </p:cmd>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3"/>
                </p:tgtEl>
              </p:cMediaNode>
            </p:video>
          </p:childTnLst>
        </p:cTn>
      </p:par>
    </p:tnLst>
    <p:bldLst>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7697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Supplementary slides</a:t>
            </a:r>
            <a:endParaRPr lang="en-US" dirty="0"/>
          </a:p>
        </p:txBody>
      </p:sp>
      <p:sp>
        <p:nvSpPr>
          <p:cNvPr id="3" name="Sous-titre 2"/>
          <p:cNvSpPr>
            <a:spLocks noGrp="1"/>
          </p:cNvSpPr>
          <p:nvPr>
            <p:ph type="subTitle" idx="1"/>
          </p:nvPr>
        </p:nvSpPr>
        <p:spPr/>
        <p:txBody>
          <a:bodyPr/>
          <a:lstStyle/>
          <a:p>
            <a:r>
              <a:rPr lang="en-US" dirty="0" smtClean="0"/>
              <a:t>Introduction</a:t>
            </a:r>
            <a:endParaRPr lang="en-US" dirty="0"/>
          </a:p>
        </p:txBody>
      </p:sp>
    </p:spTree>
    <p:extLst>
      <p:ext uri="{BB962C8B-B14F-4D97-AF65-F5344CB8AC3E}">
        <p14:creationId xmlns:p14="http://schemas.microsoft.com/office/powerpoint/2010/main" val="25366969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 – Bag-of-Features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82</a:t>
            </a:fld>
            <a:endParaRPr lang="fr-BE"/>
          </a:p>
        </p:txBody>
      </p:sp>
      <p:pic>
        <p:nvPicPr>
          <p:cNvPr id="5" name="Espace réservé du contenu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968" b="62880"/>
          <a:stretch/>
        </p:blipFill>
        <p:spPr>
          <a:xfrm>
            <a:off x="1944914" y="1600200"/>
            <a:ext cx="6174110" cy="1680029"/>
          </a:xfrm>
        </p:spPr>
      </p:pic>
      <p:pic>
        <p:nvPicPr>
          <p:cNvPr id="20" name="Espace réservé du contenu 4"/>
          <p:cNvPicPr>
            <a:picLocks noChangeAspect="1"/>
          </p:cNvPicPr>
          <p:nvPr/>
        </p:nvPicPr>
        <p:blipFill rotWithShape="1">
          <a:blip r:embed="rId3" cstate="print">
            <a:extLst>
              <a:ext uri="{28A0092B-C50C-407E-A947-70E740481C1C}">
                <a14:useLocalDpi xmlns:a14="http://schemas.microsoft.com/office/drawing/2010/main" val="0"/>
              </a:ext>
            </a:extLst>
          </a:blip>
          <a:srcRect l="10717" b="24397"/>
          <a:stretch/>
        </p:blipFill>
        <p:spPr>
          <a:xfrm>
            <a:off x="1785257" y="1600200"/>
            <a:ext cx="6333767" cy="3421743"/>
          </a:xfrm>
          <a:prstGeom prst="rect">
            <a:avLst/>
          </a:prstGeom>
        </p:spPr>
      </p:pic>
      <p:pic>
        <p:nvPicPr>
          <p:cNvPr id="21" name="Espace réservé du contenu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975" y="1600200"/>
            <a:ext cx="7094049" cy="4525963"/>
          </a:xfrm>
          <a:prstGeom prst="rect">
            <a:avLst/>
          </a:prstGeom>
        </p:spPr>
      </p:pic>
    </p:spTree>
    <p:extLst>
      <p:ext uri="{BB962C8B-B14F-4D97-AF65-F5344CB8AC3E}">
        <p14:creationId xmlns:p14="http://schemas.microsoft.com/office/powerpoint/2010/main" val="7954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83</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smtClean="0"/>
                <a:t>Size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1436" y="3218008"/>
            <a:ext cx="3095727" cy="1795168"/>
          </a:xfrm>
          <a:prstGeom prst="rect">
            <a:avLst/>
          </a:prstGeom>
        </p:spPr>
      </p:pic>
      <p:sp>
        <p:nvSpPr>
          <p:cNvPr id="15" name="ZoneTexte 14"/>
          <p:cNvSpPr txBox="1"/>
          <p:nvPr/>
        </p:nvSpPr>
        <p:spPr>
          <a:xfrm>
            <a:off x="7092280" y="4283506"/>
            <a:ext cx="1368151" cy="707886"/>
          </a:xfrm>
          <a:prstGeom prst="rect">
            <a:avLst/>
          </a:prstGeom>
          <a:noFill/>
        </p:spPr>
        <p:txBody>
          <a:bodyPr wrap="square" rtlCol="0">
            <a:spAutoFit/>
          </a:bodyPr>
          <a:lstStyle/>
          <a:p>
            <a:pPr algn="ctr"/>
            <a:r>
              <a:rPr lang="en-US" sz="2000" b="1" dirty="0">
                <a:solidFill>
                  <a:srgbClr val="00B050"/>
                </a:solidFill>
              </a:rPr>
              <a:t>UCF Sports</a:t>
            </a:r>
          </a:p>
          <a:p>
            <a:pPr algn="ctr"/>
            <a:endParaRPr lang="en-US" sz="2000" b="1" dirty="0">
              <a:solidFill>
                <a:srgbClr val="FF5B7E"/>
              </a:solidFill>
            </a:endParaRPr>
          </a:p>
        </p:txBody>
      </p:sp>
      <p:sp>
        <p:nvSpPr>
          <p:cNvPr id="16" name="ZoneTexte 15"/>
          <p:cNvSpPr txBox="1"/>
          <p:nvPr/>
        </p:nvSpPr>
        <p:spPr>
          <a:xfrm>
            <a:off x="6300192" y="4697849"/>
            <a:ext cx="2710017" cy="1384995"/>
          </a:xfrm>
          <a:prstGeom prst="rect">
            <a:avLst/>
          </a:prstGeom>
          <a:noFill/>
        </p:spPr>
        <p:txBody>
          <a:bodyPr wrap="square" rtlCol="0">
            <a:spAutoFit/>
          </a:bodyPr>
          <a:lstStyle/>
          <a:p>
            <a:pPr algn="ctr"/>
            <a:r>
              <a:rPr lang="en-US" sz="1400" dirty="0">
                <a:solidFill>
                  <a:schemeClr val="bg1">
                    <a:lumMod val="65000"/>
                  </a:schemeClr>
                </a:solidFill>
              </a:rPr>
              <a:t>M. D. Rodriguez, J. </a:t>
            </a:r>
            <a:r>
              <a:rPr lang="en-US" sz="1400" dirty="0" smtClean="0">
                <a:solidFill>
                  <a:schemeClr val="bg1">
                    <a:lumMod val="65000"/>
                  </a:schemeClr>
                </a:solidFill>
              </a:rPr>
              <a:t>Ahmed,</a:t>
            </a:r>
          </a:p>
          <a:p>
            <a:pPr algn="ctr"/>
            <a:r>
              <a:rPr lang="en-US" sz="1400" dirty="0" smtClean="0">
                <a:solidFill>
                  <a:schemeClr val="bg1">
                    <a:lumMod val="65000"/>
                  </a:schemeClr>
                </a:solidFill>
              </a:rPr>
              <a:t>and </a:t>
            </a:r>
            <a:r>
              <a:rPr lang="en-US" sz="1400" dirty="0">
                <a:solidFill>
                  <a:schemeClr val="bg1">
                    <a:lumMod val="65000"/>
                  </a:schemeClr>
                </a:solidFill>
              </a:rPr>
              <a:t>M. </a:t>
            </a:r>
            <a:r>
              <a:rPr lang="en-US" sz="1400" dirty="0" smtClean="0">
                <a:solidFill>
                  <a:schemeClr val="bg1">
                    <a:lumMod val="65000"/>
                  </a:schemeClr>
                </a:solidFill>
              </a:rPr>
              <a:t>Shah.</a:t>
            </a:r>
          </a:p>
          <a:p>
            <a:pPr algn="ctr"/>
            <a:r>
              <a:rPr lang="en-US" sz="1400" i="1" dirty="0" smtClean="0">
                <a:solidFill>
                  <a:schemeClr val="bg1">
                    <a:lumMod val="65000"/>
                  </a:schemeClr>
                </a:solidFill>
              </a:rPr>
              <a:t>Action </a:t>
            </a:r>
            <a:r>
              <a:rPr lang="en-US" sz="1400" i="1" dirty="0" err="1">
                <a:solidFill>
                  <a:schemeClr val="bg1">
                    <a:lumMod val="65000"/>
                  </a:schemeClr>
                </a:solidFill>
              </a:rPr>
              <a:t>mach</a:t>
            </a:r>
            <a:r>
              <a:rPr lang="en-US" sz="1400" i="1" dirty="0">
                <a:solidFill>
                  <a:schemeClr val="bg1">
                    <a:lumMod val="65000"/>
                  </a:schemeClr>
                </a:solidFill>
              </a:rPr>
              <a:t>: a </a:t>
            </a:r>
            <a:r>
              <a:rPr lang="en-US" sz="1400" i="1" dirty="0" err="1">
                <a:solidFill>
                  <a:schemeClr val="bg1">
                    <a:lumMod val="65000"/>
                  </a:schemeClr>
                </a:solidFill>
              </a:rPr>
              <a:t>spatio</a:t>
            </a:r>
            <a:r>
              <a:rPr lang="en-US" sz="1400" i="1" dirty="0">
                <a:solidFill>
                  <a:schemeClr val="bg1">
                    <a:lumMod val="65000"/>
                  </a:schemeClr>
                </a:solidFill>
              </a:rPr>
              <a:t>-temporal</a:t>
            </a:r>
          </a:p>
          <a:p>
            <a:pPr algn="ctr"/>
            <a:r>
              <a:rPr lang="en-US" sz="1400" i="1" dirty="0">
                <a:solidFill>
                  <a:schemeClr val="bg1">
                    <a:lumMod val="65000"/>
                  </a:schemeClr>
                </a:solidFill>
              </a:rPr>
              <a:t>maximum average correlation </a:t>
            </a:r>
            <a:r>
              <a:rPr lang="en-US" sz="1400" i="1" dirty="0" smtClean="0">
                <a:solidFill>
                  <a:schemeClr val="bg1">
                    <a:lumMod val="65000"/>
                  </a:schemeClr>
                </a:solidFill>
              </a:rPr>
              <a:t>height filter </a:t>
            </a:r>
            <a:r>
              <a:rPr lang="en-US" sz="1400" i="1" dirty="0">
                <a:solidFill>
                  <a:schemeClr val="bg1">
                    <a:lumMod val="65000"/>
                  </a:schemeClr>
                </a:solidFill>
              </a:rPr>
              <a:t>for action </a:t>
            </a:r>
            <a:r>
              <a:rPr lang="en-US" sz="1400" i="1" dirty="0" smtClean="0">
                <a:solidFill>
                  <a:schemeClr val="bg1">
                    <a:lumMod val="65000"/>
                  </a:schemeClr>
                </a:solidFill>
              </a:rPr>
              <a:t>recognition</a:t>
            </a:r>
            <a:r>
              <a:rPr lang="en-US" sz="1400" dirty="0" smtClean="0">
                <a:solidFill>
                  <a:schemeClr val="bg1">
                    <a:lumMod val="65000"/>
                  </a:schemeClr>
                </a:solidFill>
              </a:rPr>
              <a:t>.</a:t>
            </a:r>
          </a:p>
          <a:p>
            <a:pPr algn="ctr"/>
            <a:r>
              <a:rPr lang="en-US" sz="1400" dirty="0" smtClean="0">
                <a:solidFill>
                  <a:schemeClr val="bg1">
                    <a:lumMod val="65000"/>
                  </a:schemeClr>
                </a:solidFill>
              </a:rPr>
              <a:t>In CVPR, 2008</a:t>
            </a:r>
            <a:endParaRPr lang="en-US" sz="1400" dirty="0">
              <a:solidFill>
                <a:schemeClr val="bg1">
                  <a:lumMod val="65000"/>
                </a:schemeClr>
              </a:solidFill>
            </a:endParaRPr>
          </a:p>
        </p:txBody>
      </p:sp>
      <p:grpSp>
        <p:nvGrpSpPr>
          <p:cNvPr id="5" name="Groupe 4"/>
          <p:cNvGrpSpPr/>
          <p:nvPr/>
        </p:nvGrpSpPr>
        <p:grpSpPr>
          <a:xfrm>
            <a:off x="3322464" y="3166368"/>
            <a:ext cx="2254941" cy="2043807"/>
            <a:chOff x="3322464" y="3166368"/>
            <a:chExt cx="2254941" cy="2043807"/>
          </a:xfrm>
        </p:grpSpPr>
        <p:sp>
          <p:nvSpPr>
            <p:cNvPr id="12" name="Forme libre 11"/>
            <p:cNvSpPr/>
            <p:nvPr/>
          </p:nvSpPr>
          <p:spPr>
            <a:xfrm>
              <a:off x="3705225" y="3581400"/>
              <a:ext cx="1860550" cy="1628775"/>
            </a:xfrm>
            <a:custGeom>
              <a:avLst/>
              <a:gdLst>
                <a:gd name="connsiteX0" fmla="*/ 1028700 w 1504950"/>
                <a:gd name="connsiteY0" fmla="*/ 676275 h 1628775"/>
                <a:gd name="connsiteX1" fmla="*/ 0 w 1504950"/>
                <a:gd name="connsiteY1" fmla="*/ 1628775 h 1628775"/>
                <a:gd name="connsiteX2" fmla="*/ 171450 w 1504950"/>
                <a:gd name="connsiteY2" fmla="*/ 276225 h 1628775"/>
                <a:gd name="connsiteX3" fmla="*/ 866775 w 1504950"/>
                <a:gd name="connsiteY3" fmla="*/ 0 h 1628775"/>
                <a:gd name="connsiteX4" fmla="*/ 1504950 w 1504950"/>
                <a:gd name="connsiteY4" fmla="*/ 295275 h 1628775"/>
                <a:gd name="connsiteX5" fmla="*/ 1028700 w 1504950"/>
                <a:gd name="connsiteY5" fmla="*/ 676275 h 1628775"/>
                <a:gd name="connsiteX0" fmla="*/ 1028700 w 2051050"/>
                <a:gd name="connsiteY0" fmla="*/ 676275 h 1628775"/>
                <a:gd name="connsiteX1" fmla="*/ 0 w 2051050"/>
                <a:gd name="connsiteY1" fmla="*/ 1628775 h 1628775"/>
                <a:gd name="connsiteX2" fmla="*/ 171450 w 2051050"/>
                <a:gd name="connsiteY2" fmla="*/ 276225 h 1628775"/>
                <a:gd name="connsiteX3" fmla="*/ 866775 w 2051050"/>
                <a:gd name="connsiteY3" fmla="*/ 0 h 1628775"/>
                <a:gd name="connsiteX4" fmla="*/ 2051050 w 2051050"/>
                <a:gd name="connsiteY4" fmla="*/ 130175 h 1628775"/>
                <a:gd name="connsiteX5" fmla="*/ 1028700 w 2051050"/>
                <a:gd name="connsiteY5" fmla="*/ 676275 h 1628775"/>
                <a:gd name="connsiteX0" fmla="*/ 1028700 w 1809750"/>
                <a:gd name="connsiteY0" fmla="*/ 676275 h 1628775"/>
                <a:gd name="connsiteX1" fmla="*/ 0 w 1809750"/>
                <a:gd name="connsiteY1" fmla="*/ 1628775 h 1628775"/>
                <a:gd name="connsiteX2" fmla="*/ 171450 w 1809750"/>
                <a:gd name="connsiteY2" fmla="*/ 276225 h 1628775"/>
                <a:gd name="connsiteX3" fmla="*/ 866775 w 1809750"/>
                <a:gd name="connsiteY3" fmla="*/ 0 h 1628775"/>
                <a:gd name="connsiteX4" fmla="*/ 1809750 w 1809750"/>
                <a:gd name="connsiteY4" fmla="*/ 193675 h 1628775"/>
                <a:gd name="connsiteX5" fmla="*/ 1028700 w 1809750"/>
                <a:gd name="connsiteY5" fmla="*/ 676275 h 1628775"/>
                <a:gd name="connsiteX0" fmla="*/ 1028700 w 1860550"/>
                <a:gd name="connsiteY0" fmla="*/ 676275 h 1628775"/>
                <a:gd name="connsiteX1" fmla="*/ 0 w 1860550"/>
                <a:gd name="connsiteY1" fmla="*/ 1628775 h 1628775"/>
                <a:gd name="connsiteX2" fmla="*/ 171450 w 1860550"/>
                <a:gd name="connsiteY2" fmla="*/ 276225 h 1628775"/>
                <a:gd name="connsiteX3" fmla="*/ 866775 w 1860550"/>
                <a:gd name="connsiteY3" fmla="*/ 0 h 1628775"/>
                <a:gd name="connsiteX4" fmla="*/ 1860550 w 1860550"/>
                <a:gd name="connsiteY4" fmla="*/ 206375 h 1628775"/>
                <a:gd name="connsiteX5" fmla="*/ 1028700 w 1860550"/>
                <a:gd name="connsiteY5" fmla="*/ 676275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550" h="1628775">
                  <a:moveTo>
                    <a:pt x="1028700" y="676275"/>
                  </a:moveTo>
                  <a:lnTo>
                    <a:pt x="0" y="1628775"/>
                  </a:lnTo>
                  <a:lnTo>
                    <a:pt x="171450" y="276225"/>
                  </a:lnTo>
                  <a:lnTo>
                    <a:pt x="866775" y="0"/>
                  </a:lnTo>
                  <a:lnTo>
                    <a:pt x="1860550" y="206375"/>
                  </a:lnTo>
                  <a:lnTo>
                    <a:pt x="1028700" y="676275"/>
                  </a:lnTo>
                  <a:close/>
                </a:path>
              </a:pathLst>
            </a:custGeom>
            <a:solidFill>
              <a:srgbClr val="0A9E31">
                <a:alpha val="57647"/>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p:cNvSpPr txBox="1"/>
            <p:nvPr/>
          </p:nvSpPr>
          <p:spPr>
            <a:xfrm>
              <a:off x="3322464" y="4606528"/>
              <a:ext cx="1203369" cy="369332"/>
            </a:xfrm>
            <a:prstGeom prst="rect">
              <a:avLst/>
            </a:prstGeom>
            <a:noFill/>
          </p:spPr>
          <p:txBody>
            <a:bodyPr wrap="square" rtlCol="0">
              <a:spAutoFit/>
            </a:bodyPr>
            <a:lstStyle/>
            <a:p>
              <a:pPr algn="ctr"/>
              <a:r>
                <a:rPr lang="en-US" b="1" dirty="0" smtClean="0">
                  <a:solidFill>
                    <a:schemeClr val="bg1"/>
                  </a:solidFill>
                </a:rPr>
                <a:t>10</a:t>
              </a:r>
              <a:endParaRPr lang="en-US" b="1" dirty="0">
                <a:solidFill>
                  <a:schemeClr val="bg1"/>
                </a:solidFill>
              </a:endParaRPr>
            </a:p>
          </p:txBody>
        </p:sp>
        <p:sp>
          <p:nvSpPr>
            <p:cNvPr id="18" name="ZoneTexte 17"/>
            <p:cNvSpPr txBox="1"/>
            <p:nvPr/>
          </p:nvSpPr>
          <p:spPr>
            <a:xfrm>
              <a:off x="3982795" y="3166368"/>
              <a:ext cx="1203369" cy="369332"/>
            </a:xfrm>
            <a:prstGeom prst="rect">
              <a:avLst/>
            </a:prstGeom>
            <a:solidFill>
              <a:schemeClr val="bg1"/>
            </a:solidFill>
          </p:spPr>
          <p:txBody>
            <a:bodyPr wrap="square" rtlCol="0">
              <a:spAutoFit/>
            </a:bodyPr>
            <a:lstStyle/>
            <a:p>
              <a:pPr algn="ctr"/>
              <a:r>
                <a:rPr lang="en-US" b="1" dirty="0" smtClean="0">
                  <a:solidFill>
                    <a:schemeClr val="bg1">
                      <a:lumMod val="65000"/>
                    </a:schemeClr>
                  </a:solidFill>
                </a:rPr>
                <a:t>95% ACC</a:t>
              </a:r>
              <a:endParaRPr lang="en-US" b="1" dirty="0">
                <a:solidFill>
                  <a:schemeClr val="bg1">
                    <a:lumMod val="65000"/>
                  </a:schemeClr>
                </a:solidFill>
              </a:endParaRPr>
            </a:p>
          </p:txBody>
        </p:sp>
        <p:sp>
          <p:nvSpPr>
            <p:cNvPr id="19" name="ZoneTexte 18"/>
            <p:cNvSpPr txBox="1"/>
            <p:nvPr/>
          </p:nvSpPr>
          <p:spPr>
            <a:xfrm>
              <a:off x="4644008" y="4366845"/>
              <a:ext cx="933397" cy="646331"/>
            </a:xfrm>
            <a:prstGeom prst="rect">
              <a:avLst/>
            </a:prstGeom>
            <a:solidFill>
              <a:schemeClr val="bg1"/>
            </a:solidFill>
          </p:spPr>
          <p:txBody>
            <a:bodyPr wrap="square" rtlCol="0">
              <a:spAutoFit/>
            </a:bodyPr>
            <a:lstStyle/>
            <a:p>
              <a:pPr algn="ctr"/>
              <a:r>
                <a:rPr lang="en-US" b="1" dirty="0" smtClean="0">
                  <a:solidFill>
                    <a:schemeClr val="bg1">
                      <a:lumMod val="65000"/>
                    </a:schemeClr>
                  </a:solidFill>
                </a:rPr>
                <a:t>300</a:t>
              </a:r>
            </a:p>
            <a:p>
              <a:pPr algn="ctr"/>
              <a:r>
                <a:rPr lang="en-US" b="1" dirty="0" smtClean="0">
                  <a:solidFill>
                    <a:schemeClr val="bg1">
                      <a:lumMod val="65000"/>
                    </a:schemeClr>
                  </a:solidFill>
                </a:rPr>
                <a:t>videos</a:t>
              </a:r>
              <a:endParaRPr lang="en-US" b="1" dirty="0">
                <a:solidFill>
                  <a:schemeClr val="bg1">
                    <a:lumMod val="65000"/>
                  </a:schemeClr>
                </a:solidFill>
              </a:endParaRPr>
            </a:p>
          </p:txBody>
        </p:sp>
      </p:grpSp>
    </p:spTree>
    <p:extLst>
      <p:ext uri="{BB962C8B-B14F-4D97-AF65-F5344CB8AC3E}">
        <p14:creationId xmlns:p14="http://schemas.microsoft.com/office/powerpoint/2010/main" val="18922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84</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smtClean="0"/>
                <a:t>Size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292" y="3218209"/>
            <a:ext cx="3527060" cy="1548463"/>
          </a:xfrm>
          <a:prstGeom prst="rect">
            <a:avLst/>
          </a:prstGeom>
        </p:spPr>
      </p:pic>
      <p:sp>
        <p:nvSpPr>
          <p:cNvPr id="12" name="ZoneTexte 11"/>
          <p:cNvSpPr txBox="1"/>
          <p:nvPr/>
        </p:nvSpPr>
        <p:spPr>
          <a:xfrm>
            <a:off x="7164288" y="4297739"/>
            <a:ext cx="1203369" cy="400110"/>
          </a:xfrm>
          <a:prstGeom prst="rect">
            <a:avLst/>
          </a:prstGeom>
          <a:noFill/>
        </p:spPr>
        <p:txBody>
          <a:bodyPr wrap="square" rtlCol="0">
            <a:spAutoFit/>
          </a:bodyPr>
          <a:lstStyle/>
          <a:p>
            <a:pPr algn="ctr"/>
            <a:r>
              <a:rPr lang="en-US" sz="2000" b="1" dirty="0" smtClean="0">
                <a:solidFill>
                  <a:srgbClr val="CE1CD2"/>
                </a:solidFill>
              </a:rPr>
              <a:t>DLSBP</a:t>
            </a:r>
            <a:endParaRPr lang="en-US" sz="2000" b="1" dirty="0">
              <a:solidFill>
                <a:srgbClr val="CE1CD2"/>
              </a:solidFill>
            </a:endParaRPr>
          </a:p>
        </p:txBody>
      </p:sp>
      <p:sp>
        <p:nvSpPr>
          <p:cNvPr id="7" name="ZoneTexte 6"/>
          <p:cNvSpPr txBox="1"/>
          <p:nvPr/>
        </p:nvSpPr>
        <p:spPr>
          <a:xfrm>
            <a:off x="6570303" y="4697849"/>
            <a:ext cx="2394185" cy="1169551"/>
          </a:xfrm>
          <a:prstGeom prst="rect">
            <a:avLst/>
          </a:prstGeom>
          <a:noFill/>
        </p:spPr>
        <p:txBody>
          <a:bodyPr wrap="square" rtlCol="0">
            <a:spAutoFit/>
          </a:bodyPr>
          <a:lstStyle/>
          <a:p>
            <a:pPr algn="ctr"/>
            <a:r>
              <a:rPr lang="en-US" sz="1400" dirty="0">
                <a:solidFill>
                  <a:schemeClr val="bg1">
                    <a:lumMod val="65000"/>
                  </a:schemeClr>
                </a:solidFill>
              </a:rPr>
              <a:t>O. </a:t>
            </a:r>
            <a:r>
              <a:rPr lang="en-US" sz="1400" dirty="0" err="1">
                <a:solidFill>
                  <a:schemeClr val="bg1">
                    <a:lumMod val="65000"/>
                  </a:schemeClr>
                </a:solidFill>
              </a:rPr>
              <a:t>Duchenne</a:t>
            </a:r>
            <a:r>
              <a:rPr lang="en-US" sz="1400" dirty="0">
                <a:solidFill>
                  <a:schemeClr val="bg1">
                    <a:lumMod val="65000"/>
                  </a:schemeClr>
                </a:solidFill>
              </a:rPr>
              <a:t>, I. Laptev, J. </a:t>
            </a:r>
            <a:r>
              <a:rPr lang="en-US" sz="1400" dirty="0" err="1">
                <a:solidFill>
                  <a:schemeClr val="bg1">
                    <a:lumMod val="65000"/>
                  </a:schemeClr>
                </a:solidFill>
              </a:rPr>
              <a:t>Sivic</a:t>
            </a:r>
            <a:r>
              <a:rPr lang="en-US" sz="1400" dirty="0">
                <a:solidFill>
                  <a:schemeClr val="bg1">
                    <a:lumMod val="65000"/>
                  </a:schemeClr>
                </a:solidFill>
              </a:rPr>
              <a:t>, F. Bach, and </a:t>
            </a:r>
            <a:r>
              <a:rPr lang="en-US" sz="1400" dirty="0" smtClean="0">
                <a:solidFill>
                  <a:schemeClr val="bg1">
                    <a:lumMod val="65000"/>
                  </a:schemeClr>
                </a:solidFill>
              </a:rPr>
              <a:t>J. Ponce</a:t>
            </a:r>
            <a:r>
              <a:rPr lang="en-US" sz="1400" dirty="0">
                <a:solidFill>
                  <a:schemeClr val="bg1">
                    <a:lumMod val="65000"/>
                  </a:schemeClr>
                </a:solidFill>
              </a:rPr>
              <a:t>. </a:t>
            </a:r>
            <a:r>
              <a:rPr lang="en-US" sz="1400" dirty="0" smtClean="0">
                <a:solidFill>
                  <a:schemeClr val="bg1">
                    <a:lumMod val="65000"/>
                  </a:schemeClr>
                </a:solidFill>
              </a:rPr>
              <a:t> </a:t>
            </a:r>
            <a:r>
              <a:rPr lang="en-US" sz="1400" i="1" dirty="0" smtClean="0">
                <a:solidFill>
                  <a:schemeClr val="bg1">
                    <a:lumMod val="65000"/>
                  </a:schemeClr>
                </a:solidFill>
              </a:rPr>
              <a:t>Automatic annotation of </a:t>
            </a:r>
            <a:r>
              <a:rPr lang="en-US" sz="1400" i="1" dirty="0">
                <a:solidFill>
                  <a:schemeClr val="bg1">
                    <a:lumMod val="65000"/>
                  </a:schemeClr>
                </a:solidFill>
              </a:rPr>
              <a:t>human actions in </a:t>
            </a:r>
            <a:r>
              <a:rPr lang="en-US" sz="1400" i="1" dirty="0" smtClean="0">
                <a:solidFill>
                  <a:schemeClr val="bg1">
                    <a:lumMod val="65000"/>
                  </a:schemeClr>
                </a:solidFill>
              </a:rPr>
              <a:t>video</a:t>
            </a:r>
            <a:r>
              <a:rPr lang="en-US" sz="1400" dirty="0" smtClean="0">
                <a:solidFill>
                  <a:schemeClr val="bg1">
                    <a:lumMod val="65000"/>
                  </a:schemeClr>
                </a:solidFill>
              </a:rPr>
              <a:t>.</a:t>
            </a:r>
          </a:p>
          <a:p>
            <a:pPr algn="ctr"/>
            <a:r>
              <a:rPr lang="en-US" sz="1400" dirty="0" smtClean="0">
                <a:solidFill>
                  <a:schemeClr val="bg1">
                    <a:lumMod val="65000"/>
                  </a:schemeClr>
                </a:solidFill>
              </a:rPr>
              <a:t>In </a:t>
            </a:r>
            <a:r>
              <a:rPr lang="en-US" sz="1400" dirty="0">
                <a:solidFill>
                  <a:schemeClr val="bg1">
                    <a:lumMod val="65000"/>
                  </a:schemeClr>
                </a:solidFill>
              </a:rPr>
              <a:t>ICCV, 2009</a:t>
            </a:r>
          </a:p>
        </p:txBody>
      </p:sp>
      <p:grpSp>
        <p:nvGrpSpPr>
          <p:cNvPr id="24" name="Groupe 23"/>
          <p:cNvGrpSpPr/>
          <p:nvPr/>
        </p:nvGrpSpPr>
        <p:grpSpPr>
          <a:xfrm>
            <a:off x="2947886" y="1981891"/>
            <a:ext cx="3648075" cy="3952875"/>
            <a:chOff x="2947886" y="1981891"/>
            <a:chExt cx="3648075" cy="3952875"/>
          </a:xfrm>
        </p:grpSpPr>
        <p:sp>
          <p:nvSpPr>
            <p:cNvPr id="14" name="Forme libre 13"/>
            <p:cNvSpPr/>
            <p:nvPr/>
          </p:nvSpPr>
          <p:spPr>
            <a:xfrm>
              <a:off x="2947886" y="1981891"/>
              <a:ext cx="3648075" cy="3952875"/>
            </a:xfrm>
            <a:custGeom>
              <a:avLst/>
              <a:gdLst>
                <a:gd name="connsiteX0" fmla="*/ 1619250 w 3648075"/>
                <a:gd name="connsiteY0" fmla="*/ 0 h 3952875"/>
                <a:gd name="connsiteX1" fmla="*/ 3648075 w 3648075"/>
                <a:gd name="connsiteY1" fmla="*/ 1552575 h 3952875"/>
                <a:gd name="connsiteX2" fmla="*/ 2971800 w 3648075"/>
                <a:gd name="connsiteY2" fmla="*/ 3952875 h 3952875"/>
                <a:gd name="connsiteX3" fmla="*/ 1466850 w 3648075"/>
                <a:gd name="connsiteY3" fmla="*/ 2238375 h 3952875"/>
                <a:gd name="connsiteX4" fmla="*/ 0 w 3648075"/>
                <a:gd name="connsiteY4" fmla="*/ 1657350 h 3952875"/>
                <a:gd name="connsiteX5" fmla="*/ 1619250 w 3648075"/>
                <a:gd name="connsiteY5" fmla="*/ 0 h 3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8075" h="3952875">
                  <a:moveTo>
                    <a:pt x="1619250" y="0"/>
                  </a:moveTo>
                  <a:lnTo>
                    <a:pt x="3648075" y="1552575"/>
                  </a:lnTo>
                  <a:lnTo>
                    <a:pt x="2971800" y="3952875"/>
                  </a:lnTo>
                  <a:lnTo>
                    <a:pt x="1466850" y="2238375"/>
                  </a:lnTo>
                  <a:lnTo>
                    <a:pt x="0" y="1657350"/>
                  </a:lnTo>
                  <a:lnTo>
                    <a:pt x="1619250" y="0"/>
                  </a:lnTo>
                  <a:close/>
                </a:path>
              </a:pathLst>
            </a:custGeom>
            <a:solidFill>
              <a:srgbClr val="CE1CD2">
                <a:alpha val="58039"/>
              </a:srgbClr>
            </a:solidFill>
            <a:ln>
              <a:solidFill>
                <a:srgbClr val="CE1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p:cNvSpPr txBox="1"/>
            <p:nvPr/>
          </p:nvSpPr>
          <p:spPr>
            <a:xfrm>
              <a:off x="3918407" y="3908524"/>
              <a:ext cx="1203369" cy="369332"/>
            </a:xfrm>
            <a:prstGeom prst="rect">
              <a:avLst/>
            </a:prstGeom>
            <a:noFill/>
          </p:spPr>
          <p:txBody>
            <a:bodyPr wrap="square" rtlCol="0">
              <a:spAutoFit/>
            </a:bodyPr>
            <a:lstStyle/>
            <a:p>
              <a:pPr algn="ctr"/>
              <a:r>
                <a:rPr lang="en-US" b="1" dirty="0" smtClean="0">
                  <a:solidFill>
                    <a:schemeClr val="bg1"/>
                  </a:solidFill>
                </a:rPr>
                <a:t>2</a:t>
              </a:r>
              <a:endParaRPr lang="en-US" b="1" dirty="0">
                <a:solidFill>
                  <a:schemeClr val="bg1"/>
                </a:solidFill>
              </a:endParaRPr>
            </a:p>
          </p:txBody>
        </p:sp>
        <p:sp>
          <p:nvSpPr>
            <p:cNvPr id="17" name="ZoneTexte 16"/>
            <p:cNvSpPr txBox="1"/>
            <p:nvPr/>
          </p:nvSpPr>
          <p:spPr>
            <a:xfrm>
              <a:off x="4016703" y="2195572"/>
              <a:ext cx="1203369" cy="369332"/>
            </a:xfrm>
            <a:prstGeom prst="rect">
              <a:avLst/>
            </a:prstGeom>
            <a:noFill/>
          </p:spPr>
          <p:txBody>
            <a:bodyPr wrap="square" rtlCol="0">
              <a:spAutoFit/>
            </a:bodyPr>
            <a:lstStyle/>
            <a:p>
              <a:pPr algn="ctr"/>
              <a:r>
                <a:rPr lang="en-US" b="1" dirty="0" smtClean="0">
                  <a:solidFill>
                    <a:schemeClr val="bg1"/>
                  </a:solidFill>
                </a:rPr>
                <a:t>14% AP</a:t>
              </a:r>
              <a:endParaRPr lang="en-US" b="1" dirty="0">
                <a:solidFill>
                  <a:schemeClr val="bg1"/>
                </a:solidFill>
              </a:endParaRPr>
            </a:p>
          </p:txBody>
        </p:sp>
        <p:sp>
          <p:nvSpPr>
            <p:cNvPr id="21" name="ZoneTexte 20"/>
            <p:cNvSpPr txBox="1"/>
            <p:nvPr/>
          </p:nvSpPr>
          <p:spPr>
            <a:xfrm>
              <a:off x="5053363" y="4797152"/>
              <a:ext cx="1365445" cy="646331"/>
            </a:xfrm>
            <a:prstGeom prst="rect">
              <a:avLst/>
            </a:prstGeom>
            <a:noFill/>
          </p:spPr>
          <p:txBody>
            <a:bodyPr wrap="square" rtlCol="0">
              <a:spAutoFit/>
            </a:bodyPr>
            <a:lstStyle/>
            <a:p>
              <a:pPr algn="ctr"/>
              <a:r>
                <a:rPr lang="en-US" b="1" dirty="0" smtClean="0">
                  <a:solidFill>
                    <a:schemeClr val="bg1"/>
                  </a:solidFill>
                </a:rPr>
                <a:t>̴3M</a:t>
              </a:r>
            </a:p>
            <a:p>
              <a:pPr algn="ctr"/>
              <a:r>
                <a:rPr lang="en-US" b="1" dirty="0" smtClean="0">
                  <a:solidFill>
                    <a:schemeClr val="bg1"/>
                  </a:solidFill>
                </a:rPr>
                <a:t>frames</a:t>
              </a:r>
              <a:endParaRPr lang="en-US" b="1" dirty="0">
                <a:solidFill>
                  <a:schemeClr val="bg1"/>
                </a:solidFill>
              </a:endParaRPr>
            </a:p>
          </p:txBody>
        </p:sp>
      </p:grpSp>
      <p:sp>
        <p:nvSpPr>
          <p:cNvPr id="19" name="ZoneTexte 18"/>
          <p:cNvSpPr txBox="1"/>
          <p:nvPr/>
        </p:nvSpPr>
        <p:spPr>
          <a:xfrm>
            <a:off x="6558631" y="2442374"/>
            <a:ext cx="2435449" cy="338554"/>
          </a:xfrm>
          <a:prstGeom prst="rect">
            <a:avLst/>
          </a:prstGeom>
          <a:noFill/>
        </p:spPr>
        <p:txBody>
          <a:bodyPr wrap="square" rtlCol="0">
            <a:spAutoFit/>
          </a:bodyPr>
          <a:lstStyle/>
          <a:p>
            <a:pPr algn="ctr"/>
            <a:r>
              <a:rPr lang="en-US" sz="1600" b="1" dirty="0" smtClean="0">
                <a:solidFill>
                  <a:schemeClr val="bg1">
                    <a:lumMod val="65000"/>
                  </a:schemeClr>
                </a:solidFill>
              </a:rPr>
              <a:t>AP</a:t>
            </a:r>
            <a:r>
              <a:rPr lang="en-US" sz="1600" dirty="0" smtClean="0">
                <a:solidFill>
                  <a:schemeClr val="bg1">
                    <a:lumMod val="65000"/>
                  </a:schemeClr>
                </a:solidFill>
              </a:rPr>
              <a:t> = Average Precision </a:t>
            </a:r>
            <a:endParaRPr lang="en-US" sz="1600" dirty="0">
              <a:solidFill>
                <a:schemeClr val="bg1">
                  <a:lumMod val="65000"/>
                </a:schemeClr>
              </a:solidFill>
            </a:endParaRPr>
          </a:p>
        </p:txBody>
      </p:sp>
    </p:spTree>
    <p:extLst>
      <p:ext uri="{BB962C8B-B14F-4D97-AF65-F5344CB8AC3E}">
        <p14:creationId xmlns:p14="http://schemas.microsoft.com/office/powerpoint/2010/main" val="292776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313" y="2720289"/>
            <a:ext cx="2190559" cy="2956969"/>
          </a:xfrm>
          <a:prstGeom prst="rect">
            <a:avLst/>
          </a:prstGeom>
        </p:spPr>
      </p:pic>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 – Sports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85</a:t>
            </a:fld>
            <a:endParaRPr lang="fr-BE"/>
          </a:p>
        </p:txBody>
      </p:sp>
      <p:pic>
        <p:nvPicPr>
          <p:cNvPr id="7" name="Espace réservé du contenu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1782" y="1600200"/>
            <a:ext cx="7920435" cy="4525963"/>
          </a:xfrm>
        </p:spPr>
      </p:pic>
      <p:grpSp>
        <p:nvGrpSpPr>
          <p:cNvPr id="13" name="Groupe 12"/>
          <p:cNvGrpSpPr/>
          <p:nvPr/>
        </p:nvGrpSpPr>
        <p:grpSpPr>
          <a:xfrm>
            <a:off x="1165300" y="3766592"/>
            <a:ext cx="5075584" cy="1419425"/>
            <a:chOff x="1165300" y="3766592"/>
            <a:chExt cx="5075584" cy="1419425"/>
          </a:xfrm>
        </p:grpSpPr>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300" y="3766592"/>
              <a:ext cx="2580775" cy="1419425"/>
            </a:xfrm>
            <a:prstGeom prst="rect">
              <a:avLst/>
            </a:prstGeom>
          </p:spPr>
        </p:pic>
        <p:sp>
          <p:nvSpPr>
            <p:cNvPr id="11" name="Double flèche horizontale 10"/>
            <p:cNvSpPr/>
            <p:nvPr/>
          </p:nvSpPr>
          <p:spPr>
            <a:xfrm>
              <a:off x="3758774" y="4319140"/>
              <a:ext cx="2482110" cy="314328"/>
            </a:xfrm>
            <a:prstGeom prst="leftRigh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p:cNvSpPr txBox="1"/>
            <p:nvPr/>
          </p:nvSpPr>
          <p:spPr>
            <a:xfrm>
              <a:off x="4427984" y="4283804"/>
              <a:ext cx="1152128" cy="369332"/>
            </a:xfrm>
            <a:prstGeom prst="rect">
              <a:avLst/>
            </a:prstGeom>
            <a:solidFill>
              <a:schemeClr val="bg1"/>
            </a:solidFill>
          </p:spPr>
          <p:txBody>
            <a:bodyPr wrap="square" rtlCol="0">
              <a:spAutoFit/>
            </a:bodyPr>
            <a:lstStyle/>
            <a:p>
              <a:pPr algn="ctr"/>
              <a:r>
                <a:rPr lang="en-US" b="1" dirty="0" smtClean="0">
                  <a:solidFill>
                    <a:schemeClr val="accent5">
                      <a:lumMod val="50000"/>
                    </a:schemeClr>
                  </a:solidFill>
                </a:rPr>
                <a:t>Olympics</a:t>
              </a:r>
              <a:endParaRPr lang="en-US" b="1" dirty="0">
                <a:solidFill>
                  <a:schemeClr val="accent5">
                    <a:lumMod val="50000"/>
                  </a:schemeClr>
                </a:solidFill>
              </a:endParaRPr>
            </a:p>
          </p:txBody>
        </p:sp>
      </p:grpSp>
      <p:grpSp>
        <p:nvGrpSpPr>
          <p:cNvPr id="15" name="Groupe 14"/>
          <p:cNvGrpSpPr/>
          <p:nvPr/>
        </p:nvGrpSpPr>
        <p:grpSpPr>
          <a:xfrm>
            <a:off x="1187624" y="1772816"/>
            <a:ext cx="4045148" cy="1483610"/>
            <a:chOff x="1187624" y="1772816"/>
            <a:chExt cx="4045148" cy="1483610"/>
          </a:xfrm>
        </p:grpSpPr>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772816"/>
              <a:ext cx="2558451" cy="1483610"/>
            </a:xfrm>
            <a:prstGeom prst="rect">
              <a:avLst/>
            </a:prstGeom>
          </p:spPr>
        </p:pic>
        <p:sp>
          <p:nvSpPr>
            <p:cNvPr id="10" name="Double flèche horizontale 9"/>
            <p:cNvSpPr/>
            <p:nvPr/>
          </p:nvSpPr>
          <p:spPr>
            <a:xfrm>
              <a:off x="3758775" y="2276872"/>
              <a:ext cx="1473997" cy="314328"/>
            </a:xfrm>
            <a:prstGeom prst="leftRightArrow">
              <a:avLst/>
            </a:prstGeom>
            <a:solidFill>
              <a:schemeClr val="bg1"/>
            </a:solidFill>
            <a:ln>
              <a:solidFill>
                <a:srgbClr val="0BB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a:off x="4173860" y="2246372"/>
              <a:ext cx="660772" cy="369332"/>
            </a:xfrm>
            <a:prstGeom prst="rect">
              <a:avLst/>
            </a:prstGeom>
            <a:solidFill>
              <a:schemeClr val="bg1"/>
            </a:solidFill>
          </p:spPr>
          <p:txBody>
            <a:bodyPr wrap="square" rtlCol="0">
              <a:spAutoFit/>
            </a:bodyPr>
            <a:lstStyle/>
            <a:p>
              <a:pPr algn="ctr"/>
              <a:r>
                <a:rPr lang="en-US" b="1" dirty="0" smtClean="0">
                  <a:solidFill>
                    <a:srgbClr val="0BB738"/>
                  </a:solidFill>
                </a:rPr>
                <a:t>UCF</a:t>
              </a:r>
              <a:endParaRPr lang="en-US" b="1" dirty="0">
                <a:solidFill>
                  <a:srgbClr val="0BB738"/>
                </a:solidFill>
              </a:endParaRPr>
            </a:p>
          </p:txBody>
        </p:sp>
      </p:grpSp>
    </p:spTree>
    <p:extLst>
      <p:ext uri="{BB962C8B-B14F-4D97-AF65-F5344CB8AC3E}">
        <p14:creationId xmlns:p14="http://schemas.microsoft.com/office/powerpoint/2010/main" val="40471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Context – Various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86</a:t>
            </a:fld>
            <a:endParaRPr lang="fr-BE"/>
          </a:p>
        </p:txBody>
      </p:sp>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782" y="1600200"/>
            <a:ext cx="7920435" cy="4525963"/>
          </a:xfrm>
        </p:spPr>
      </p:pic>
      <p:grpSp>
        <p:nvGrpSpPr>
          <p:cNvPr id="10" name="Groupe 9"/>
          <p:cNvGrpSpPr/>
          <p:nvPr/>
        </p:nvGrpSpPr>
        <p:grpSpPr>
          <a:xfrm>
            <a:off x="1308100" y="1810916"/>
            <a:ext cx="4560044" cy="1560423"/>
            <a:chOff x="1308100" y="1810916"/>
            <a:chExt cx="4560044" cy="1560423"/>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1810916"/>
              <a:ext cx="2596778" cy="1560423"/>
            </a:xfrm>
            <a:prstGeom prst="rect">
              <a:avLst/>
            </a:prstGeom>
          </p:spPr>
        </p:pic>
        <p:sp>
          <p:nvSpPr>
            <p:cNvPr id="8" name="Double flèche horizontale 7"/>
            <p:cNvSpPr/>
            <p:nvPr/>
          </p:nvSpPr>
          <p:spPr>
            <a:xfrm>
              <a:off x="3915910" y="2443184"/>
              <a:ext cx="1952234" cy="314328"/>
            </a:xfrm>
            <a:prstGeom prst="leftRightArrow">
              <a:avLst/>
            </a:prstGeom>
            <a:solidFill>
              <a:schemeClr val="bg1"/>
            </a:solidFill>
            <a:ln>
              <a:solidFill>
                <a:srgbClr val="5FF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p:cNvSpPr txBox="1"/>
            <p:nvPr/>
          </p:nvSpPr>
          <p:spPr>
            <a:xfrm>
              <a:off x="4317876" y="2407848"/>
              <a:ext cx="1152128" cy="369332"/>
            </a:xfrm>
            <a:prstGeom prst="rect">
              <a:avLst/>
            </a:prstGeom>
            <a:solidFill>
              <a:schemeClr val="bg1"/>
            </a:solidFill>
          </p:spPr>
          <p:txBody>
            <a:bodyPr wrap="square" rtlCol="0">
              <a:spAutoFit/>
            </a:bodyPr>
            <a:lstStyle/>
            <a:p>
              <a:pPr algn="ctr"/>
              <a:r>
                <a:rPr lang="en-US" b="1" dirty="0" smtClean="0">
                  <a:solidFill>
                    <a:srgbClr val="5FFB93"/>
                  </a:solidFill>
                </a:rPr>
                <a:t>YouTube</a:t>
              </a:r>
              <a:endParaRPr lang="en-US" b="1" dirty="0">
                <a:solidFill>
                  <a:srgbClr val="5FFB93"/>
                </a:solidFill>
              </a:endParaRPr>
            </a:p>
          </p:txBody>
        </p:sp>
      </p:grpSp>
      <p:grpSp>
        <p:nvGrpSpPr>
          <p:cNvPr id="15" name="Groupe 14"/>
          <p:cNvGrpSpPr/>
          <p:nvPr/>
        </p:nvGrpSpPr>
        <p:grpSpPr>
          <a:xfrm>
            <a:off x="1308100" y="3823940"/>
            <a:ext cx="5784180" cy="1765300"/>
            <a:chOff x="1308100" y="3823940"/>
            <a:chExt cx="5784180" cy="1765300"/>
          </a:xfrm>
        </p:grpSpPr>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l="3338" t="3804" r="4000" b="2756"/>
            <a:stretch/>
          </p:blipFill>
          <p:spPr>
            <a:xfrm>
              <a:off x="1308100" y="3823940"/>
              <a:ext cx="2596778" cy="1765300"/>
            </a:xfrm>
            <a:prstGeom prst="rect">
              <a:avLst/>
            </a:prstGeom>
          </p:spPr>
        </p:pic>
        <p:sp>
          <p:nvSpPr>
            <p:cNvPr id="13" name="Double flèche horizontale 12"/>
            <p:cNvSpPr/>
            <p:nvPr/>
          </p:nvSpPr>
          <p:spPr>
            <a:xfrm>
              <a:off x="3923928" y="4535164"/>
              <a:ext cx="3168352" cy="314328"/>
            </a:xfrm>
            <a:prstGeom prst="leftRightArrow">
              <a:avLst/>
            </a:prstGeom>
            <a:solidFill>
              <a:schemeClr val="bg1"/>
            </a:solidFill>
            <a:ln>
              <a:solidFill>
                <a:srgbClr val="FF5B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a:off x="5036043" y="4499828"/>
              <a:ext cx="904109" cy="369332"/>
            </a:xfrm>
            <a:prstGeom prst="rect">
              <a:avLst/>
            </a:prstGeom>
            <a:solidFill>
              <a:schemeClr val="bg1"/>
            </a:solidFill>
          </p:spPr>
          <p:txBody>
            <a:bodyPr wrap="square" rtlCol="0">
              <a:spAutoFit/>
            </a:bodyPr>
            <a:lstStyle/>
            <a:p>
              <a:pPr algn="ctr"/>
              <a:r>
                <a:rPr lang="en-US" b="1" dirty="0" smtClean="0">
                  <a:solidFill>
                    <a:srgbClr val="FF5B7E"/>
                  </a:solidFill>
                </a:rPr>
                <a:t>HMDB</a:t>
              </a:r>
              <a:endParaRPr lang="en-US" b="1" dirty="0">
                <a:solidFill>
                  <a:srgbClr val="FF5B7E"/>
                </a:solidFill>
              </a:endParaRPr>
            </a:p>
          </p:txBody>
        </p:sp>
      </p:grpSp>
    </p:spTree>
    <p:extLst>
      <p:ext uri="{BB962C8B-B14F-4D97-AF65-F5344CB8AC3E}">
        <p14:creationId xmlns:p14="http://schemas.microsoft.com/office/powerpoint/2010/main" val="208368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Supplementary slides</a:t>
            </a:r>
            <a:endParaRPr lang="en-US" dirty="0"/>
          </a:p>
        </p:txBody>
      </p:sp>
      <p:sp>
        <p:nvSpPr>
          <p:cNvPr id="3" name="Sous-titre 2"/>
          <p:cNvSpPr>
            <a:spLocks noGrp="1"/>
          </p:cNvSpPr>
          <p:nvPr>
            <p:ph type="subTitle" idx="1"/>
          </p:nvPr>
        </p:nvSpPr>
        <p:spPr/>
        <p:txBody>
          <a:bodyPr/>
          <a:lstStyle/>
          <a:p>
            <a:r>
              <a:rPr lang="en-US" dirty="0" smtClean="0"/>
              <a:t>ASM</a:t>
            </a:r>
            <a:endParaRPr lang="en-US" dirty="0"/>
          </a:p>
        </p:txBody>
      </p:sp>
    </p:spTree>
    <p:extLst>
      <p:ext uri="{BB962C8B-B14F-4D97-AF65-F5344CB8AC3E}">
        <p14:creationId xmlns:p14="http://schemas.microsoft.com/office/powerpoint/2010/main" val="35837759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Actoms</a:t>
            </a:r>
            <a:r>
              <a:rPr lang="fr-FR" dirty="0"/>
              <a:t/>
            </a:r>
            <a:br>
              <a:rPr lang="fr-FR" dirty="0"/>
            </a:br>
            <a:r>
              <a:rPr lang="en-US" sz="3600" dirty="0" smtClean="0">
                <a:solidFill>
                  <a:schemeClr val="accent1"/>
                </a:solidFill>
              </a:rPr>
              <a:t>Descriptor</a:t>
            </a:r>
            <a:endParaRPr lang="fr-FR" sz="3600" dirty="0"/>
          </a:p>
        </p:txBody>
      </p:sp>
      <p:sp>
        <p:nvSpPr>
          <p:cNvPr id="3" name="Espace réservé du contenu 2"/>
          <p:cNvSpPr>
            <a:spLocks noGrp="1"/>
          </p:cNvSpPr>
          <p:nvPr>
            <p:ph idx="1"/>
          </p:nvPr>
        </p:nvSpPr>
        <p:spPr>
          <a:xfrm>
            <a:off x="467544" y="1556792"/>
            <a:ext cx="8352928" cy="4968552"/>
          </a:xfrm>
        </p:spPr>
        <p:txBody>
          <a:bodyPr>
            <a:noAutofit/>
          </a:bodyPr>
          <a:lstStyle/>
          <a:p>
            <a:r>
              <a:rPr lang="en-US" sz="2400" dirty="0" smtClean="0"/>
              <a:t>An actom is parameterized by:</a:t>
            </a:r>
          </a:p>
          <a:p>
            <a:pPr lvl="1"/>
            <a:r>
              <a:rPr lang="en-US" sz="2000" dirty="0" smtClean="0"/>
              <a:t>central frame location</a:t>
            </a:r>
          </a:p>
          <a:p>
            <a:pPr lvl="1"/>
            <a:r>
              <a:rPr lang="en-US" sz="2000" dirty="0" smtClean="0"/>
              <a:t>adaptive time-span</a:t>
            </a:r>
            <a:endParaRPr lang="en-US" sz="2000" i="1" baseline="-25000" dirty="0" smtClean="0"/>
          </a:p>
          <a:p>
            <a:pPr lvl="1"/>
            <a:r>
              <a:rPr lang="en-US" sz="2000" b="1" dirty="0" smtClean="0"/>
              <a:t>temporally weighted feature</a:t>
            </a:r>
            <a:br>
              <a:rPr lang="en-US" sz="2000" b="1" dirty="0" smtClean="0"/>
            </a:br>
            <a:r>
              <a:rPr lang="en-US" sz="2000" b="1" dirty="0" smtClean="0"/>
              <a:t>assignment mechanism</a:t>
            </a:r>
          </a:p>
          <a:p>
            <a:pPr lvl="1"/>
            <a:endParaRPr lang="en-US" sz="2000" b="1" dirty="0" smtClean="0"/>
          </a:p>
          <a:p>
            <a:r>
              <a:rPr lang="en-US" sz="2400" dirty="0" smtClean="0"/>
              <a:t>Actom descriptor:</a:t>
            </a:r>
          </a:p>
          <a:p>
            <a:pPr lvl="1"/>
            <a:r>
              <a:rPr lang="en-US" sz="2000" dirty="0" smtClean="0"/>
              <a:t>aggregation of </a:t>
            </a:r>
            <a:r>
              <a:rPr lang="en-US" sz="2000" b="1" dirty="0" err="1" smtClean="0"/>
              <a:t>spatio</a:t>
            </a:r>
            <a:r>
              <a:rPr lang="en-US" sz="2000" b="1" dirty="0" smtClean="0"/>
              <a:t>-temporal interest points</a:t>
            </a:r>
            <a:r>
              <a:rPr lang="en-US" sz="2000" dirty="0" smtClean="0"/>
              <a:t/>
            </a:r>
            <a:br>
              <a:rPr lang="en-US" sz="2000" dirty="0" smtClean="0"/>
            </a:br>
            <a:r>
              <a:rPr lang="en-US" sz="1800" dirty="0" smtClean="0">
                <a:solidFill>
                  <a:prstClr val="white">
                    <a:lumMod val="50000"/>
                  </a:prstClr>
                </a:solidFill>
              </a:rPr>
              <a:t>[Laptev</a:t>
            </a:r>
            <a:r>
              <a:rPr lang="en-US" sz="1800" dirty="0">
                <a:solidFill>
                  <a:prstClr val="white">
                    <a:lumMod val="50000"/>
                  </a:prstClr>
                </a:solidFill>
              </a:rPr>
              <a:t>, </a:t>
            </a:r>
            <a:r>
              <a:rPr lang="en-US" sz="1800" dirty="0" smtClean="0">
                <a:solidFill>
                  <a:prstClr val="white">
                    <a:lumMod val="50000"/>
                  </a:prstClr>
                </a:solidFill>
              </a:rPr>
              <a:t>IJCV’05 &amp; </a:t>
            </a:r>
            <a:r>
              <a:rPr lang="en-US" sz="1800" dirty="0">
                <a:solidFill>
                  <a:prstClr val="white">
                    <a:lumMod val="50000"/>
                  </a:prstClr>
                </a:solidFill>
              </a:rPr>
              <a:t>Laptev </a:t>
            </a:r>
            <a:r>
              <a:rPr lang="en-US" sz="1800" i="1" dirty="0">
                <a:solidFill>
                  <a:prstClr val="white">
                    <a:lumMod val="50000"/>
                  </a:prstClr>
                </a:solidFill>
              </a:rPr>
              <a:t>et al.</a:t>
            </a:r>
            <a:r>
              <a:rPr lang="en-US" sz="1800" dirty="0">
                <a:solidFill>
                  <a:prstClr val="white">
                    <a:lumMod val="50000"/>
                  </a:prstClr>
                </a:solidFill>
              </a:rPr>
              <a:t> CVPR’08]</a:t>
            </a:r>
            <a:endParaRPr lang="en-US" sz="1800" dirty="0" smtClean="0"/>
          </a:p>
          <a:p>
            <a:pPr lvl="1"/>
            <a:r>
              <a:rPr lang="en-US" sz="2000" dirty="0" smtClean="0"/>
              <a:t>histogram of visual words in the </a:t>
            </a:r>
            <a:r>
              <a:rPr lang="en-US" sz="2000" dirty="0" err="1" smtClean="0"/>
              <a:t>actom’s</a:t>
            </a:r>
            <a:r>
              <a:rPr lang="en-US" sz="2000" dirty="0" smtClean="0"/>
              <a:t> range</a:t>
            </a:r>
          </a:p>
          <a:p>
            <a:pPr lvl="1"/>
            <a:r>
              <a:rPr lang="en-US" sz="2000" dirty="0" smtClean="0"/>
              <a:t>contribution depends on distance to </a:t>
            </a:r>
            <a:r>
              <a:rPr lang="en-US" sz="2000" dirty="0" err="1" smtClean="0"/>
              <a:t>actom</a:t>
            </a:r>
            <a:r>
              <a:rPr lang="en-US" sz="2000" dirty="0" smtClean="0"/>
              <a:t> center</a:t>
            </a:r>
            <a:br>
              <a:rPr lang="en-US" sz="2000" dirty="0" smtClean="0"/>
            </a:br>
            <a:r>
              <a:rPr lang="en-US" sz="1800" dirty="0" smtClean="0">
                <a:solidFill>
                  <a:schemeClr val="bg1">
                    <a:lumMod val="50000"/>
                  </a:schemeClr>
                </a:solidFill>
              </a:rPr>
              <a:t>(using temporal Gaussian weighting)</a:t>
            </a:r>
          </a:p>
          <a:p>
            <a:pPr lvl="1"/>
            <a:endParaRPr lang="en-US" sz="2400" dirty="0" smtClean="0"/>
          </a:p>
          <a:p>
            <a:endParaRPr lang="en-US" sz="2400" dirty="0"/>
          </a:p>
          <a:p>
            <a:pPr marL="0" indent="0">
              <a:buNone/>
            </a:pPr>
            <a:endParaRPr lang="en-US" sz="2400"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705192"/>
            <a:ext cx="3694361" cy="122786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648" y="1770090"/>
            <a:ext cx="4046734" cy="832662"/>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88</a:t>
            </a:fld>
            <a:endParaRPr lang="fr-BE"/>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0224" y="4293096"/>
            <a:ext cx="2068240" cy="1421914"/>
          </a:xfrm>
          <a:prstGeom prst="rect">
            <a:avLst/>
          </a:prstGeom>
        </p:spPr>
      </p:pic>
    </p:spTree>
    <p:extLst>
      <p:ext uri="{BB962C8B-B14F-4D97-AF65-F5344CB8AC3E}">
        <p14:creationId xmlns:p14="http://schemas.microsoft.com/office/powerpoint/2010/main" val="18352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 Sequence Model (ASM)</a:t>
            </a:r>
            <a:br>
              <a:rPr lang="en-US" dirty="0" smtClean="0"/>
            </a:br>
            <a:r>
              <a:rPr lang="en-US" sz="3600" dirty="0" smtClean="0">
                <a:solidFill>
                  <a:schemeClr val="accent1"/>
                </a:solidFill>
              </a:rPr>
              <a:t>Parameters</a:t>
            </a:r>
            <a:endParaRPr lang="en-US" sz="3600" dirty="0"/>
          </a:p>
        </p:txBody>
      </p:sp>
      <p:sp>
        <p:nvSpPr>
          <p:cNvPr id="3" name="Espace réservé du contenu 2"/>
          <p:cNvSpPr>
            <a:spLocks noGrp="1"/>
          </p:cNvSpPr>
          <p:nvPr>
            <p:ph idx="1"/>
          </p:nvPr>
        </p:nvSpPr>
        <p:spPr>
          <a:xfrm>
            <a:off x="467544" y="1412776"/>
            <a:ext cx="8352928" cy="5184576"/>
          </a:xfrm>
        </p:spPr>
        <p:txBody>
          <a:bodyPr>
            <a:noAutofit/>
          </a:bodyPr>
          <a:lstStyle/>
          <a:p>
            <a:r>
              <a:rPr lang="en-US" sz="2400" dirty="0" smtClean="0"/>
              <a:t>Amount of overlap     between closest adjacent actoms</a:t>
            </a:r>
          </a:p>
          <a:p>
            <a:pPr lvl="1"/>
            <a:r>
              <a:rPr lang="en-US" sz="2000" dirty="0" smtClean="0"/>
              <a:t>defines an adaptive </a:t>
            </a:r>
            <a:r>
              <a:rPr lang="en-US" sz="2000" dirty="0"/>
              <a:t>actom </a:t>
            </a:r>
            <a:r>
              <a:rPr lang="en-US" sz="2000" dirty="0" smtClean="0"/>
              <a:t>time-span</a:t>
            </a:r>
            <a:endParaRPr lang="en-US" sz="1200" dirty="0" smtClean="0"/>
          </a:p>
          <a:p>
            <a:pPr lvl="1"/>
            <a:r>
              <a:rPr lang="en-US" sz="2000" dirty="0"/>
              <a:t>“soft” temporal </a:t>
            </a:r>
            <a:r>
              <a:rPr lang="en-US" sz="2000" dirty="0" smtClean="0"/>
              <a:t>ordering  for inaccurate temporal localization of actoms</a:t>
            </a:r>
          </a:p>
          <a:p>
            <a:pPr lvl="1"/>
            <a:r>
              <a:rPr lang="en-US" sz="2000" dirty="0" smtClean="0"/>
              <a:t>allows for gaps to represent actions with temporal discontinuities</a:t>
            </a:r>
            <a:endParaRPr lang="en-US" sz="2000" dirty="0" smtClean="0">
              <a:solidFill>
                <a:schemeClr val="bg1">
                  <a:lumMod val="50000"/>
                </a:schemeClr>
              </a:solidFill>
            </a:endParaRPr>
          </a:p>
          <a:p>
            <a:r>
              <a:rPr lang="en-US" sz="2400" dirty="0" smtClean="0"/>
              <a:t>“Peaky-ness” </a:t>
            </a:r>
            <a:r>
              <a:rPr lang="en-US" sz="2400" i="1" dirty="0" smtClean="0"/>
              <a:t>p</a:t>
            </a:r>
            <a:r>
              <a:rPr lang="en-US" sz="2400" dirty="0" smtClean="0"/>
              <a:t> of the time-dependent Gaussian soft-voting</a:t>
            </a:r>
          </a:p>
          <a:p>
            <a:pPr lvl="1"/>
            <a:r>
              <a:rPr lang="en-US" sz="2000" dirty="0" smtClean="0"/>
              <a:t>each feature at frame </a:t>
            </a:r>
            <a:r>
              <a:rPr lang="en-US" sz="2000" i="1" dirty="0" smtClean="0"/>
              <a:t>t</a:t>
            </a:r>
            <a:r>
              <a:rPr lang="en-US" sz="2000" dirty="0" smtClean="0"/>
              <a:t> in the time-span of actom </a:t>
            </a:r>
            <a:r>
              <a:rPr lang="en-US" sz="2000" i="1" dirty="0" smtClean="0"/>
              <a:t>(</a:t>
            </a:r>
            <a:r>
              <a:rPr lang="en-US" sz="2000" i="1" dirty="0" err="1" smtClean="0"/>
              <a:t>t</a:t>
            </a:r>
            <a:r>
              <a:rPr lang="en-US" sz="2000" i="1" baseline="-25000" dirty="0" err="1" smtClean="0"/>
              <a:t>i</a:t>
            </a:r>
            <a:r>
              <a:rPr lang="en-US" sz="2000" i="1" dirty="0"/>
              <a:t> </a:t>
            </a:r>
            <a:r>
              <a:rPr lang="en-US" sz="2000" i="1" dirty="0" smtClean="0"/>
              <a:t>, </a:t>
            </a:r>
            <a:r>
              <a:rPr lang="en-US" sz="2000" i="1" dirty="0" err="1" smtClean="0"/>
              <a:t>r</a:t>
            </a:r>
            <a:r>
              <a:rPr lang="en-US" sz="2000" i="1" baseline="-25000" dirty="0" err="1" smtClean="0"/>
              <a:t>i</a:t>
            </a:r>
            <a:r>
              <a:rPr lang="en-US" sz="2000" i="1" dirty="0" smtClean="0"/>
              <a:t>)</a:t>
            </a:r>
            <a:r>
              <a:rPr lang="en-US" sz="2000" dirty="0" smtClean="0"/>
              <a:t> has its contribution weighted by its temporal distance to </a:t>
            </a:r>
            <a:r>
              <a:rPr lang="en-US" sz="2000" i="1" dirty="0" err="1"/>
              <a:t>t</a:t>
            </a:r>
            <a:r>
              <a:rPr lang="en-US" sz="2000" i="1" baseline="-25000" dirty="0" err="1"/>
              <a:t>i</a:t>
            </a:r>
            <a:r>
              <a:rPr lang="en-US" sz="2000" i="1" baseline="-25000" dirty="0"/>
              <a:t> </a:t>
            </a:r>
            <a:r>
              <a:rPr lang="en-US" sz="2000" dirty="0" smtClean="0"/>
              <a:t>: </a:t>
            </a:r>
            <a:br>
              <a:rPr lang="en-US" sz="2000" dirty="0" smtClean="0"/>
            </a:br>
            <a:endParaRPr lang="en-US" sz="1600" dirty="0" smtClean="0"/>
          </a:p>
          <a:p>
            <a:pPr marL="457200" lvl="1" indent="0">
              <a:buNone/>
            </a:pPr>
            <a:r>
              <a:rPr lang="en-US" sz="1600" dirty="0" smtClean="0"/>
              <a:t/>
            </a:r>
            <a:br>
              <a:rPr lang="en-US" sz="1600" dirty="0" smtClean="0"/>
            </a:br>
            <a:endParaRPr lang="en-US" sz="1600" dirty="0" smtClean="0"/>
          </a:p>
          <a:p>
            <a:pPr lvl="1"/>
            <a:r>
              <a:rPr lang="en-US" sz="2000" i="1" dirty="0" smtClean="0"/>
              <a:t>p</a:t>
            </a:r>
            <a:r>
              <a:rPr lang="en-US" sz="2000" dirty="0" smtClean="0"/>
              <a:t> is the amount of probability mass in an </a:t>
            </a:r>
            <a:r>
              <a:rPr lang="en-US" sz="2000" dirty="0" err="1" smtClean="0"/>
              <a:t>actom’s</a:t>
            </a:r>
            <a:r>
              <a:rPr lang="en-US" sz="2000" dirty="0" smtClean="0"/>
              <a:t> range</a:t>
            </a:r>
          </a:p>
          <a:p>
            <a:pPr lvl="1"/>
            <a:r>
              <a:rPr lang="en-US" sz="2000" dirty="0" smtClean="0"/>
              <a:t>small </a:t>
            </a:r>
            <a:r>
              <a:rPr lang="en-US" sz="2000" dirty="0"/>
              <a:t>p: BOF-like actoms</a:t>
            </a:r>
            <a:r>
              <a:rPr lang="en-US" sz="2000" dirty="0" smtClean="0"/>
              <a:t>,  </a:t>
            </a:r>
            <a:r>
              <a:rPr lang="en-US" sz="2000" dirty="0"/>
              <a:t>large p: </a:t>
            </a:r>
            <a:r>
              <a:rPr lang="en-US" sz="2000" dirty="0" err="1"/>
              <a:t>keyframe</a:t>
            </a:r>
            <a:r>
              <a:rPr lang="en-US" sz="2000" dirty="0"/>
              <a:t>-like </a:t>
            </a:r>
            <a:r>
              <a:rPr lang="en-US" sz="2000" dirty="0" smtClean="0"/>
              <a:t>actoms</a:t>
            </a:r>
            <a:endParaRPr lang="en-US" sz="2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2612" y="1791097"/>
            <a:ext cx="1005572" cy="529374"/>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87482" t="67816"/>
          <a:stretch/>
        </p:blipFill>
        <p:spPr>
          <a:xfrm>
            <a:off x="3298785" y="1577618"/>
            <a:ext cx="206812" cy="27993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4164137"/>
            <a:ext cx="3366990" cy="633015"/>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532" y="4163777"/>
            <a:ext cx="3060900" cy="625374"/>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89</a:t>
            </a:fld>
            <a:endParaRPr lang="fr-BE"/>
          </a:p>
        </p:txBody>
      </p:sp>
    </p:spTree>
    <p:extLst>
      <p:ext uri="{BB962C8B-B14F-4D97-AF65-F5344CB8AC3E}">
        <p14:creationId xmlns:p14="http://schemas.microsoft.com/office/powerpoint/2010/main" val="1467187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Introduction</a:t>
            </a:r>
            <a:br>
              <a:rPr lang="fr-FR" dirty="0" smtClean="0"/>
            </a:br>
            <a:r>
              <a:rPr lang="en-US" sz="3600" dirty="0" smtClean="0">
                <a:solidFill>
                  <a:srgbClr val="4F81BD"/>
                </a:solidFill>
              </a:rPr>
              <a:t>Challenges</a:t>
            </a:r>
            <a:endParaRPr lang="en-US"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a:t>
            </a:fld>
            <a:endParaRPr lang="fr-BE"/>
          </a:p>
        </p:txBody>
      </p:sp>
      <p:grpSp>
        <p:nvGrpSpPr>
          <p:cNvPr id="3" name="Groupe 2"/>
          <p:cNvGrpSpPr/>
          <p:nvPr/>
        </p:nvGrpSpPr>
        <p:grpSpPr>
          <a:xfrm>
            <a:off x="648702" y="1441554"/>
            <a:ext cx="8171770" cy="5072444"/>
            <a:chOff x="648702" y="1441554"/>
            <a:chExt cx="8171770" cy="507244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725" y="1886081"/>
              <a:ext cx="4636550" cy="41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609106" y="6052333"/>
              <a:ext cx="878115" cy="461665"/>
            </a:xfrm>
            <a:prstGeom prst="rect">
              <a:avLst/>
            </a:prstGeom>
            <a:noFill/>
          </p:spPr>
          <p:txBody>
            <a:bodyPr wrap="square" rtlCol="0">
              <a:spAutoFit/>
            </a:bodyPr>
            <a:lstStyle/>
            <a:p>
              <a:pPr algn="ctr"/>
              <a:r>
                <a:rPr lang="en-US" sz="2400" b="1" dirty="0"/>
                <a:t>S</a:t>
              </a:r>
              <a:r>
                <a:rPr lang="en-US" sz="2400" b="1" dirty="0" smtClean="0"/>
                <a:t>ize</a:t>
              </a:r>
              <a:endParaRPr lang="en-US" sz="2400" b="1" dirty="0"/>
            </a:p>
          </p:txBody>
        </p:sp>
        <p:sp>
          <p:nvSpPr>
            <p:cNvPr id="8" name="ZoneTexte 7"/>
            <p:cNvSpPr txBox="1"/>
            <p:nvPr/>
          </p:nvSpPr>
          <p:spPr>
            <a:xfrm>
              <a:off x="2253724" y="6021288"/>
              <a:ext cx="1742211" cy="461665"/>
            </a:xfrm>
            <a:prstGeom prst="rect">
              <a:avLst/>
            </a:prstGeom>
            <a:noFill/>
          </p:spPr>
          <p:txBody>
            <a:bodyPr wrap="square" rtlCol="0">
              <a:spAutoFit/>
            </a:bodyPr>
            <a:lstStyle/>
            <a:p>
              <a:pPr algn="ctr"/>
              <a:r>
                <a:rPr lang="en-US" sz="2400" b="1" dirty="0" smtClean="0"/>
                <a:t>#categories</a:t>
              </a:r>
              <a:endParaRPr lang="en-US" sz="2400" b="1" dirty="0"/>
            </a:p>
          </p:txBody>
        </p:sp>
        <p:sp>
          <p:nvSpPr>
            <p:cNvPr id="9" name="ZoneTexte 8"/>
            <p:cNvSpPr txBox="1"/>
            <p:nvPr/>
          </p:nvSpPr>
          <p:spPr>
            <a:xfrm>
              <a:off x="648702" y="3030051"/>
              <a:ext cx="1584176" cy="830997"/>
            </a:xfrm>
            <a:prstGeom prst="rect">
              <a:avLst/>
            </a:prstGeom>
            <a:noFill/>
          </p:spPr>
          <p:txBody>
            <a:bodyPr wrap="square" rtlCol="0">
              <a:spAutoFit/>
            </a:bodyPr>
            <a:lstStyle/>
            <a:p>
              <a:pPr algn="ctr"/>
              <a:r>
                <a:rPr lang="en-US" sz="2400" b="1" dirty="0" smtClean="0"/>
                <a:t>Motion complexity</a:t>
              </a:r>
              <a:endParaRPr lang="en-US" sz="2400" b="1" dirty="0"/>
            </a:p>
          </p:txBody>
        </p:sp>
        <p:sp>
          <p:nvSpPr>
            <p:cNvPr id="10" name="ZoneTexte 9"/>
            <p:cNvSpPr txBox="1"/>
            <p:nvPr/>
          </p:nvSpPr>
          <p:spPr>
            <a:xfrm>
              <a:off x="6732240" y="3108172"/>
              <a:ext cx="2088232" cy="830997"/>
            </a:xfrm>
            <a:prstGeom prst="rect">
              <a:avLst/>
            </a:prstGeom>
            <a:noFill/>
          </p:spPr>
          <p:txBody>
            <a:bodyPr wrap="square" rtlCol="0">
              <a:spAutoFit/>
            </a:bodyPr>
            <a:lstStyle/>
            <a:p>
              <a:pPr algn="ctr"/>
              <a:r>
                <a:rPr lang="en-US" sz="2400" b="1" dirty="0" smtClean="0"/>
                <a:t>Visual complexity</a:t>
              </a:r>
              <a:endParaRPr lang="en-US" sz="2400" b="1" dirty="0"/>
            </a:p>
          </p:txBody>
        </p:sp>
        <p:sp>
          <p:nvSpPr>
            <p:cNvPr id="11" name="ZoneTexte 10"/>
            <p:cNvSpPr txBox="1"/>
            <p:nvPr/>
          </p:nvSpPr>
          <p:spPr>
            <a:xfrm>
              <a:off x="3095835" y="1441554"/>
              <a:ext cx="2952329" cy="461665"/>
            </a:xfrm>
            <a:prstGeom prst="rect">
              <a:avLst/>
            </a:prstGeom>
            <a:noFill/>
          </p:spPr>
          <p:txBody>
            <a:bodyPr wrap="square" rtlCol="0">
              <a:spAutoFit/>
            </a:bodyPr>
            <a:lstStyle/>
            <a:p>
              <a:pPr algn="ctr"/>
              <a:r>
                <a:rPr lang="en-US" sz="2400" b="1" dirty="0" smtClean="0"/>
                <a:t>Recognition difficulty</a:t>
              </a:r>
              <a:endParaRPr lang="en-US" sz="2400" b="1" dirty="0"/>
            </a:p>
          </p:txBody>
        </p:sp>
      </p:grpSp>
      <p:sp>
        <p:nvSpPr>
          <p:cNvPr id="14" name="ZoneTexte 13"/>
          <p:cNvSpPr txBox="1"/>
          <p:nvPr/>
        </p:nvSpPr>
        <p:spPr>
          <a:xfrm>
            <a:off x="6949747" y="4277856"/>
            <a:ext cx="1578123" cy="400110"/>
          </a:xfrm>
          <a:prstGeom prst="rect">
            <a:avLst/>
          </a:prstGeom>
          <a:noFill/>
        </p:spPr>
        <p:txBody>
          <a:bodyPr wrap="square" rtlCol="0">
            <a:spAutoFit/>
          </a:bodyPr>
          <a:lstStyle/>
          <a:p>
            <a:pPr algn="ctr"/>
            <a:r>
              <a:rPr lang="en-US" sz="2000" b="1" dirty="0" smtClean="0">
                <a:solidFill>
                  <a:srgbClr val="00B050"/>
                </a:solidFill>
              </a:rPr>
              <a:t>Hollywood 2</a:t>
            </a:r>
            <a:endParaRPr lang="en-US" sz="2000" b="1" dirty="0">
              <a:solidFill>
                <a:srgbClr val="00B050"/>
              </a:solidFill>
            </a:endParaRPr>
          </a:p>
        </p:txBody>
      </p:sp>
      <p:pic>
        <p:nvPicPr>
          <p:cNvPr id="23" name="hollywood2_ex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43808" y="3154516"/>
            <a:ext cx="3441033" cy="1892568"/>
          </a:xfrm>
          <a:prstGeom prst="rect">
            <a:avLst/>
          </a:prstGeom>
        </p:spPr>
      </p:pic>
      <p:grpSp>
        <p:nvGrpSpPr>
          <p:cNvPr id="7" name="Groupe 6"/>
          <p:cNvGrpSpPr/>
          <p:nvPr/>
        </p:nvGrpSpPr>
        <p:grpSpPr>
          <a:xfrm>
            <a:off x="2686050" y="2571750"/>
            <a:ext cx="4095750" cy="2759075"/>
            <a:chOff x="2686050" y="2571750"/>
            <a:chExt cx="4095750" cy="2759075"/>
          </a:xfrm>
        </p:grpSpPr>
        <p:sp>
          <p:nvSpPr>
            <p:cNvPr id="12" name="Forme libre 11"/>
            <p:cNvSpPr/>
            <p:nvPr/>
          </p:nvSpPr>
          <p:spPr>
            <a:xfrm>
              <a:off x="2686050" y="2571750"/>
              <a:ext cx="4095750" cy="2759075"/>
            </a:xfrm>
            <a:custGeom>
              <a:avLst/>
              <a:gdLst>
                <a:gd name="connsiteX0" fmla="*/ 1885950 w 4095750"/>
                <a:gd name="connsiteY0" fmla="*/ 0 h 2771775"/>
                <a:gd name="connsiteX1" fmla="*/ 4095750 w 4095750"/>
                <a:gd name="connsiteY1" fmla="*/ 942975 h 2771775"/>
                <a:gd name="connsiteX2" fmla="*/ 2714625 w 4095750"/>
                <a:gd name="connsiteY2" fmla="*/ 2619375 h 2771775"/>
                <a:gd name="connsiteX3" fmla="*/ 923925 w 4095750"/>
                <a:gd name="connsiteY3" fmla="*/ 2771775 h 2771775"/>
                <a:gd name="connsiteX4" fmla="*/ 0 w 4095750"/>
                <a:gd name="connsiteY4" fmla="*/ 1009650 h 2771775"/>
                <a:gd name="connsiteX5" fmla="*/ 1885950 w 4095750"/>
                <a:gd name="connsiteY5" fmla="*/ 0 h 2771775"/>
                <a:gd name="connsiteX0" fmla="*/ 1885950 w 4095750"/>
                <a:gd name="connsiteY0" fmla="*/ 0 h 2720975"/>
                <a:gd name="connsiteX1" fmla="*/ 4095750 w 4095750"/>
                <a:gd name="connsiteY1" fmla="*/ 942975 h 2720975"/>
                <a:gd name="connsiteX2" fmla="*/ 2714625 w 4095750"/>
                <a:gd name="connsiteY2" fmla="*/ 2619375 h 2720975"/>
                <a:gd name="connsiteX3" fmla="*/ 936625 w 4095750"/>
                <a:gd name="connsiteY3" fmla="*/ 2720975 h 2720975"/>
                <a:gd name="connsiteX4" fmla="*/ 0 w 4095750"/>
                <a:gd name="connsiteY4" fmla="*/ 1009650 h 2720975"/>
                <a:gd name="connsiteX5" fmla="*/ 1885950 w 4095750"/>
                <a:gd name="connsiteY5" fmla="*/ 0 h 2720975"/>
                <a:gd name="connsiteX0" fmla="*/ 1885950 w 4095750"/>
                <a:gd name="connsiteY0" fmla="*/ 0 h 2759075"/>
                <a:gd name="connsiteX1" fmla="*/ 4095750 w 4095750"/>
                <a:gd name="connsiteY1" fmla="*/ 942975 h 2759075"/>
                <a:gd name="connsiteX2" fmla="*/ 2714625 w 4095750"/>
                <a:gd name="connsiteY2" fmla="*/ 2619375 h 2759075"/>
                <a:gd name="connsiteX3" fmla="*/ 911225 w 4095750"/>
                <a:gd name="connsiteY3" fmla="*/ 2759075 h 2759075"/>
                <a:gd name="connsiteX4" fmla="*/ 0 w 4095750"/>
                <a:gd name="connsiteY4" fmla="*/ 1009650 h 2759075"/>
                <a:gd name="connsiteX5" fmla="*/ 1885950 w 4095750"/>
                <a:gd name="connsiteY5" fmla="*/ 0 h 27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0" h="2759075">
                  <a:moveTo>
                    <a:pt x="1885950" y="0"/>
                  </a:moveTo>
                  <a:lnTo>
                    <a:pt x="4095750" y="942975"/>
                  </a:lnTo>
                  <a:lnTo>
                    <a:pt x="2714625" y="2619375"/>
                  </a:lnTo>
                  <a:lnTo>
                    <a:pt x="911225" y="2759075"/>
                  </a:lnTo>
                  <a:lnTo>
                    <a:pt x="0" y="1009650"/>
                  </a:lnTo>
                  <a:lnTo>
                    <a:pt x="1885950" y="0"/>
                  </a:lnTo>
                  <a:close/>
                </a:path>
              </a:pathLst>
            </a:custGeom>
            <a:solidFill>
              <a:srgbClr val="46F109">
                <a:alpha val="7490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3139907" y="4953868"/>
              <a:ext cx="1203369" cy="369332"/>
            </a:xfrm>
            <a:prstGeom prst="rect">
              <a:avLst/>
            </a:prstGeom>
            <a:noFill/>
          </p:spPr>
          <p:txBody>
            <a:bodyPr wrap="square" rtlCol="0">
              <a:spAutoFit/>
            </a:bodyPr>
            <a:lstStyle/>
            <a:p>
              <a:pPr algn="ctr"/>
              <a:r>
                <a:rPr lang="en-US" b="1" dirty="0" smtClean="0">
                  <a:solidFill>
                    <a:schemeClr val="bg1"/>
                  </a:solidFill>
                </a:rPr>
                <a:t>12</a:t>
              </a:r>
              <a:endParaRPr lang="en-US" b="1" dirty="0">
                <a:solidFill>
                  <a:schemeClr val="bg1"/>
                </a:solidFill>
              </a:endParaRPr>
            </a:p>
          </p:txBody>
        </p:sp>
        <p:sp>
          <p:nvSpPr>
            <p:cNvPr id="16" name="ZoneTexte 15"/>
            <p:cNvSpPr txBox="1"/>
            <p:nvPr/>
          </p:nvSpPr>
          <p:spPr>
            <a:xfrm>
              <a:off x="3995936" y="2708920"/>
              <a:ext cx="1203369" cy="369332"/>
            </a:xfrm>
            <a:prstGeom prst="rect">
              <a:avLst/>
            </a:prstGeom>
            <a:noFill/>
          </p:spPr>
          <p:txBody>
            <a:bodyPr wrap="square" rtlCol="0">
              <a:spAutoFit/>
            </a:bodyPr>
            <a:lstStyle/>
            <a:p>
              <a:pPr algn="ctr"/>
              <a:r>
                <a:rPr lang="en-US" b="1" dirty="0" smtClean="0">
                  <a:solidFill>
                    <a:schemeClr val="bg1"/>
                  </a:solidFill>
                </a:rPr>
                <a:t>58% AP</a:t>
              </a:r>
              <a:endParaRPr lang="en-US" b="1" dirty="0">
                <a:solidFill>
                  <a:schemeClr val="bg1"/>
                </a:solidFill>
              </a:endParaRPr>
            </a:p>
          </p:txBody>
        </p:sp>
        <p:sp>
          <p:nvSpPr>
            <p:cNvPr id="17" name="ZoneTexte 16"/>
            <p:cNvSpPr txBox="1"/>
            <p:nvPr/>
          </p:nvSpPr>
          <p:spPr>
            <a:xfrm>
              <a:off x="4502699" y="4509120"/>
              <a:ext cx="1365445" cy="646331"/>
            </a:xfrm>
            <a:prstGeom prst="rect">
              <a:avLst/>
            </a:prstGeom>
            <a:noFill/>
          </p:spPr>
          <p:txBody>
            <a:bodyPr wrap="square" rtlCol="0">
              <a:spAutoFit/>
            </a:bodyPr>
            <a:lstStyle/>
            <a:p>
              <a:pPr algn="ctr"/>
              <a:r>
                <a:rPr lang="en-US" b="1" dirty="0" smtClean="0">
                  <a:solidFill>
                    <a:schemeClr val="bg1"/>
                  </a:solidFill>
                </a:rPr>
                <a:t>1873</a:t>
              </a:r>
            </a:p>
            <a:p>
              <a:pPr algn="ctr"/>
              <a:r>
                <a:rPr lang="en-US" b="1" dirty="0" smtClean="0">
                  <a:solidFill>
                    <a:schemeClr val="bg1"/>
                  </a:solidFill>
                </a:rPr>
                <a:t>videos</a:t>
              </a:r>
              <a:endParaRPr lang="en-US" b="1" dirty="0">
                <a:solidFill>
                  <a:schemeClr val="bg1"/>
                </a:solidFill>
              </a:endParaRPr>
            </a:p>
          </p:txBody>
        </p:sp>
      </p:grpSp>
      <p:sp>
        <p:nvSpPr>
          <p:cNvPr id="19" name="ZoneTexte 18"/>
          <p:cNvSpPr txBox="1"/>
          <p:nvPr/>
        </p:nvSpPr>
        <p:spPr>
          <a:xfrm>
            <a:off x="6487221" y="4697849"/>
            <a:ext cx="2477267" cy="954107"/>
          </a:xfrm>
          <a:prstGeom prst="rect">
            <a:avLst/>
          </a:prstGeom>
          <a:noFill/>
        </p:spPr>
        <p:txBody>
          <a:bodyPr wrap="square" rtlCol="0">
            <a:spAutoFit/>
          </a:bodyPr>
          <a:lstStyle/>
          <a:p>
            <a:pPr algn="ctr"/>
            <a:r>
              <a:rPr lang="en-US" sz="1400" dirty="0">
                <a:solidFill>
                  <a:schemeClr val="bg1">
                    <a:lumMod val="65000"/>
                  </a:schemeClr>
                </a:solidFill>
              </a:rPr>
              <a:t>M. </a:t>
            </a:r>
            <a:r>
              <a:rPr lang="en-US" sz="1400" dirty="0" err="1">
                <a:solidFill>
                  <a:schemeClr val="bg1">
                    <a:lumMod val="65000"/>
                  </a:schemeClr>
                </a:solidFill>
              </a:rPr>
              <a:t>Marszalek</a:t>
            </a:r>
            <a:r>
              <a:rPr lang="en-US" sz="1400" dirty="0">
                <a:solidFill>
                  <a:schemeClr val="bg1">
                    <a:lumMod val="65000"/>
                  </a:schemeClr>
                </a:solidFill>
              </a:rPr>
              <a:t>, I. Laptev, </a:t>
            </a:r>
            <a:endParaRPr lang="en-US" sz="1400" dirty="0" smtClean="0">
              <a:solidFill>
                <a:schemeClr val="bg1">
                  <a:lumMod val="65000"/>
                </a:schemeClr>
              </a:solidFill>
            </a:endParaRPr>
          </a:p>
          <a:p>
            <a:pPr algn="ctr"/>
            <a:r>
              <a:rPr lang="en-US" sz="1400" dirty="0" smtClean="0">
                <a:solidFill>
                  <a:schemeClr val="bg1">
                    <a:lumMod val="65000"/>
                  </a:schemeClr>
                </a:solidFill>
              </a:rPr>
              <a:t>And C</a:t>
            </a:r>
            <a:r>
              <a:rPr lang="en-US" sz="1400" dirty="0">
                <a:solidFill>
                  <a:schemeClr val="bg1">
                    <a:lumMod val="65000"/>
                  </a:schemeClr>
                </a:solidFill>
              </a:rPr>
              <a:t>. </a:t>
            </a:r>
            <a:r>
              <a:rPr lang="en-US" sz="1400" dirty="0" err="1" smtClean="0">
                <a:solidFill>
                  <a:schemeClr val="bg1">
                    <a:lumMod val="65000"/>
                  </a:schemeClr>
                </a:solidFill>
              </a:rPr>
              <a:t>Schmid</a:t>
            </a:r>
            <a:r>
              <a:rPr lang="en-US" sz="1400" dirty="0" smtClean="0">
                <a:solidFill>
                  <a:schemeClr val="bg1">
                    <a:lumMod val="65000"/>
                  </a:schemeClr>
                </a:solidFill>
              </a:rPr>
              <a:t>.</a:t>
            </a:r>
          </a:p>
          <a:p>
            <a:pPr algn="ctr"/>
            <a:r>
              <a:rPr lang="en-US" sz="1400" i="1" dirty="0" smtClean="0">
                <a:solidFill>
                  <a:schemeClr val="bg1">
                    <a:lumMod val="65000"/>
                  </a:schemeClr>
                </a:solidFill>
              </a:rPr>
              <a:t>Actions </a:t>
            </a:r>
            <a:r>
              <a:rPr lang="en-US" sz="1400" i="1" dirty="0">
                <a:solidFill>
                  <a:schemeClr val="bg1">
                    <a:lumMod val="65000"/>
                  </a:schemeClr>
                </a:solidFill>
              </a:rPr>
              <a:t>in </a:t>
            </a:r>
            <a:r>
              <a:rPr lang="en-US" sz="1400" i="1" dirty="0" smtClean="0">
                <a:solidFill>
                  <a:schemeClr val="bg1">
                    <a:lumMod val="65000"/>
                  </a:schemeClr>
                </a:solidFill>
              </a:rPr>
              <a:t>context</a:t>
            </a:r>
            <a:r>
              <a:rPr lang="en-US" sz="1400" dirty="0" smtClean="0">
                <a:solidFill>
                  <a:schemeClr val="bg1">
                    <a:lumMod val="65000"/>
                  </a:schemeClr>
                </a:solidFill>
              </a:rPr>
              <a:t>.</a:t>
            </a:r>
          </a:p>
          <a:p>
            <a:pPr algn="ctr"/>
            <a:r>
              <a:rPr lang="en-US" sz="1400" dirty="0" smtClean="0">
                <a:solidFill>
                  <a:schemeClr val="bg1">
                    <a:lumMod val="65000"/>
                  </a:schemeClr>
                </a:solidFill>
              </a:rPr>
              <a:t>In </a:t>
            </a:r>
            <a:r>
              <a:rPr lang="en-US" sz="1400" dirty="0">
                <a:solidFill>
                  <a:schemeClr val="bg1">
                    <a:lumMod val="65000"/>
                  </a:schemeClr>
                </a:solidFill>
              </a:rPr>
              <a:t>CVPR, 2009</a:t>
            </a:r>
          </a:p>
        </p:txBody>
      </p:sp>
      <p:sp>
        <p:nvSpPr>
          <p:cNvPr id="22" name="ZoneTexte 21"/>
          <p:cNvSpPr txBox="1"/>
          <p:nvPr/>
        </p:nvSpPr>
        <p:spPr>
          <a:xfrm>
            <a:off x="6558631" y="2442374"/>
            <a:ext cx="2435449" cy="338554"/>
          </a:xfrm>
          <a:prstGeom prst="rect">
            <a:avLst/>
          </a:prstGeom>
          <a:noFill/>
        </p:spPr>
        <p:txBody>
          <a:bodyPr wrap="square" rtlCol="0">
            <a:spAutoFit/>
          </a:bodyPr>
          <a:lstStyle/>
          <a:p>
            <a:pPr algn="ctr"/>
            <a:r>
              <a:rPr lang="en-US" sz="1600" b="1" dirty="0" smtClean="0">
                <a:solidFill>
                  <a:schemeClr val="bg1">
                    <a:lumMod val="65000"/>
                  </a:schemeClr>
                </a:solidFill>
              </a:rPr>
              <a:t>AP</a:t>
            </a:r>
            <a:r>
              <a:rPr lang="en-US" sz="1600" dirty="0" smtClean="0">
                <a:solidFill>
                  <a:schemeClr val="bg1">
                    <a:lumMod val="65000"/>
                  </a:schemeClr>
                </a:solidFill>
              </a:rPr>
              <a:t> = Average Precision </a:t>
            </a:r>
            <a:endParaRPr lang="en-US" sz="1600" dirty="0">
              <a:solidFill>
                <a:schemeClr val="bg1">
                  <a:lumMod val="65000"/>
                </a:schemeClr>
              </a:solidFill>
            </a:endParaRPr>
          </a:p>
        </p:txBody>
      </p:sp>
    </p:spTree>
    <p:extLst>
      <p:ext uri="{BB962C8B-B14F-4D97-AF65-F5344CB8AC3E}">
        <p14:creationId xmlns:p14="http://schemas.microsoft.com/office/powerpoint/2010/main" val="116557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85"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md type="call" cmd="stop">
                                      <p:cBhvr>
                                        <p:cTn id="11" dur="1">
                                          <p:stCondLst>
                                            <p:cond delay="0"/>
                                          </p:stCondLst>
                                        </p:cTn>
                                        <p:tgtEl>
                                          <p:spTgt spid="23"/>
                                        </p:tgtEl>
                                      </p:cBhvr>
                                    </p:cmd>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3"/>
                </p:tgtEl>
              </p:cMediaNode>
            </p:video>
          </p:childTnLst>
        </p:cTn>
      </p:par>
    </p:tnLst>
    <p:bldLst>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Actoms</a:t>
            </a:r>
            <a:r>
              <a:rPr lang="en-US" dirty="0"/>
              <a:t/>
            </a:r>
            <a:br>
              <a:rPr lang="en-US" dirty="0"/>
            </a:br>
            <a:r>
              <a:rPr lang="en-US" sz="3600" dirty="0" smtClean="0">
                <a:solidFill>
                  <a:schemeClr val="accent1"/>
                </a:solidFill>
              </a:rPr>
              <a:t>Acquiring training data</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90</a:t>
            </a:fld>
            <a:endParaRPr lang="fr-BE"/>
          </a:p>
        </p:txBody>
      </p:sp>
      <p:pic>
        <p:nvPicPr>
          <p:cNvPr id="5" name="videva_carousel_screenca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636" y="1611962"/>
            <a:ext cx="8312728" cy="3632488"/>
          </a:xfrm>
          <a:prstGeom prst="rect">
            <a:avLst/>
          </a:prstGeom>
        </p:spPr>
      </p:pic>
    </p:spTree>
    <p:extLst>
      <p:ext uri="{BB962C8B-B14F-4D97-AF65-F5344CB8AC3E}">
        <p14:creationId xmlns:p14="http://schemas.microsoft.com/office/powerpoint/2010/main" val="241813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Actoms</a:t>
            </a:r>
            <a:r>
              <a:rPr lang="en-US" dirty="0"/>
              <a:t/>
            </a:r>
            <a:br>
              <a:rPr lang="en-US" dirty="0"/>
            </a:br>
            <a:r>
              <a:rPr lang="en-US" sz="3600" dirty="0" smtClean="0">
                <a:solidFill>
                  <a:schemeClr val="accent1"/>
                </a:solidFill>
              </a:rPr>
              <a:t>Answer Phone annotations</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91</a:t>
            </a:fld>
            <a:endParaRPr lang="fr-B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01390"/>
            <a:ext cx="34956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01390"/>
            <a:ext cx="34956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0150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24230" y="1593381"/>
            <a:ext cx="3508554" cy="4435520"/>
            <a:chOff x="824230" y="1663613"/>
            <a:chExt cx="3508554" cy="443552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63613"/>
              <a:ext cx="350520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230" y="5232358"/>
              <a:ext cx="34956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re 1"/>
          <p:cNvSpPr>
            <a:spLocks noGrp="1"/>
          </p:cNvSpPr>
          <p:nvPr>
            <p:ph type="title"/>
          </p:nvPr>
        </p:nvSpPr>
        <p:spPr/>
        <p:txBody>
          <a:bodyPr>
            <a:normAutofit fontScale="90000"/>
          </a:bodyPr>
          <a:lstStyle/>
          <a:p>
            <a:r>
              <a:rPr lang="en-US" dirty="0" smtClean="0"/>
              <a:t>Actoms</a:t>
            </a:r>
            <a:r>
              <a:rPr lang="en-US" dirty="0"/>
              <a:t/>
            </a:r>
            <a:br>
              <a:rPr lang="en-US" dirty="0"/>
            </a:br>
            <a:r>
              <a:rPr lang="en-US" sz="3600" dirty="0" smtClean="0">
                <a:solidFill>
                  <a:schemeClr val="accent1"/>
                </a:solidFill>
              </a:rPr>
              <a:t>Sit Down annotations</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92</a:t>
            </a:fld>
            <a:endParaRPr lang="fr-BE"/>
          </a:p>
        </p:txBody>
      </p:sp>
      <p:grpSp>
        <p:nvGrpSpPr>
          <p:cNvPr id="5" name="Groupe 4"/>
          <p:cNvGrpSpPr/>
          <p:nvPr/>
        </p:nvGrpSpPr>
        <p:grpSpPr>
          <a:xfrm>
            <a:off x="4788024" y="1593381"/>
            <a:ext cx="3490772" cy="4427403"/>
            <a:chOff x="4328162" y="1663613"/>
            <a:chExt cx="3490772" cy="4427403"/>
          </a:xfrm>
        </p:grpSpPr>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784" y="1663613"/>
              <a:ext cx="34861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784" y="2568488"/>
              <a:ext cx="34861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784" y="3444788"/>
              <a:ext cx="34861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8162" y="4324197"/>
              <a:ext cx="3476625"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8162" y="5214716"/>
              <a:ext cx="3476625"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957813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Actoms</a:t>
            </a:r>
            <a:r>
              <a:rPr lang="en-US" dirty="0"/>
              <a:t/>
            </a:r>
            <a:br>
              <a:rPr lang="en-US" dirty="0"/>
            </a:br>
            <a:r>
              <a:rPr lang="en-US" sz="3600" dirty="0" smtClean="0">
                <a:solidFill>
                  <a:schemeClr val="accent1"/>
                </a:solidFill>
              </a:rPr>
              <a:t>Annotations</a:t>
            </a:r>
            <a:endParaRPr lang="fr-FR" dirty="0"/>
          </a:p>
        </p:txBody>
      </p:sp>
      <p:sp>
        <p:nvSpPr>
          <p:cNvPr id="3" name="Espace réservé du contenu 2"/>
          <p:cNvSpPr>
            <a:spLocks noGrp="1"/>
          </p:cNvSpPr>
          <p:nvPr>
            <p:ph idx="1"/>
          </p:nvPr>
        </p:nvSpPr>
        <p:spPr>
          <a:xfrm>
            <a:off x="457200" y="1484784"/>
            <a:ext cx="8363272" cy="5112568"/>
          </a:xfrm>
        </p:spPr>
        <p:txBody>
          <a:bodyPr>
            <a:noAutofit/>
          </a:bodyPr>
          <a:lstStyle/>
          <a:p>
            <a:r>
              <a:rPr lang="en-US" sz="2800" dirty="0" smtClean="0"/>
              <a:t>Alternative supervision to beginning and end  frames</a:t>
            </a:r>
          </a:p>
          <a:p>
            <a:r>
              <a:rPr lang="en-US" sz="2800" dirty="0" smtClean="0"/>
              <a:t>Same cost and smaller annotation variability</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93</a:t>
            </a:fld>
            <a:endParaRPr lang="fr-BE"/>
          </a:p>
        </p:txBody>
      </p:sp>
      <p:pic>
        <p:nvPicPr>
          <p:cNvPr id="1026" name="Picture 2" descr="C:\Users\Adrien\Dropbox\phd_thesis\Papers\Action_detection\atgpaper\images\hist_SitDown_rang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241" y="2484388"/>
            <a:ext cx="5839519" cy="343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8154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Actoms</a:t>
            </a:r>
            <a:r>
              <a:rPr lang="en-US" dirty="0"/>
              <a:t/>
            </a:r>
            <a:br>
              <a:rPr lang="en-US" dirty="0"/>
            </a:br>
            <a:r>
              <a:rPr lang="en-US" sz="3600" dirty="0" smtClean="0">
                <a:solidFill>
                  <a:schemeClr val="accent1"/>
                </a:solidFill>
              </a:rPr>
              <a:t>Visual features</a:t>
            </a:r>
            <a:endParaRPr lang="fr-FR" dirty="0"/>
          </a:p>
        </p:txBody>
      </p:sp>
      <p:sp>
        <p:nvSpPr>
          <p:cNvPr id="3" name="Espace réservé du contenu 2"/>
          <p:cNvSpPr>
            <a:spLocks noGrp="1"/>
          </p:cNvSpPr>
          <p:nvPr>
            <p:ph idx="1"/>
          </p:nvPr>
        </p:nvSpPr>
        <p:spPr>
          <a:xfrm>
            <a:off x="323528" y="1484784"/>
            <a:ext cx="8676456" cy="4896544"/>
          </a:xfrm>
        </p:spPr>
        <p:txBody>
          <a:bodyPr>
            <a:noAutofit/>
          </a:bodyPr>
          <a:lstStyle/>
          <a:p>
            <a:r>
              <a:rPr lang="en-US" sz="2400" b="1" dirty="0" err="1" smtClean="0"/>
              <a:t>Spatio</a:t>
            </a:r>
            <a:r>
              <a:rPr lang="en-US" sz="2400" b="1" dirty="0" smtClean="0"/>
              <a:t>-Temporal </a:t>
            </a:r>
            <a:r>
              <a:rPr lang="en-US" sz="2400" b="1" dirty="0"/>
              <a:t>I</a:t>
            </a:r>
            <a:r>
              <a:rPr lang="en-US" sz="2400" b="1" dirty="0" smtClean="0"/>
              <a:t>nterest </a:t>
            </a:r>
            <a:r>
              <a:rPr lang="en-US" sz="2400" b="1" dirty="0"/>
              <a:t>P</a:t>
            </a:r>
            <a:r>
              <a:rPr lang="en-US" sz="2400" b="1" dirty="0" smtClean="0"/>
              <a:t>oints</a:t>
            </a:r>
            <a:r>
              <a:rPr lang="en-US" sz="2400" dirty="0" smtClean="0"/>
              <a:t> (STIPS)</a:t>
            </a:r>
            <a:r>
              <a:rPr lang="en-US" sz="2800" dirty="0" smtClean="0"/>
              <a:t> </a:t>
            </a:r>
            <a:r>
              <a:rPr lang="en-US" sz="2000" dirty="0" smtClean="0">
                <a:solidFill>
                  <a:schemeClr val="bg1">
                    <a:lumMod val="50000"/>
                  </a:schemeClr>
                </a:solidFill>
              </a:rPr>
              <a:t>[Laptev, IJCV’05]</a:t>
            </a:r>
            <a:br>
              <a:rPr lang="en-US" sz="2000" dirty="0" smtClean="0">
                <a:solidFill>
                  <a:schemeClr val="bg1">
                    <a:lumMod val="50000"/>
                  </a:schemeClr>
                </a:solidFill>
              </a:rPr>
            </a:br>
            <a:endParaRPr lang="en-US" sz="2100" dirty="0" smtClean="0">
              <a:solidFill>
                <a:schemeClr val="bg1">
                  <a:lumMod val="50000"/>
                </a:schemeClr>
              </a:solidFill>
            </a:endParaRPr>
          </a:p>
          <a:p>
            <a:endParaRPr lang="en-US" sz="2100" dirty="0" smtClean="0"/>
          </a:p>
          <a:p>
            <a:endParaRPr lang="en-US" sz="2400" dirty="0" smtClean="0"/>
          </a:p>
          <a:p>
            <a:endParaRPr lang="en-US" sz="2800" dirty="0"/>
          </a:p>
          <a:p>
            <a:pPr marL="0" indent="0" algn="ctr">
              <a:buNone/>
            </a:pPr>
            <a:r>
              <a:rPr lang="en-US" sz="1800" dirty="0" smtClean="0">
                <a:solidFill>
                  <a:schemeClr val="bg1">
                    <a:lumMod val="50000"/>
                  </a:schemeClr>
                </a:solidFill>
              </a:rPr>
              <a:t> </a:t>
            </a:r>
          </a:p>
          <a:p>
            <a:r>
              <a:rPr lang="en-US" sz="2400" dirty="0" smtClean="0"/>
              <a:t>Described with </a:t>
            </a:r>
            <a:r>
              <a:rPr lang="en-US" sz="2400" b="1" dirty="0" smtClean="0"/>
              <a:t>HOGHOF</a:t>
            </a:r>
            <a:r>
              <a:rPr lang="en-US" sz="2400" dirty="0" smtClean="0"/>
              <a:t> (histograms of gradients and flow)</a:t>
            </a:r>
            <a:r>
              <a:rPr lang="en-US" sz="2600" dirty="0" smtClean="0"/>
              <a:t> </a:t>
            </a:r>
            <a:r>
              <a:rPr lang="en-US" sz="2000" dirty="0" smtClean="0">
                <a:solidFill>
                  <a:schemeClr val="bg1">
                    <a:lumMod val="50000"/>
                  </a:schemeClr>
                </a:solidFill>
              </a:rPr>
              <a:t>[Laptev </a:t>
            </a:r>
            <a:r>
              <a:rPr lang="en-US" sz="2000" i="1" dirty="0" smtClean="0">
                <a:solidFill>
                  <a:schemeClr val="bg1">
                    <a:lumMod val="50000"/>
                  </a:schemeClr>
                </a:solidFill>
              </a:rPr>
              <a:t>et al.</a:t>
            </a:r>
            <a:r>
              <a:rPr lang="en-US" sz="2000" dirty="0" smtClean="0">
                <a:solidFill>
                  <a:schemeClr val="bg1">
                    <a:lumMod val="50000"/>
                  </a:schemeClr>
                </a:solidFill>
              </a:rPr>
              <a:t> CVPR’08]</a:t>
            </a:r>
            <a:endParaRPr lang="en-US" sz="2400" dirty="0" smtClean="0">
              <a:solidFill>
                <a:schemeClr val="bg1">
                  <a:lumMod val="50000"/>
                </a:schemeClr>
              </a:solidFill>
            </a:endParaRPr>
          </a:p>
          <a:p>
            <a:r>
              <a:rPr lang="en-US" sz="2400" dirty="0" smtClean="0"/>
              <a:t>Quantized via a codebook of </a:t>
            </a:r>
            <a:r>
              <a:rPr lang="en-US" sz="2400" b="1" dirty="0" err="1" smtClean="0"/>
              <a:t>spatio</a:t>
            </a:r>
            <a:r>
              <a:rPr lang="en-US" sz="2400" b="1" dirty="0" smtClean="0"/>
              <a:t>-temporal visual words</a:t>
            </a:r>
            <a:r>
              <a:rPr lang="en-US" sz="2400" dirty="0" smtClean="0"/>
              <a:t> </a:t>
            </a:r>
            <a:br>
              <a:rPr lang="en-US" sz="2400" dirty="0" smtClean="0"/>
            </a:br>
            <a:r>
              <a:rPr lang="en-US" sz="2000" dirty="0">
                <a:solidFill>
                  <a:schemeClr val="bg1">
                    <a:lumMod val="50000"/>
                  </a:schemeClr>
                </a:solidFill>
              </a:rPr>
              <a:t>(obtained via k-means </a:t>
            </a:r>
            <a:r>
              <a:rPr lang="en-US" sz="2000" dirty="0" smtClean="0">
                <a:solidFill>
                  <a:schemeClr val="bg1">
                    <a:lumMod val="50000"/>
                  </a:schemeClr>
                </a:solidFill>
              </a:rPr>
              <a:t>clustering on </a:t>
            </a:r>
            <a:r>
              <a:rPr lang="en-US" sz="2000" dirty="0">
                <a:solidFill>
                  <a:schemeClr val="bg1">
                    <a:lumMod val="50000"/>
                  </a:schemeClr>
                </a:solidFill>
              </a:rPr>
              <a:t>the training descriptors)</a:t>
            </a:r>
          </a:p>
          <a:p>
            <a:r>
              <a:rPr lang="en-US" sz="2400" dirty="0" smtClean="0"/>
              <a:t>No person tracking </a:t>
            </a:r>
            <a:r>
              <a:rPr lang="en-US" sz="2000" dirty="0" smtClean="0">
                <a:solidFill>
                  <a:schemeClr val="bg1">
                    <a:lumMod val="50000"/>
                  </a:schemeClr>
                </a:solidFill>
              </a:rPr>
              <a:t>(but can be used to filter out points)</a:t>
            </a:r>
            <a:endParaRPr lang="en-US" sz="2400" dirty="0" smtClean="0">
              <a:solidFill>
                <a:schemeClr val="bg1">
                  <a:lumMod val="50000"/>
                </a:schemeClr>
              </a:solidFill>
            </a:endParaRPr>
          </a:p>
          <a:p>
            <a:endParaRPr lang="en-US" sz="2600"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94</a:t>
            </a:fld>
            <a:endParaRPr lang="fr-BE"/>
          </a:p>
        </p:txBody>
      </p:sp>
      <p:pic>
        <p:nvPicPr>
          <p:cNvPr id="7" name="forest_stips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3146" y="2003354"/>
            <a:ext cx="4267743" cy="1873644"/>
          </a:xfrm>
          <a:prstGeom prst="rect">
            <a:avLst/>
          </a:prstGeom>
        </p:spPr>
      </p:pic>
    </p:spTree>
    <p:extLst>
      <p:ext uri="{BB962C8B-B14F-4D97-AF65-F5344CB8AC3E}">
        <p14:creationId xmlns:p14="http://schemas.microsoft.com/office/powerpoint/2010/main" val="14780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10146"/>
          </a:xfrm>
        </p:spPr>
        <p:txBody>
          <a:bodyPr>
            <a:normAutofit fontScale="90000"/>
          </a:bodyPr>
          <a:lstStyle/>
          <a:p>
            <a:r>
              <a:rPr lang="en-US" dirty="0" smtClean="0"/>
              <a:t>Training</a:t>
            </a:r>
            <a:br>
              <a:rPr lang="en-US" dirty="0" smtClean="0"/>
            </a:br>
            <a:r>
              <a:rPr lang="en-US" sz="3600" dirty="0">
                <a:solidFill>
                  <a:schemeClr val="accent1"/>
                </a:solidFill>
              </a:rPr>
              <a:t>E</a:t>
            </a:r>
            <a:r>
              <a:rPr lang="en-US" sz="3600" dirty="0" smtClean="0">
                <a:solidFill>
                  <a:schemeClr val="accent1"/>
                </a:solidFill>
              </a:rPr>
              <a:t>xample of learned candidates</a:t>
            </a:r>
            <a:endParaRPr lang="en-US" sz="3600" dirty="0">
              <a:solidFill>
                <a:schemeClr val="accent1"/>
              </a:solidFill>
            </a:endParaRPr>
          </a:p>
        </p:txBody>
      </p:sp>
      <p:sp>
        <p:nvSpPr>
          <p:cNvPr id="3" name="Espace réservé du contenu 2"/>
          <p:cNvSpPr>
            <a:spLocks noGrp="1"/>
          </p:cNvSpPr>
          <p:nvPr>
            <p:ph idx="1"/>
          </p:nvPr>
        </p:nvSpPr>
        <p:spPr>
          <a:xfrm>
            <a:off x="323528" y="1484784"/>
            <a:ext cx="8640960" cy="4824536"/>
          </a:xfrm>
        </p:spPr>
        <p:txBody>
          <a:bodyPr>
            <a:normAutofit/>
          </a:bodyPr>
          <a:lstStyle/>
          <a:p>
            <a:pPr marL="0" indent="0" algn="ctr">
              <a:buNone/>
            </a:pPr>
            <a:r>
              <a:rPr lang="en-US" sz="2400" dirty="0" smtClean="0"/>
              <a:t>Actom models corresponding to the      learned for “smoking”</a:t>
            </a:r>
            <a:br>
              <a:rPr lang="en-US" sz="2400" dirty="0" smtClean="0"/>
            </a:br>
            <a:r>
              <a:rPr lang="en-US" sz="2000" dirty="0" smtClean="0">
                <a:solidFill>
                  <a:schemeClr val="bg1">
                    <a:lumMod val="50000"/>
                  </a:schemeClr>
                </a:solidFill>
              </a:rPr>
              <a:t>(with the ASM parameters used in our experiments)</a:t>
            </a:r>
            <a:endParaRPr lang="en-US" sz="2400" dirty="0" smtClean="0">
              <a:solidFill>
                <a:schemeClr val="bg1">
                  <a:lumMod val="50000"/>
                </a:schemeClr>
              </a:solidFill>
            </a:endParaRP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 r="94579" b="24210"/>
          <a:stretch/>
        </p:blipFill>
        <p:spPr>
          <a:xfrm>
            <a:off x="5321490" y="1514721"/>
            <a:ext cx="298532" cy="326849"/>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95</a:t>
            </a:fld>
            <a:endParaRPr lang="fr-BE"/>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263" y="2376266"/>
            <a:ext cx="6245475" cy="3717030"/>
          </a:xfrm>
          <a:prstGeom prst="rect">
            <a:avLst/>
          </a:prstGeom>
        </p:spPr>
      </p:pic>
    </p:spTree>
    <p:extLst>
      <p:ext uri="{BB962C8B-B14F-4D97-AF65-F5344CB8AC3E}">
        <p14:creationId xmlns:p14="http://schemas.microsoft.com/office/powerpoint/2010/main" val="9639818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Action Localization</a:t>
            </a:r>
            <a:br>
              <a:rPr lang="en-US" dirty="0" smtClean="0"/>
            </a:br>
            <a:r>
              <a:rPr lang="en-US" sz="3600" dirty="0" smtClean="0">
                <a:solidFill>
                  <a:schemeClr val="accent1"/>
                </a:solidFill>
              </a:rPr>
              <a:t>Summary</a:t>
            </a:r>
            <a:endParaRPr lang="en-US" dirty="0">
              <a:solidFill>
                <a:schemeClr val="accent1"/>
              </a:solidFill>
            </a:endParaRPr>
          </a:p>
        </p:txBody>
      </p:sp>
      <p:sp>
        <p:nvSpPr>
          <p:cNvPr id="3" name="Espace réservé du contenu 2"/>
          <p:cNvSpPr>
            <a:spLocks noGrp="1"/>
          </p:cNvSpPr>
          <p:nvPr>
            <p:ph idx="1"/>
          </p:nvPr>
        </p:nvSpPr>
        <p:spPr>
          <a:xfrm>
            <a:off x="457200" y="1567333"/>
            <a:ext cx="8525036" cy="4525963"/>
          </a:xfrm>
        </p:spPr>
        <p:txBody>
          <a:bodyPr>
            <a:normAutofit/>
          </a:bodyPr>
          <a:lstStyle/>
          <a:p>
            <a:r>
              <a:rPr lang="en-US" sz="2800" dirty="0" smtClean="0"/>
              <a:t>Actom Sequence Model (</a:t>
            </a:r>
            <a:r>
              <a:rPr lang="en-US" sz="2800" b="1" dirty="0" smtClean="0"/>
              <a:t>ASM</a:t>
            </a:r>
            <a:r>
              <a:rPr lang="en-US" sz="2800" dirty="0" smtClean="0"/>
              <a:t>):</a:t>
            </a:r>
          </a:p>
          <a:p>
            <a:pPr marL="0" indent="0" algn="ctr">
              <a:buNone/>
            </a:pPr>
            <a:r>
              <a:rPr lang="en-US" sz="2800" dirty="0" smtClean="0"/>
              <a:t>histogram of time-anchored visual features</a:t>
            </a:r>
            <a:endParaRPr lang="en-US" sz="2000" b="1" dirty="0" smtClean="0">
              <a:solidFill>
                <a:prstClr val="black">
                  <a:tint val="75000"/>
                </a:prstClr>
              </a:solidFill>
            </a:endParaRPr>
          </a:p>
          <a:p>
            <a:r>
              <a:rPr lang="en-US" sz="2800" dirty="0" smtClean="0"/>
              <a:t>Automatic localization using a distribution over actoms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64" y="3436276"/>
            <a:ext cx="8820472" cy="1504892"/>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96</a:t>
            </a:fld>
            <a:endParaRPr lang="fr-BE"/>
          </a:p>
        </p:txBody>
      </p:sp>
    </p:spTree>
    <p:extLst>
      <p:ext uri="{BB962C8B-B14F-4D97-AF65-F5344CB8AC3E}">
        <p14:creationId xmlns:p14="http://schemas.microsoft.com/office/powerpoint/2010/main" val="11048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Performance </a:t>
            </a:r>
            <a:r>
              <a:rPr lang="fr-FR" sz="4000" dirty="0" err="1" smtClean="0"/>
              <a:t>measures</a:t>
            </a:r>
            <a:endParaRPr lang="fr-FR" sz="4000" dirty="0"/>
          </a:p>
        </p:txBody>
      </p:sp>
      <p:sp>
        <p:nvSpPr>
          <p:cNvPr id="3" name="Espace réservé du contenu 2"/>
          <p:cNvSpPr>
            <a:spLocks noGrp="1"/>
          </p:cNvSpPr>
          <p:nvPr>
            <p:ph idx="1"/>
          </p:nvPr>
        </p:nvSpPr>
        <p:spPr>
          <a:xfrm>
            <a:off x="457200" y="1340768"/>
            <a:ext cx="8229600" cy="4525963"/>
          </a:xfrm>
        </p:spPr>
        <p:txBody>
          <a:bodyPr>
            <a:normAutofit/>
          </a:bodyPr>
          <a:lstStyle/>
          <a:p>
            <a:r>
              <a:rPr lang="en-US" sz="2600" dirty="0" smtClean="0"/>
              <a:t>Performance measure: Average Precision (AP)</a:t>
            </a:r>
          </a:p>
          <a:p>
            <a:r>
              <a:rPr lang="en-US" sz="2600" dirty="0" smtClean="0"/>
              <a:t>Two localization criteria w.r.t. ground truth test actions</a:t>
            </a:r>
          </a:p>
          <a:p>
            <a:pPr lvl="1"/>
            <a:r>
              <a:rPr lang="en-US" sz="2000" b="1" dirty="0" smtClean="0"/>
              <a:t>OV20</a:t>
            </a:r>
            <a:r>
              <a:rPr lang="en-US" sz="2000" dirty="0" smtClean="0"/>
              <a:t>: temporal overlap ≥ 20% </a:t>
            </a:r>
            <a:r>
              <a:rPr lang="en-US" sz="1600" dirty="0" smtClean="0">
                <a:solidFill>
                  <a:schemeClr val="bg1">
                    <a:lumMod val="50000"/>
                  </a:schemeClr>
                </a:solidFill>
              </a:rPr>
              <a:t>(loose criterion)</a:t>
            </a:r>
            <a:endParaRPr lang="en-US" sz="2000" b="1" dirty="0" smtClean="0"/>
          </a:p>
          <a:p>
            <a:pPr lvl="1"/>
            <a:r>
              <a:rPr lang="en-US" sz="2000" b="1" dirty="0" smtClean="0"/>
              <a:t>OVAA</a:t>
            </a:r>
            <a:r>
              <a:rPr lang="en-US" sz="2000" dirty="0" smtClean="0"/>
              <a:t>: contains all ground truth actoms </a:t>
            </a:r>
            <a:r>
              <a:rPr lang="en-US" sz="1600" dirty="0" smtClean="0">
                <a:solidFill>
                  <a:schemeClr val="bg1">
                    <a:lumMod val="50000"/>
                  </a:schemeClr>
                </a:solidFill>
              </a:rPr>
              <a:t>(strict criterion)</a:t>
            </a:r>
            <a:endParaRPr lang="en-US" sz="2000" dirty="0" smtClean="0">
              <a:solidFill>
                <a:schemeClr val="bg1">
                  <a:lumMod val="50000"/>
                </a:scheme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97</a:t>
            </a:fld>
            <a:endParaRPr lang="fr-B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356" y="3140968"/>
            <a:ext cx="6603289" cy="149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356" y="4865054"/>
            <a:ext cx="6603289" cy="144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9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Qualitative Results</a:t>
            </a:r>
            <a:br>
              <a:rPr lang="en-US" dirty="0" smtClean="0"/>
            </a:br>
            <a:r>
              <a:rPr lang="en-US" sz="3600" dirty="0" smtClean="0">
                <a:solidFill>
                  <a:schemeClr val="accent1"/>
                </a:solidFill>
              </a:rPr>
              <a:t>Central frames</a:t>
            </a:r>
            <a:endParaRPr lang="en-US" sz="3600" dirty="0"/>
          </a:p>
        </p:txBody>
      </p:sp>
      <p:sp>
        <p:nvSpPr>
          <p:cNvPr id="5" name="Espace réservé du contenu 4"/>
          <p:cNvSpPr>
            <a:spLocks noGrp="1"/>
          </p:cNvSpPr>
          <p:nvPr>
            <p:ph idx="1"/>
          </p:nvPr>
        </p:nvSpPr>
        <p:spPr>
          <a:xfrm>
            <a:off x="457200" y="1556792"/>
            <a:ext cx="8229600" cy="4525963"/>
          </a:xfrm>
        </p:spPr>
        <p:txBody>
          <a:bodyPr>
            <a:normAutofit/>
          </a:bodyPr>
          <a:lstStyle/>
          <a:p>
            <a:pPr algn="ctr">
              <a:buNone/>
            </a:pPr>
            <a:r>
              <a:rPr lang="en-US" sz="2800" dirty="0" smtClean="0"/>
              <a:t>Frames of the top 5 actions detected with ASM for drinking and opening a door</a:t>
            </a:r>
            <a:br>
              <a:rPr lang="en-US" sz="2800" dirty="0" smtClean="0"/>
            </a:br>
            <a:r>
              <a:rPr lang="en-US" sz="2400" dirty="0" smtClean="0">
                <a:solidFill>
                  <a:schemeClr val="bg1">
                    <a:lumMod val="50000"/>
                  </a:schemeClr>
                </a:solidFill>
              </a:rPr>
              <a:t>(only </a:t>
            </a:r>
            <a:r>
              <a:rPr lang="en-US" sz="2400" i="1" dirty="0" smtClean="0">
                <a:solidFill>
                  <a:schemeClr val="bg1">
                    <a:lumMod val="50000"/>
                  </a:schemeClr>
                </a:solidFill>
              </a:rPr>
              <a:t>#2</a:t>
            </a:r>
            <a:r>
              <a:rPr lang="en-US" sz="2400" dirty="0" smtClean="0">
                <a:solidFill>
                  <a:schemeClr val="bg1">
                    <a:lumMod val="50000"/>
                  </a:schemeClr>
                </a:solidFill>
              </a:rPr>
              <a:t> of opening a door is a false positive)</a:t>
            </a:r>
          </a:p>
        </p:txBody>
      </p:sp>
      <p:pic>
        <p:nvPicPr>
          <p:cNvPr id="6" name="Image 5" descr="top5_drinking_opendoor.png"/>
          <p:cNvPicPr>
            <a:picLocks noChangeAspect="1"/>
          </p:cNvPicPr>
          <p:nvPr/>
        </p:nvPicPr>
        <p:blipFill>
          <a:blip r:embed="rId3" cstate="print"/>
          <a:stretch>
            <a:fillRect/>
          </a:stretch>
        </p:blipFill>
        <p:spPr>
          <a:xfrm>
            <a:off x="504058" y="2955648"/>
            <a:ext cx="8244406" cy="2129536"/>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98</a:t>
            </a:fld>
            <a:endParaRPr lang="fr-BE"/>
          </a:p>
        </p:txBody>
      </p:sp>
    </p:spTree>
    <p:extLst>
      <p:ext uri="{BB962C8B-B14F-4D97-AF65-F5344CB8AC3E}">
        <p14:creationId xmlns:p14="http://schemas.microsoft.com/office/powerpoint/2010/main" val="18592039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normAutofit fontScale="90000"/>
          </a:bodyPr>
          <a:lstStyle/>
          <a:p>
            <a:r>
              <a:rPr lang="en-US" dirty="0" smtClean="0"/>
              <a:t>Qualitative Results</a:t>
            </a:r>
            <a:br>
              <a:rPr lang="en-US" dirty="0" smtClean="0"/>
            </a:br>
            <a:r>
              <a:rPr lang="en-US" sz="3600" dirty="0" smtClean="0">
                <a:solidFill>
                  <a:schemeClr val="accent1"/>
                </a:solidFill>
              </a:rPr>
              <a:t>Actoms</a:t>
            </a:r>
            <a:endParaRPr lang="en-US" sz="4000" dirty="0"/>
          </a:p>
        </p:txBody>
      </p:sp>
      <p:sp>
        <p:nvSpPr>
          <p:cNvPr id="3" name="Espace réservé du contenu 2"/>
          <p:cNvSpPr>
            <a:spLocks noGrp="1"/>
          </p:cNvSpPr>
          <p:nvPr>
            <p:ph idx="1"/>
          </p:nvPr>
        </p:nvSpPr>
        <p:spPr>
          <a:xfrm>
            <a:off x="457200" y="1279301"/>
            <a:ext cx="8229600" cy="4525963"/>
          </a:xfrm>
        </p:spPr>
        <p:txBody>
          <a:bodyPr>
            <a:normAutofit/>
          </a:bodyPr>
          <a:lstStyle/>
          <a:p>
            <a:pPr algn="ctr">
              <a:buNone/>
            </a:pPr>
            <a:r>
              <a:rPr lang="en-US" sz="2200" dirty="0" smtClean="0"/>
              <a:t>Frames of automatically detected actom sequences for 4 actions</a:t>
            </a:r>
            <a:endParaRPr lang="en-US" sz="2200"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99</a:t>
            </a:fld>
            <a:endParaRPr lang="fr-BE"/>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52" y="1827473"/>
            <a:ext cx="8329894" cy="4337831"/>
          </a:xfrm>
          <a:prstGeom prst="rect">
            <a:avLst/>
          </a:prstGeom>
        </p:spPr>
      </p:pic>
    </p:spTree>
    <p:extLst>
      <p:ext uri="{BB962C8B-B14F-4D97-AF65-F5344CB8AC3E}">
        <p14:creationId xmlns:p14="http://schemas.microsoft.com/office/powerpoint/2010/main" val="31305750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ADRIEN@VD5VLD0ODCHDIKNZ" val="4401"/>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K(x, x^{\prime})= \sum_{j=1}^{N} \min(x_j,x_j^{\prime})  template TPT1  env TPENV1  fore 0  back 16777215  eqnno 1"/>
  <p:tag name="FILENAME" val="TP_tmp"/>
  <p:tag name="ORIGWIDTH" val="2"/>
  <p:tag name="PICTUREFILESIZE" val="8832"/>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34460</TotalTime>
  <Words>8614</Words>
  <Application>Microsoft Office PowerPoint</Application>
  <PresentationFormat>Affichage à l'écran (4:3)</PresentationFormat>
  <Paragraphs>1712</Paragraphs>
  <Slides>122</Slides>
  <Notes>116</Notes>
  <HiddenSlides>0</HiddenSlides>
  <MMClips>23</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122</vt:i4>
      </vt:variant>
    </vt:vector>
  </HeadingPairs>
  <TitlesOfParts>
    <vt:vector size="126" baseType="lpstr">
      <vt:lpstr>Arial</vt:lpstr>
      <vt:lpstr>Century Schoolbook</vt:lpstr>
      <vt:lpstr>Calibri</vt:lpstr>
      <vt:lpstr>Thème Office</vt:lpstr>
      <vt:lpstr>Structured Models for Action Recognition in Real-world Videos</vt:lpstr>
      <vt:lpstr>Introduction General Goal</vt:lpstr>
      <vt:lpstr>Introduction Motivation</vt:lpstr>
      <vt:lpstr>Introduction Problem</vt:lpstr>
      <vt:lpstr>Introduction Challenges</vt:lpstr>
      <vt:lpstr>Introduction Challenges</vt:lpstr>
      <vt:lpstr>Introduction Challenges</vt:lpstr>
      <vt:lpstr>Introduction Challenges</vt:lpstr>
      <vt:lpstr>Introduction Challenges</vt:lpstr>
      <vt:lpstr>Introduction Challenges</vt:lpstr>
      <vt:lpstr>Introduction Challenges</vt:lpstr>
      <vt:lpstr>Introduction Context</vt:lpstr>
      <vt:lpstr>Introduction Context – Simple data</vt:lpstr>
      <vt:lpstr>Introduction Context – Movies &amp; TV</vt:lpstr>
      <vt:lpstr>Introduction Context – This Thesis</vt:lpstr>
      <vt:lpstr>Introduction Overall approach</vt:lpstr>
      <vt:lpstr>Introduction Questions to answer</vt:lpstr>
      <vt:lpstr>Outline </vt:lpstr>
      <vt:lpstr>Outline </vt:lpstr>
      <vt:lpstr>Action Localization Problem</vt:lpstr>
      <vt:lpstr>Action Localization Proposed Approach</vt:lpstr>
      <vt:lpstr>Action Localization Related Work</vt:lpstr>
      <vt:lpstr>Actoms Definition</vt:lpstr>
      <vt:lpstr>Actom Sequence Model (ASM) Action descriptor</vt:lpstr>
      <vt:lpstr>Actom Sequence Model (ASM) Robust parameterization</vt:lpstr>
      <vt:lpstr>Training Action classifier</vt:lpstr>
      <vt:lpstr>Training Prior on temporal structure</vt:lpstr>
      <vt:lpstr>Automatic Temporal Localization Sliding central frame</vt:lpstr>
      <vt:lpstr>Datasets</vt:lpstr>
      <vt:lpstr>Quantitative results Localization performance</vt:lpstr>
      <vt:lpstr>Qualitative Results Action-oriented summary</vt:lpstr>
      <vt:lpstr>Conclusion</vt:lpstr>
      <vt:lpstr>Outline </vt:lpstr>
      <vt:lpstr>Comparing the dynamics of actions Problem</vt:lpstr>
      <vt:lpstr>Comparing the dynamics of actions Proposed approach</vt:lpstr>
      <vt:lpstr>Comparing the dynamics of actions Contributions</vt:lpstr>
      <vt:lpstr>Comparing the dynamics of actions Related work</vt:lpstr>
      <vt:lpstr>Actions as time series of frames Frame representation</vt:lpstr>
      <vt:lpstr>Auto-correlation operator Definition</vt:lpstr>
      <vt:lpstr>Auto-correlation operator Interpretation</vt:lpstr>
      <vt:lpstr>DACO kernel Difference of Auto-Correlation Operators</vt:lpstr>
      <vt:lpstr>DACO kernel Dual formulation</vt:lpstr>
      <vt:lpstr>DACO kernel Interpretation</vt:lpstr>
      <vt:lpstr>Datasets KTH</vt:lpstr>
      <vt:lpstr>Datasets UCF Sports</vt:lpstr>
      <vt:lpstr>Datasets Youtube</vt:lpstr>
      <vt:lpstr>Combination with averaging kernel Mean-element kernel</vt:lpstr>
      <vt:lpstr>Experiments Action classification in videos</vt:lpstr>
      <vt:lpstr>Conclusion</vt:lpstr>
      <vt:lpstr>Outline </vt:lpstr>
      <vt:lpstr>Recognizing complex activities Problem</vt:lpstr>
      <vt:lpstr>Recognizing complex activities Proposed approach</vt:lpstr>
      <vt:lpstr>Recognizing complex activities Related Work</vt:lpstr>
      <vt:lpstr>Extracting motion information Video data</vt:lpstr>
      <vt:lpstr>Extracting motion information Dense tracklets</vt:lpstr>
      <vt:lpstr>Extracting motion information Camera Motion Compensation</vt:lpstr>
      <vt:lpstr>Extracting motion information Tracklets on compensated video</vt:lpstr>
      <vt:lpstr>Structuring motion information Hierarchical motion decomposition</vt:lpstr>
      <vt:lpstr>Structuring motion information Hierarchical spectral divisive clustering</vt:lpstr>
      <vt:lpstr>Structuring motion information Connectedness cost</vt:lpstr>
      <vt:lpstr>Structuring motion information Connectedness cost</vt:lpstr>
      <vt:lpstr>Structuring motion information Connectedness cost</vt:lpstr>
      <vt:lpstr>Structuring motion information Connectedness cost</vt:lpstr>
      <vt:lpstr>Structuring motion information Connectedness cost</vt:lpstr>
      <vt:lpstr>Tree-structured activity models To be or not to be hierarchical</vt:lpstr>
      <vt:lpstr>Tree-structured activity models BOF-Tree activity model</vt:lpstr>
      <vt:lpstr>Tree-structured activity models Comparing BOF-Trees</vt:lpstr>
      <vt:lpstr>Tree-structured activity models Approximate BOF-Trees: Bag of Edges</vt:lpstr>
      <vt:lpstr>Tree-structured activity models All Tree Edge Pairs kernel (ATEP)</vt:lpstr>
      <vt:lpstr>Experiments Activity datasets</vt:lpstr>
      <vt:lpstr>Experiments Activity datasets</vt:lpstr>
      <vt:lpstr>Experiments Results</vt:lpstr>
      <vt:lpstr>Conclusion  </vt:lpstr>
      <vt:lpstr>Outline </vt:lpstr>
      <vt:lpstr>Summary  </vt:lpstr>
      <vt:lpstr>Summary  </vt:lpstr>
      <vt:lpstr>Perspectives  </vt:lpstr>
      <vt:lpstr>Perspectives  </vt:lpstr>
      <vt:lpstr>Thank you for your attention!</vt:lpstr>
      <vt:lpstr>Présentation PowerPoint</vt:lpstr>
      <vt:lpstr>Supplementary slides</vt:lpstr>
      <vt:lpstr>Introduction Context – Bag-of-Features</vt:lpstr>
      <vt:lpstr>Introduction Challenges</vt:lpstr>
      <vt:lpstr>Introduction Challenges</vt:lpstr>
      <vt:lpstr>Introduction Context – Sports</vt:lpstr>
      <vt:lpstr>Introduction Context – Various</vt:lpstr>
      <vt:lpstr>Supplementary slides</vt:lpstr>
      <vt:lpstr>Actoms Descriptor</vt:lpstr>
      <vt:lpstr>Actom Sequence Model (ASM) Parameters</vt:lpstr>
      <vt:lpstr>Actoms Acquiring training data</vt:lpstr>
      <vt:lpstr>Actoms Answer Phone annotations</vt:lpstr>
      <vt:lpstr>Actoms Sit Down annotations</vt:lpstr>
      <vt:lpstr>Actoms Annotations</vt:lpstr>
      <vt:lpstr>Actoms Visual features</vt:lpstr>
      <vt:lpstr>Training Example of learned candidates</vt:lpstr>
      <vt:lpstr>Action Localization Summary</vt:lpstr>
      <vt:lpstr>Performance measures</vt:lpstr>
      <vt:lpstr>Qualitative Results Central frames</vt:lpstr>
      <vt:lpstr>Qualitative Results Actoms</vt:lpstr>
      <vt:lpstr>Qualitative Results ASM</vt:lpstr>
      <vt:lpstr>Quantitative results Extension to classification by detection</vt:lpstr>
      <vt:lpstr>Parameter study Observations</vt:lpstr>
      <vt:lpstr>Parameter study Observations</vt:lpstr>
      <vt:lpstr>Parameter study Observations</vt:lpstr>
      <vt:lpstr>Parameter study Observations</vt:lpstr>
      <vt:lpstr>Supplementary slides</vt:lpstr>
      <vt:lpstr>Auto-correlation operator Notations</vt:lpstr>
      <vt:lpstr>DACO kernel Difference of Auto-Correlation Operators</vt:lpstr>
      <vt:lpstr>DACO kernel Dual formulation</vt:lpstr>
      <vt:lpstr>DACO kernel Interpretation</vt:lpstr>
      <vt:lpstr>Experiments Mean-element kernel</vt:lpstr>
      <vt:lpstr>Combination with averaging kernel Difference between BOF and mean element</vt:lpstr>
      <vt:lpstr>Supplementary slides</vt:lpstr>
      <vt:lpstr>Spectral Divisive Thresholding Spectral Division</vt:lpstr>
      <vt:lpstr>Spectral Divisive Thresholding Thresholding</vt:lpstr>
      <vt:lpstr>Extracting motion information Camera Motion Compensation</vt:lpstr>
      <vt:lpstr>Extracting motion information Camera Motion Compensation</vt:lpstr>
      <vt:lpstr>Experiments Comparison to the state of the art</vt:lpstr>
      <vt:lpstr>Experiments Comparison to non-hierarchical kernel</vt:lpstr>
      <vt:lpstr>Experiments Confusion matrix on Olympics</vt:lpstr>
      <vt:lpstr>Experiments Simpler Actions from HMDB</vt:lpstr>
      <vt:lpstr>Experiments Simpler Actions from HMDB</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temporal information for action recognition</dc:title>
  <dc:creator>Adrien</dc:creator>
  <cp:lastModifiedBy>Adrien</cp:lastModifiedBy>
  <cp:revision>846</cp:revision>
  <dcterms:created xsi:type="dcterms:W3CDTF">2011-04-11T11:49:55Z</dcterms:created>
  <dcterms:modified xsi:type="dcterms:W3CDTF">2013-03-14T15:18:29Z</dcterms:modified>
</cp:coreProperties>
</file>